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38" r:id="rId2"/>
    <p:sldId id="378" r:id="rId3"/>
    <p:sldId id="381" r:id="rId4"/>
    <p:sldId id="343" r:id="rId5"/>
    <p:sldId id="344" r:id="rId6"/>
    <p:sldId id="345" r:id="rId7"/>
    <p:sldId id="382" r:id="rId8"/>
    <p:sldId id="372" r:id="rId9"/>
    <p:sldId id="379" r:id="rId10"/>
    <p:sldId id="366" r:id="rId11"/>
    <p:sldId id="367" r:id="rId12"/>
    <p:sldId id="368" r:id="rId13"/>
    <p:sldId id="369" r:id="rId14"/>
    <p:sldId id="383" r:id="rId15"/>
    <p:sldId id="370" r:id="rId16"/>
    <p:sldId id="380" r:id="rId17"/>
    <p:sldId id="371" r:id="rId18"/>
    <p:sldId id="384" r:id="rId19"/>
    <p:sldId id="385" r:id="rId20"/>
    <p:sldId id="386" r:id="rId21"/>
    <p:sldId id="376" r:id="rId22"/>
    <p:sldId id="377" r:id="rId23"/>
    <p:sldId id="3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36"/>
    <p:restoredTop sz="94643"/>
  </p:normalViewPr>
  <p:slideViewPr>
    <p:cSldViewPr snapToGrid="0" snapToObjects="1">
      <p:cViewPr varScale="1">
        <p:scale>
          <a:sx n="107" d="100"/>
          <a:sy n="107" d="100"/>
        </p:scale>
        <p:origin x="17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86C00-5C7B-F14A-AED6-43128CEDBAD2}" type="datetimeFigureOut">
              <a:rPr lang="en-US" smtClean="0"/>
              <a:t>4/30/21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47312-5AE5-6F45-8CAC-A043A917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4551-4C61-6E4C-A67F-70F87B8D3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B0D1E-CC07-2247-8D64-2E46D76F1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D5D4B-34BC-544F-8BB1-694458B0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2A58C-1754-0C48-99B3-DE729A9C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2FAC3-75D1-764A-B768-0C99BDAF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5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750B7-CC40-6644-9714-337E2216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2EBA1-693F-4B40-BCA0-8C777D910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A26AA-EAA5-924A-91E6-23E72898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30CA6-0FB5-AE44-9484-A1AB0C7F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1EEDD-F8AB-3740-869B-ABB0AF67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8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DF3604-441E-4748-B597-C1E4C7C55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B3D94-1F78-BC49-8E31-552DCA258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968B5-22C9-8741-B76D-52FAC972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9E77C-8874-5F41-BE53-88767931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1226D-738B-794B-9B73-1F7B46B9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4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9DE2-23AD-F34B-BC40-383AD2270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9EBB-F4A0-3A4D-8323-BD68A570D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AA76A-B922-1940-A8C6-43C98F24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63BA-85C4-B54A-B2E9-80D6A758C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0B546-2E1D-9240-967B-5C84A53B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7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F0D8-1809-EB4B-9A24-C828253DD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2785A-3D49-4B4C-A360-D19C176F9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941C8-E8A4-A241-A23E-104763068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0DCD0-F132-A845-B6A7-D74AF513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7174A-3B79-A341-BF3D-C43BE09E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5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466B-EB10-2246-A39F-31527356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D0166-7FE7-924B-80D5-8FBCF42DB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F78BD-2DE2-E347-9CA7-3C3E483E5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74C25-2362-D94D-8443-6C50D8F9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498F2-EB84-6446-A404-0C53D5B4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D9930-6738-3042-B96D-013B6E87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6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9858C-9121-0443-AEFC-207169FA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543D8-E267-E346-962D-85A21B2F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C993-A141-7240-8D93-A604AC7D2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461A18-82C4-8B49-B249-147B7D6A3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B121F-AFD1-8742-BDC5-61BF7690D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ED3827-F2EA-B749-B840-3CB1A0DE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4ACDB-46B8-EB44-882C-92AB9BBD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704D17-8743-3343-BF4C-C9DB66EA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8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4C28-2FDD-0B45-8489-FBB5D8CB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EEBFC-C96A-194E-BE2A-69B94667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9700A-76DC-E74E-9B63-AB103975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B9171-EE09-E144-9A4D-41825263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0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9E3EB0-9F8D-CE44-841E-8B038417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72BDEF-1BCA-7646-A26F-9EA32614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A9D70-4754-0746-AFFC-1413E438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8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7447-587D-0D4C-863B-32F34CF8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F44B1-6789-7A4C-99F1-5FCC1D384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C03D8-EBC5-0642-9FFD-8CD1D8B07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3A2FA-6D47-1E47-B75E-C1C3CA1D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F113E-7C2A-0949-86E8-9BE43AF6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8C5C5-5659-3246-B8BD-E67F3640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D789-1D87-A748-B7EC-FA52FE59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7144FD-4880-F241-AFB2-5205A70E5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66BEB-ED2A-1449-B681-5FA1A2E1A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ACE35-235A-1F4A-8CCE-30C10C1B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5995C-78E3-D549-BD58-7BF1FFE1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7F640-7871-5744-92ED-E78821FC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1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DD244-2EE1-3B4A-8087-9FE42FE4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CB2AA-5EDB-ED4E-88FD-22499A366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3263C-4021-E44F-86C5-014E04C3E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2B1DA-58C2-AF48-9B7A-1E5816E37301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374DD-4F22-1944-8B05-92AE72787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75AE3-4487-A449-AB65-F22ADAAB8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F71FBA-03AD-0143-BD9E-9A3C20CD2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3990"/>
            <a:ext cx="9144000" cy="2387600"/>
          </a:xfrm>
        </p:spPr>
        <p:txBody>
          <a:bodyPr>
            <a:noAutofit/>
          </a:bodyPr>
          <a:lstStyle/>
          <a:p>
            <a:r>
              <a:rPr lang="en-US" sz="3200" dirty="0"/>
              <a:t>Reaching stop</a:t>
            </a:r>
            <a:br>
              <a:rPr lang="en-US" sz="3200" dirty="0"/>
            </a:br>
            <a:r>
              <a:rPr lang="en-US" sz="3200" dirty="0"/>
              <a:t>Instructions</a:t>
            </a:r>
            <a:br>
              <a:rPr lang="en-US" sz="3200" dirty="0"/>
            </a:br>
            <a:r>
              <a:rPr lang="en-US" sz="3200" dirty="0"/>
              <a:t>Planned vs Ongoing – Jump-Stop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2EFF1F8-9211-E641-88A3-76C88C629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Ricci</a:t>
            </a:r>
          </a:p>
          <a:p>
            <a:r>
              <a:rPr lang="en-US" dirty="0"/>
              <a:t>April 21</a:t>
            </a:r>
          </a:p>
        </p:txBody>
      </p:sp>
    </p:spTree>
    <p:extLst>
      <p:ext uri="{BB962C8B-B14F-4D97-AF65-F5344CB8AC3E}">
        <p14:creationId xmlns:p14="http://schemas.microsoft.com/office/powerpoint/2010/main" val="279345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Reaction time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78C5E64-292D-E848-91CE-B36C7A6BE1DF}"/>
              </a:ext>
            </a:extLst>
          </p:cNvPr>
          <p:cNvGrpSpPr>
            <a:grpSpLocks noChangeAspect="1"/>
          </p:cNvGrpSpPr>
          <p:nvPr/>
        </p:nvGrpSpPr>
        <p:grpSpPr>
          <a:xfrm>
            <a:off x="3844834" y="2715935"/>
            <a:ext cx="4572000" cy="2743200"/>
            <a:chOff x="1164591" y="1408812"/>
            <a:chExt cx="3474720" cy="2060840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F02DB9B5-E5ED-D04C-9746-A44E0568433C}"/>
                </a:ext>
              </a:extLst>
            </p:cNvPr>
            <p:cNvSpPr/>
            <p:nvPr/>
          </p:nvSpPr>
          <p:spPr>
            <a:xfrm>
              <a:off x="1164591" y="1408812"/>
              <a:ext cx="3474720" cy="2060840"/>
            </a:xfrm>
            <a:prstGeom prst="roundRect">
              <a:avLst>
                <a:gd name="adj" fmla="val 7451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5C567A-1ABF-DC49-909E-FC46F7C6E1B4}"/>
                </a:ext>
              </a:extLst>
            </p:cNvPr>
            <p:cNvSpPr/>
            <p:nvPr/>
          </p:nvSpPr>
          <p:spPr>
            <a:xfrm>
              <a:off x="1925984" y="2285974"/>
              <a:ext cx="1951932" cy="231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ysClr val="windowText" lastClr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Click on home pad to begin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FF43A7-493B-5C46-914F-6A28B024C0FE}"/>
                </a:ext>
              </a:extLst>
            </p:cNvPr>
            <p:cNvSpPr/>
            <p:nvPr/>
          </p:nvSpPr>
          <p:spPr>
            <a:xfrm>
              <a:off x="2691026" y="3209921"/>
              <a:ext cx="421851" cy="173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Home</a:t>
              </a:r>
              <a:endParaRPr lang="en-US" sz="900" b="1" dirty="0"/>
            </a:p>
          </p:txBody>
        </p:sp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7803B321-4ED0-FE4F-A9F4-E365769C33BB}"/>
                </a:ext>
              </a:extLst>
            </p:cNvPr>
            <p:cNvSpPr/>
            <p:nvPr/>
          </p:nvSpPr>
          <p:spPr>
            <a:xfrm rot="13931480">
              <a:off x="2924199" y="2661325"/>
              <a:ext cx="147141" cy="111658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Every trial starts with the following screen.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You should move the mouse cursor over the home pad and left click to begin the trial.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9A4B2AE-51A1-9340-82F8-115686B22A54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641110-EE9F-4940-BC47-D0CBB4075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2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81783" y="-2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02DB9B5-E5ED-D04C-9746-A44E0568433C}"/>
              </a:ext>
            </a:extLst>
          </p:cNvPr>
          <p:cNvSpPr/>
          <p:nvPr/>
        </p:nvSpPr>
        <p:spPr>
          <a:xfrm>
            <a:off x="3844834" y="2715935"/>
            <a:ext cx="4572000" cy="2743200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Reaction time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EAC615-5C96-8C4D-8031-BA74C588E249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Doing so begins the trial and causes text to disappear and two targets to appear.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803B321-4ED0-FE4F-A9F4-E365769C33BB}"/>
              </a:ext>
            </a:extLst>
          </p:cNvPr>
          <p:cNvSpPr/>
          <p:nvPr/>
        </p:nvSpPr>
        <p:spPr>
          <a:xfrm rot="13931480">
            <a:off x="6079617" y="5019636"/>
            <a:ext cx="195861" cy="14691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1CF1BD6-7D9F-114F-AAD4-C7ED5D189588}"/>
              </a:ext>
            </a:extLst>
          </p:cNvPr>
          <p:cNvSpPr/>
          <p:nvPr/>
        </p:nvSpPr>
        <p:spPr>
          <a:xfrm>
            <a:off x="6604301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495FD24-1035-2248-9EB6-878B705B29DD}"/>
              </a:ext>
            </a:extLst>
          </p:cNvPr>
          <p:cNvSpPr/>
          <p:nvPr/>
        </p:nvSpPr>
        <p:spPr>
          <a:xfrm>
            <a:off x="5409164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508DDB-FFA1-AF4F-A914-9AED6BA1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5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81783" y="-4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02DB9B5-E5ED-D04C-9746-A44E0568433C}"/>
              </a:ext>
            </a:extLst>
          </p:cNvPr>
          <p:cNvSpPr/>
          <p:nvPr/>
        </p:nvSpPr>
        <p:spPr>
          <a:xfrm>
            <a:off x="3844834" y="2715935"/>
            <a:ext cx="4572000" cy="2743200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Reaction time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EAC615-5C96-8C4D-8031-BA74C588E249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Shortly afterwards, one of the targets will turn green.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803B321-4ED0-FE4F-A9F4-E365769C33BB}"/>
              </a:ext>
            </a:extLst>
          </p:cNvPr>
          <p:cNvSpPr/>
          <p:nvPr/>
        </p:nvSpPr>
        <p:spPr>
          <a:xfrm rot="13931480">
            <a:off x="6079617" y="5019636"/>
            <a:ext cx="195861" cy="14691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56BF31B-A69F-F048-B54F-21D697D2EB11}"/>
              </a:ext>
            </a:extLst>
          </p:cNvPr>
          <p:cNvSpPr/>
          <p:nvPr/>
        </p:nvSpPr>
        <p:spPr>
          <a:xfrm>
            <a:off x="6604301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688BC56-CC50-9D47-B4EF-384FD8A41021}"/>
              </a:ext>
            </a:extLst>
          </p:cNvPr>
          <p:cNvSpPr/>
          <p:nvPr/>
        </p:nvSpPr>
        <p:spPr>
          <a:xfrm>
            <a:off x="5409164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781C90-49E0-D641-BFD6-F478D8D9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71" y="-4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1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6" y="-261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02DB9B5-E5ED-D04C-9746-A44E0568433C}"/>
              </a:ext>
            </a:extLst>
          </p:cNvPr>
          <p:cNvSpPr/>
          <p:nvPr/>
        </p:nvSpPr>
        <p:spPr>
          <a:xfrm>
            <a:off x="3844834" y="2715935"/>
            <a:ext cx="4572000" cy="2743200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Reaction time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EAC615-5C96-8C4D-8031-BA74C588E249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Your task is to respond by moving the cursor to the green target.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Try to reach the target in a single, smooth movement.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Try to be both accurate and fast.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56BF31B-A69F-F048-B54F-21D697D2EB11}"/>
              </a:ext>
            </a:extLst>
          </p:cNvPr>
          <p:cNvSpPr/>
          <p:nvPr/>
        </p:nvSpPr>
        <p:spPr>
          <a:xfrm>
            <a:off x="6604301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803B321-4ED0-FE4F-A9F4-E365769C33BB}"/>
              </a:ext>
            </a:extLst>
          </p:cNvPr>
          <p:cNvSpPr/>
          <p:nvPr/>
        </p:nvSpPr>
        <p:spPr>
          <a:xfrm rot="13931480">
            <a:off x="6736710" y="3817111"/>
            <a:ext cx="195861" cy="14691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0EA7F4-0396-4042-897F-B8A277EA10C8}"/>
              </a:ext>
            </a:extLst>
          </p:cNvPr>
          <p:cNvCxnSpPr/>
          <p:nvPr/>
        </p:nvCxnSpPr>
        <p:spPr>
          <a:xfrm flipV="1">
            <a:off x="6202189" y="4008582"/>
            <a:ext cx="402112" cy="84339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F249547-CCDD-434A-87D1-37B18C41440A}"/>
              </a:ext>
            </a:extLst>
          </p:cNvPr>
          <p:cNvSpPr/>
          <p:nvPr/>
        </p:nvSpPr>
        <p:spPr>
          <a:xfrm>
            <a:off x="5409164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CC7C3-59B8-6244-91CD-36C378657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02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6" y="-261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02DB9B5-E5ED-D04C-9746-A44E0568433C}"/>
              </a:ext>
            </a:extLst>
          </p:cNvPr>
          <p:cNvSpPr/>
          <p:nvPr/>
        </p:nvSpPr>
        <p:spPr>
          <a:xfrm>
            <a:off x="3844834" y="2715935"/>
            <a:ext cx="4572000" cy="2743200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Reaction time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EAC615-5C96-8C4D-8031-BA74C588E249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Leaving the home pad before the target has appeared will result in a message telling you that you “Moved Too Soon”.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803B321-4ED0-FE4F-A9F4-E365769C33BB}"/>
              </a:ext>
            </a:extLst>
          </p:cNvPr>
          <p:cNvSpPr/>
          <p:nvPr/>
        </p:nvSpPr>
        <p:spPr>
          <a:xfrm rot="13931480">
            <a:off x="6079617" y="4686858"/>
            <a:ext cx="195861" cy="14691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11A19-4653-9640-8F93-127417F5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59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Reaction time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78C5E64-292D-E848-91CE-B36C7A6BE1DF}"/>
              </a:ext>
            </a:extLst>
          </p:cNvPr>
          <p:cNvGrpSpPr>
            <a:grpSpLocks noChangeAspect="1"/>
          </p:cNvGrpSpPr>
          <p:nvPr/>
        </p:nvGrpSpPr>
        <p:grpSpPr>
          <a:xfrm>
            <a:off x="2139734" y="2578840"/>
            <a:ext cx="2775137" cy="1645920"/>
            <a:chOff x="1164591" y="1408812"/>
            <a:chExt cx="3474720" cy="2060840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F02DB9B5-E5ED-D04C-9746-A44E0568433C}"/>
                </a:ext>
              </a:extLst>
            </p:cNvPr>
            <p:cNvSpPr/>
            <p:nvPr/>
          </p:nvSpPr>
          <p:spPr>
            <a:xfrm>
              <a:off x="1164591" y="1408812"/>
              <a:ext cx="3474720" cy="2060840"/>
            </a:xfrm>
            <a:prstGeom prst="roundRect">
              <a:avLst>
                <a:gd name="adj" fmla="val 7451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5C567A-1ABF-DC49-909E-FC46F7C6E1B4}"/>
                </a:ext>
              </a:extLst>
            </p:cNvPr>
            <p:cNvSpPr/>
            <p:nvPr/>
          </p:nvSpPr>
          <p:spPr>
            <a:xfrm>
              <a:off x="1505810" y="2285974"/>
              <a:ext cx="2792282" cy="34682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Click on home pad to begin</a:t>
              </a:r>
              <a:endParaRPr lang="en-US" sz="12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FF43A7-493B-5C46-914F-6A28B024C0FE}"/>
                </a:ext>
              </a:extLst>
            </p:cNvPr>
            <p:cNvSpPr/>
            <p:nvPr/>
          </p:nvSpPr>
          <p:spPr>
            <a:xfrm>
              <a:off x="2547963" y="3067163"/>
              <a:ext cx="707976" cy="3082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Home</a:t>
              </a:r>
              <a:endParaRPr lang="en-US" sz="1000" b="1" dirty="0"/>
            </a:p>
          </p:txBody>
        </p:sp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7803B321-4ED0-FE4F-A9F4-E365769C33BB}"/>
                </a:ext>
              </a:extLst>
            </p:cNvPr>
            <p:cNvSpPr/>
            <p:nvPr/>
          </p:nvSpPr>
          <p:spPr>
            <a:xfrm rot="13931480">
              <a:off x="2870382" y="2693360"/>
              <a:ext cx="267357" cy="190101"/>
            </a:xfrm>
            <a:prstGeom prst="rightArrow">
              <a:avLst/>
            </a:prstGeom>
            <a:solidFill>
              <a:schemeClr val="tx1"/>
            </a:solidFill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2139733" y="1514860"/>
            <a:ext cx="2775137" cy="738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Each trial begins with the same request to click on the home pad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BCBB48B-3941-E446-858C-98089A0AC571}"/>
              </a:ext>
            </a:extLst>
          </p:cNvPr>
          <p:cNvSpPr/>
          <p:nvPr/>
        </p:nvSpPr>
        <p:spPr>
          <a:xfrm>
            <a:off x="6130834" y="2564252"/>
            <a:ext cx="4186829" cy="2483191"/>
          </a:xfrm>
          <a:prstGeom prst="roundRect">
            <a:avLst>
              <a:gd name="adj" fmla="val 7451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AF82AFC-BB56-A24A-AA10-AC690F6EF79E}"/>
              </a:ext>
            </a:extLst>
          </p:cNvPr>
          <p:cNvSpPr/>
          <p:nvPr/>
        </p:nvSpPr>
        <p:spPr>
          <a:xfrm rot="5400000">
            <a:off x="8200644" y="3759694"/>
            <a:ext cx="1451416" cy="10138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8CD7896-6548-9643-82FB-2BB4AE5948F7}"/>
              </a:ext>
            </a:extLst>
          </p:cNvPr>
          <p:cNvSpPr/>
          <p:nvPr/>
        </p:nvSpPr>
        <p:spPr>
          <a:xfrm>
            <a:off x="7325283" y="2888746"/>
            <a:ext cx="1797932" cy="327674"/>
          </a:xfrm>
          <a:prstGeom prst="roundRect">
            <a:avLst>
              <a:gd name="adj" fmla="val 23447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Monitor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C0A5F7D-A47C-3F44-9201-8416BCD40C62}"/>
              </a:ext>
            </a:extLst>
          </p:cNvPr>
          <p:cNvSpPr/>
          <p:nvPr/>
        </p:nvSpPr>
        <p:spPr>
          <a:xfrm rot="5400000">
            <a:off x="7899092" y="4670880"/>
            <a:ext cx="587415" cy="212610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CF378F0-E819-5446-9516-6BEBF8F887D7}"/>
              </a:ext>
            </a:extLst>
          </p:cNvPr>
          <p:cNvSpPr>
            <a:spLocks noChangeAspect="1"/>
          </p:cNvSpPr>
          <p:nvPr/>
        </p:nvSpPr>
        <p:spPr>
          <a:xfrm>
            <a:off x="7831230" y="5238780"/>
            <a:ext cx="786037" cy="912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39BE21-A47D-6349-B56B-489E5BC3F117}"/>
              </a:ext>
            </a:extLst>
          </p:cNvPr>
          <p:cNvGrpSpPr/>
          <p:nvPr/>
        </p:nvGrpSpPr>
        <p:grpSpPr>
          <a:xfrm>
            <a:off x="8781057" y="4487702"/>
            <a:ext cx="295908" cy="425945"/>
            <a:chOff x="8781057" y="4041217"/>
            <a:chExt cx="295908" cy="425945"/>
          </a:xfrm>
          <a:solidFill>
            <a:schemeClr val="bg1"/>
          </a:solidFill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2F005E25-1080-894A-9822-8E43B67552FB}"/>
                </a:ext>
              </a:extLst>
            </p:cNvPr>
            <p:cNvSpPr/>
            <p:nvPr/>
          </p:nvSpPr>
          <p:spPr>
            <a:xfrm>
              <a:off x="8781057" y="4041217"/>
              <a:ext cx="295908" cy="425945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C32839E-F9E8-F640-A5D7-AFE2D702BBA7}"/>
                </a:ext>
              </a:extLst>
            </p:cNvPr>
            <p:cNvCxnSpPr>
              <a:cxnSpLocks/>
            </p:cNvCxnSpPr>
            <p:nvPr/>
          </p:nvCxnSpPr>
          <p:spPr>
            <a:xfrm>
              <a:off x="8781057" y="4209806"/>
              <a:ext cx="29590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2B854E1-9BB1-AE4B-AC5A-A4AA386F0121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 flipV="1">
              <a:off x="8929012" y="4041217"/>
              <a:ext cx="0" cy="16858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382C8BF-A8A0-5C48-883F-AD591114148C}"/>
              </a:ext>
            </a:extLst>
          </p:cNvPr>
          <p:cNvCxnSpPr>
            <a:cxnSpLocks/>
          </p:cNvCxnSpPr>
          <p:nvPr/>
        </p:nvCxnSpPr>
        <p:spPr>
          <a:xfrm flipH="1" flipV="1">
            <a:off x="8560323" y="3903306"/>
            <a:ext cx="244596" cy="5985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09A5515-6CEF-4C4C-91F6-AE3A17CCC932}"/>
              </a:ext>
            </a:extLst>
          </p:cNvPr>
          <p:cNvCxnSpPr>
            <a:cxnSpLocks/>
          </p:cNvCxnSpPr>
          <p:nvPr/>
        </p:nvCxnSpPr>
        <p:spPr>
          <a:xfrm flipV="1">
            <a:off x="9050448" y="3872237"/>
            <a:ext cx="222816" cy="61736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DF9DFBE2-0702-AB49-9884-1F224482F138}"/>
              </a:ext>
            </a:extLst>
          </p:cNvPr>
          <p:cNvSpPr/>
          <p:nvPr/>
        </p:nvSpPr>
        <p:spPr>
          <a:xfrm>
            <a:off x="6130834" y="1462521"/>
            <a:ext cx="4186829" cy="738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Try your best to move the mouse and your arm back to the same central starting position each time.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5B5C3B-79F5-5D4C-A743-C02753FB088F}"/>
              </a:ext>
            </a:extLst>
          </p:cNvPr>
          <p:cNvSpPr/>
          <p:nvPr/>
        </p:nvSpPr>
        <p:spPr>
          <a:xfrm>
            <a:off x="1145177" y="15240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58BF0-D2F0-CE45-83C9-B067AFC7542E}"/>
              </a:ext>
            </a:extLst>
          </p:cNvPr>
          <p:cNvSpPr txBox="1"/>
          <p:nvPr/>
        </p:nvSpPr>
        <p:spPr>
          <a:xfrm>
            <a:off x="1454331" y="446970"/>
            <a:ext cx="9657806" cy="8733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Reaction time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FBF2CC-8BCB-9542-B7F3-B4D78A9F302C}"/>
              </a:ext>
            </a:extLst>
          </p:cNvPr>
          <p:cNvGrpSpPr>
            <a:grpSpLocks noChangeAspect="1"/>
          </p:cNvGrpSpPr>
          <p:nvPr/>
        </p:nvGrpSpPr>
        <p:grpSpPr>
          <a:xfrm>
            <a:off x="2292134" y="2731240"/>
            <a:ext cx="2775137" cy="1645920"/>
            <a:chOff x="1164591" y="1408812"/>
            <a:chExt cx="3474720" cy="2060840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DD132635-6A89-5845-AB48-10827FF1FCA6}"/>
                </a:ext>
              </a:extLst>
            </p:cNvPr>
            <p:cNvSpPr/>
            <p:nvPr/>
          </p:nvSpPr>
          <p:spPr>
            <a:xfrm>
              <a:off x="1164591" y="1408812"/>
              <a:ext cx="3474720" cy="2060840"/>
            </a:xfrm>
            <a:prstGeom prst="roundRect">
              <a:avLst>
                <a:gd name="adj" fmla="val 7451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5B59D8C-8561-4549-B0EC-8C11A6EFD020}"/>
                </a:ext>
              </a:extLst>
            </p:cNvPr>
            <p:cNvSpPr/>
            <p:nvPr/>
          </p:nvSpPr>
          <p:spPr>
            <a:xfrm>
              <a:off x="1505810" y="2285974"/>
              <a:ext cx="2792282" cy="34682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Click on home pad to begin</a:t>
              </a:r>
              <a:endParaRPr lang="en-US" sz="12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DE6923-86EC-8B4F-8CCB-283FE4C9933A}"/>
                </a:ext>
              </a:extLst>
            </p:cNvPr>
            <p:cNvSpPr/>
            <p:nvPr/>
          </p:nvSpPr>
          <p:spPr>
            <a:xfrm>
              <a:off x="2547963" y="3067163"/>
              <a:ext cx="707976" cy="3082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Home</a:t>
              </a:r>
              <a:endParaRPr lang="en-US" sz="1000" b="1" dirty="0"/>
            </a:p>
          </p:txBody>
        </p:sp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179412DD-07ED-7646-A711-86122BC54AF5}"/>
                </a:ext>
              </a:extLst>
            </p:cNvPr>
            <p:cNvSpPr/>
            <p:nvPr/>
          </p:nvSpPr>
          <p:spPr>
            <a:xfrm rot="13931480">
              <a:off x="2870382" y="2693360"/>
              <a:ext cx="267357" cy="190101"/>
            </a:xfrm>
            <a:prstGeom prst="rightArrow">
              <a:avLst/>
            </a:prstGeom>
            <a:solidFill>
              <a:schemeClr val="tx1"/>
            </a:solidFill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9248615-2562-4046-A564-9D93311E5ECE}"/>
              </a:ext>
            </a:extLst>
          </p:cNvPr>
          <p:cNvSpPr/>
          <p:nvPr/>
        </p:nvSpPr>
        <p:spPr>
          <a:xfrm>
            <a:off x="2292133" y="1667260"/>
            <a:ext cx="2775137" cy="738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Each trial begins with the same request to click on the home pad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6A2BFA2-95C0-2649-9D29-33D0862AF22F}"/>
              </a:ext>
            </a:extLst>
          </p:cNvPr>
          <p:cNvSpPr/>
          <p:nvPr/>
        </p:nvSpPr>
        <p:spPr>
          <a:xfrm>
            <a:off x="6283234" y="2716652"/>
            <a:ext cx="4186829" cy="2483191"/>
          </a:xfrm>
          <a:prstGeom prst="roundRect">
            <a:avLst>
              <a:gd name="adj" fmla="val 7451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AB6F83-EED3-A94A-A597-D52650D075D4}"/>
              </a:ext>
            </a:extLst>
          </p:cNvPr>
          <p:cNvSpPr/>
          <p:nvPr/>
        </p:nvSpPr>
        <p:spPr>
          <a:xfrm rot="5400000">
            <a:off x="8353044" y="3912094"/>
            <a:ext cx="1451416" cy="10138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F1367F8-71BC-D741-8E71-F8F05A47D97D}"/>
              </a:ext>
            </a:extLst>
          </p:cNvPr>
          <p:cNvSpPr/>
          <p:nvPr/>
        </p:nvSpPr>
        <p:spPr>
          <a:xfrm>
            <a:off x="7477683" y="3041146"/>
            <a:ext cx="1797932" cy="327674"/>
          </a:xfrm>
          <a:prstGeom prst="roundRect">
            <a:avLst>
              <a:gd name="adj" fmla="val 23447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Monitor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FF4D0A2-8B4A-114B-B355-AF227874AD77}"/>
              </a:ext>
            </a:extLst>
          </p:cNvPr>
          <p:cNvSpPr/>
          <p:nvPr/>
        </p:nvSpPr>
        <p:spPr>
          <a:xfrm rot="5400000">
            <a:off x="8051492" y="4823280"/>
            <a:ext cx="587415" cy="212610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54B82EB-4332-BB48-A26F-A6A9796B641E}"/>
              </a:ext>
            </a:extLst>
          </p:cNvPr>
          <p:cNvSpPr>
            <a:spLocks noChangeAspect="1"/>
          </p:cNvSpPr>
          <p:nvPr/>
        </p:nvSpPr>
        <p:spPr>
          <a:xfrm>
            <a:off x="7983630" y="5391180"/>
            <a:ext cx="786037" cy="912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AE1AC42-B823-A84B-B2D8-24F4D990D71E}"/>
              </a:ext>
            </a:extLst>
          </p:cNvPr>
          <p:cNvGrpSpPr/>
          <p:nvPr/>
        </p:nvGrpSpPr>
        <p:grpSpPr>
          <a:xfrm>
            <a:off x="8933457" y="4640102"/>
            <a:ext cx="295908" cy="425945"/>
            <a:chOff x="8781057" y="4041217"/>
            <a:chExt cx="295908" cy="425945"/>
          </a:xfrm>
          <a:solidFill>
            <a:schemeClr val="bg1"/>
          </a:solidFill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FBFC0601-761D-5145-BD50-D5C93A53626C}"/>
                </a:ext>
              </a:extLst>
            </p:cNvPr>
            <p:cNvSpPr/>
            <p:nvPr/>
          </p:nvSpPr>
          <p:spPr>
            <a:xfrm>
              <a:off x="8781057" y="4041217"/>
              <a:ext cx="295908" cy="425945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93C8DBD-BEBD-EC45-A499-F6E95659357B}"/>
                </a:ext>
              </a:extLst>
            </p:cNvPr>
            <p:cNvCxnSpPr>
              <a:cxnSpLocks/>
            </p:cNvCxnSpPr>
            <p:nvPr/>
          </p:nvCxnSpPr>
          <p:spPr>
            <a:xfrm>
              <a:off x="8781057" y="4209806"/>
              <a:ext cx="29590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35B48A2-4751-BF4C-BBBB-ACF327A8B084}"/>
                </a:ext>
              </a:extLst>
            </p:cNvPr>
            <p:cNvCxnSpPr>
              <a:cxnSpLocks/>
              <a:endCxn id="51" idx="0"/>
            </p:cNvCxnSpPr>
            <p:nvPr/>
          </p:nvCxnSpPr>
          <p:spPr>
            <a:xfrm flipV="1">
              <a:off x="8929012" y="4041217"/>
              <a:ext cx="0" cy="16858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B910DF6-B934-424F-88B3-973147E0DEFA}"/>
              </a:ext>
            </a:extLst>
          </p:cNvPr>
          <p:cNvCxnSpPr>
            <a:cxnSpLocks/>
          </p:cNvCxnSpPr>
          <p:nvPr/>
        </p:nvCxnSpPr>
        <p:spPr>
          <a:xfrm flipH="1" flipV="1">
            <a:off x="8712723" y="4055706"/>
            <a:ext cx="244596" cy="5985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AE0DBDA-98E1-8C45-9E85-0EFCED440E02}"/>
              </a:ext>
            </a:extLst>
          </p:cNvPr>
          <p:cNvCxnSpPr>
            <a:cxnSpLocks/>
          </p:cNvCxnSpPr>
          <p:nvPr/>
        </p:nvCxnSpPr>
        <p:spPr>
          <a:xfrm flipV="1">
            <a:off x="9202848" y="4024637"/>
            <a:ext cx="222816" cy="61736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22A2D5E-F027-2F49-A399-388D6DB58781}"/>
              </a:ext>
            </a:extLst>
          </p:cNvPr>
          <p:cNvSpPr/>
          <p:nvPr/>
        </p:nvSpPr>
        <p:spPr>
          <a:xfrm>
            <a:off x="6283234" y="1614921"/>
            <a:ext cx="4186829" cy="738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Try your best to move the mouse and your arm back to the same central starting position each time.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E65136-6138-D441-BCE9-D909D735D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57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73B0-11EB-6C47-974E-6F2E02CE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12DC3-841D-714C-9099-D75AC41F0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Stop Signal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78C5E64-292D-E848-91CE-B36C7A6BE1DF}"/>
              </a:ext>
            </a:extLst>
          </p:cNvPr>
          <p:cNvGrpSpPr>
            <a:grpSpLocks noChangeAspect="1"/>
          </p:cNvGrpSpPr>
          <p:nvPr/>
        </p:nvGrpSpPr>
        <p:grpSpPr>
          <a:xfrm>
            <a:off x="3844834" y="2715935"/>
            <a:ext cx="4572000" cy="2743200"/>
            <a:chOff x="1164591" y="1408812"/>
            <a:chExt cx="3474720" cy="2060840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F02DB9B5-E5ED-D04C-9746-A44E0568433C}"/>
                </a:ext>
              </a:extLst>
            </p:cNvPr>
            <p:cNvSpPr/>
            <p:nvPr/>
          </p:nvSpPr>
          <p:spPr>
            <a:xfrm>
              <a:off x="1164591" y="1408812"/>
              <a:ext cx="3474720" cy="2060840"/>
            </a:xfrm>
            <a:prstGeom prst="roundRect">
              <a:avLst>
                <a:gd name="adj" fmla="val 7451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5C567A-1ABF-DC49-909E-FC46F7C6E1B4}"/>
                </a:ext>
              </a:extLst>
            </p:cNvPr>
            <p:cNvSpPr/>
            <p:nvPr/>
          </p:nvSpPr>
          <p:spPr>
            <a:xfrm>
              <a:off x="1925984" y="2285974"/>
              <a:ext cx="1951932" cy="231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ysClr val="windowText" lastClr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Click on home pad to begin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FF43A7-493B-5C46-914F-6A28B024C0FE}"/>
                </a:ext>
              </a:extLst>
            </p:cNvPr>
            <p:cNvSpPr/>
            <p:nvPr/>
          </p:nvSpPr>
          <p:spPr>
            <a:xfrm>
              <a:off x="2691026" y="3209921"/>
              <a:ext cx="421851" cy="173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Home</a:t>
              </a:r>
              <a:endParaRPr lang="en-US" sz="900" b="1" dirty="0"/>
            </a:p>
          </p:txBody>
        </p:sp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7803B321-4ED0-FE4F-A9F4-E365769C33BB}"/>
                </a:ext>
              </a:extLst>
            </p:cNvPr>
            <p:cNvSpPr/>
            <p:nvPr/>
          </p:nvSpPr>
          <p:spPr>
            <a:xfrm rot="13931480">
              <a:off x="2924199" y="2661325"/>
              <a:ext cx="147141" cy="111658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Every trial starts the same as before.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You should move the mouse cursor over the home pad and left click to begin the trial.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9A4B2AE-51A1-9340-82F8-115686B22A54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F69D03-94F4-9342-9A56-6089A2D8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81783" y="-2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02DB9B5-E5ED-D04C-9746-A44E0568433C}"/>
              </a:ext>
            </a:extLst>
          </p:cNvPr>
          <p:cNvSpPr/>
          <p:nvPr/>
        </p:nvSpPr>
        <p:spPr>
          <a:xfrm>
            <a:off x="3844834" y="2715935"/>
            <a:ext cx="4572000" cy="2743200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Stop Signal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EAC615-5C96-8C4D-8031-BA74C588E249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Doing so begins the trial and causes text to disappear and two targets to appear.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803B321-4ED0-FE4F-A9F4-E365769C33BB}"/>
              </a:ext>
            </a:extLst>
          </p:cNvPr>
          <p:cNvSpPr/>
          <p:nvPr/>
        </p:nvSpPr>
        <p:spPr>
          <a:xfrm rot="13931480">
            <a:off x="6079617" y="5019636"/>
            <a:ext cx="195861" cy="14691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1CF1BD6-7D9F-114F-AAD4-C7ED5D189588}"/>
              </a:ext>
            </a:extLst>
          </p:cNvPr>
          <p:cNvSpPr/>
          <p:nvPr/>
        </p:nvSpPr>
        <p:spPr>
          <a:xfrm>
            <a:off x="6604301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495FD24-1035-2248-9EB6-878B705B29DD}"/>
              </a:ext>
            </a:extLst>
          </p:cNvPr>
          <p:cNvSpPr/>
          <p:nvPr/>
        </p:nvSpPr>
        <p:spPr>
          <a:xfrm>
            <a:off x="5409164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2CF96-8092-8C44-AD8F-B75E8E067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53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81783" y="-4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02DB9B5-E5ED-D04C-9746-A44E0568433C}"/>
              </a:ext>
            </a:extLst>
          </p:cNvPr>
          <p:cNvSpPr/>
          <p:nvPr/>
        </p:nvSpPr>
        <p:spPr>
          <a:xfrm>
            <a:off x="3844834" y="2715935"/>
            <a:ext cx="4572000" cy="2743200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Stop Signal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EAC615-5C96-8C4D-8031-BA74C588E249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Shortly afterwards, one of the targets will turn green.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803B321-4ED0-FE4F-A9F4-E365769C33BB}"/>
              </a:ext>
            </a:extLst>
          </p:cNvPr>
          <p:cNvSpPr/>
          <p:nvPr/>
        </p:nvSpPr>
        <p:spPr>
          <a:xfrm rot="13931480">
            <a:off x="6079617" y="5019636"/>
            <a:ext cx="195861" cy="14691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56BF31B-A69F-F048-B54F-21D697D2EB11}"/>
              </a:ext>
            </a:extLst>
          </p:cNvPr>
          <p:cNvSpPr/>
          <p:nvPr/>
        </p:nvSpPr>
        <p:spPr>
          <a:xfrm>
            <a:off x="6604301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688BC56-CC50-9D47-B4EF-384FD8A41021}"/>
              </a:ext>
            </a:extLst>
          </p:cNvPr>
          <p:cNvSpPr/>
          <p:nvPr/>
        </p:nvSpPr>
        <p:spPr>
          <a:xfrm>
            <a:off x="5409164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21005-BFD0-B64D-A165-11027F635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9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329293-C820-334E-B687-6FA4E89541E0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903B80-5449-1444-A6F9-CA108F5FC6B8}"/>
              </a:ext>
            </a:extLst>
          </p:cNvPr>
          <p:cNvSpPr txBox="1"/>
          <p:nvPr/>
        </p:nvSpPr>
        <p:spPr>
          <a:xfrm>
            <a:off x="2680138" y="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F159FA-6099-C042-998F-E74B1F815E3B}"/>
              </a:ext>
            </a:extLst>
          </p:cNvPr>
          <p:cNvSpPr txBox="1"/>
          <p:nvPr/>
        </p:nvSpPr>
        <p:spPr>
          <a:xfrm>
            <a:off x="992777" y="628613"/>
            <a:ext cx="10276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task involves moving the mouse cursor to different targets on the screen.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three phases of the experiment 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typical duration for completing each part is described below: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68D7C4-0063-2A44-ADE6-B994E6C6F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9332"/>
              </p:ext>
            </p:extLst>
          </p:nvPr>
        </p:nvGraphicFramePr>
        <p:xfrm>
          <a:off x="2461071" y="2741362"/>
          <a:ext cx="6955403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34963">
                  <a:extLst>
                    <a:ext uri="{9D8B030D-6E8A-4147-A177-3AD203B41FA5}">
                      <a16:colId xmlns:a16="http://schemas.microsoft.com/office/drawing/2014/main" val="2550249229"/>
                    </a:ext>
                  </a:extLst>
                </a:gridCol>
                <a:gridCol w="3370341">
                  <a:extLst>
                    <a:ext uri="{9D8B030D-6E8A-4147-A177-3AD203B41FA5}">
                      <a16:colId xmlns:a16="http://schemas.microsoft.com/office/drawing/2014/main" val="2668628412"/>
                    </a:ext>
                  </a:extLst>
                </a:gridCol>
                <a:gridCol w="2150099">
                  <a:extLst>
                    <a:ext uri="{9D8B030D-6E8A-4147-A177-3AD203B41FA5}">
                      <a16:colId xmlns:a16="http://schemas.microsoft.com/office/drawing/2014/main" val="586353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Phase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Duration (mins)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082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Practice pt. 1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684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Practice pt. 2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410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Main experiment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50 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8091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657B0B0-79A3-8946-BC60-26BBB37B60BE}"/>
              </a:ext>
            </a:extLst>
          </p:cNvPr>
          <p:cNvSpPr txBox="1"/>
          <p:nvPr/>
        </p:nvSpPr>
        <p:spPr>
          <a:xfrm>
            <a:off x="992777" y="4932951"/>
            <a:ext cx="10276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phase also examines whether your set-up and your performance levels are appropriate for the experiment.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are not, you can either: (1) return the submission and message me the code shown at that stage to receive compensation up to that point; or (2) continue and risk rejection.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178BB5-151F-9A47-89B7-29F93B32B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37" y="0"/>
            <a:ext cx="61608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6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6" y="-261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02DB9B5-E5ED-D04C-9746-A44E0568433C}"/>
              </a:ext>
            </a:extLst>
          </p:cNvPr>
          <p:cNvSpPr/>
          <p:nvPr/>
        </p:nvSpPr>
        <p:spPr>
          <a:xfrm>
            <a:off x="3844834" y="2715935"/>
            <a:ext cx="4572000" cy="2743200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Stop Signal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EAC615-5C96-8C4D-8031-BA74C588E249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Your task is to respond by moving the cursor to the green target.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Try to reach the target in a single, smooth movement.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Try to be both accurate and fast.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56BF31B-A69F-F048-B54F-21D697D2EB11}"/>
              </a:ext>
            </a:extLst>
          </p:cNvPr>
          <p:cNvSpPr/>
          <p:nvPr/>
        </p:nvSpPr>
        <p:spPr>
          <a:xfrm>
            <a:off x="6604301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803B321-4ED0-FE4F-A9F4-E365769C33BB}"/>
              </a:ext>
            </a:extLst>
          </p:cNvPr>
          <p:cNvSpPr/>
          <p:nvPr/>
        </p:nvSpPr>
        <p:spPr>
          <a:xfrm rot="13931480">
            <a:off x="6736710" y="3817111"/>
            <a:ext cx="195861" cy="14691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0EA7F4-0396-4042-897F-B8A277EA10C8}"/>
              </a:ext>
            </a:extLst>
          </p:cNvPr>
          <p:cNvCxnSpPr/>
          <p:nvPr/>
        </p:nvCxnSpPr>
        <p:spPr>
          <a:xfrm flipV="1">
            <a:off x="6202189" y="4008582"/>
            <a:ext cx="402112" cy="84339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F249547-CCDD-434A-87D1-37B18C41440A}"/>
              </a:ext>
            </a:extLst>
          </p:cNvPr>
          <p:cNvSpPr/>
          <p:nvPr/>
        </p:nvSpPr>
        <p:spPr>
          <a:xfrm>
            <a:off x="5409164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F6412F-D872-0F4D-B430-9FB44BAD4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65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6" y="-261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Stop Signal Task–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HOWEVER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On some trials, another cue (black square) will appear at the center of the screen.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E15028-E52E-C94D-8AC3-3D6DAA39A66F}"/>
              </a:ext>
            </a:extLst>
          </p:cNvPr>
          <p:cNvGrpSpPr/>
          <p:nvPr/>
        </p:nvGrpSpPr>
        <p:grpSpPr>
          <a:xfrm>
            <a:off x="3844834" y="2715935"/>
            <a:ext cx="4572000" cy="2743200"/>
            <a:chOff x="3844834" y="2715935"/>
            <a:chExt cx="4572000" cy="2743200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F02DB9B5-E5ED-D04C-9746-A44E0568433C}"/>
                </a:ext>
              </a:extLst>
            </p:cNvPr>
            <p:cNvSpPr/>
            <p:nvPr/>
          </p:nvSpPr>
          <p:spPr>
            <a:xfrm>
              <a:off x="3844834" y="2715935"/>
              <a:ext cx="4572000" cy="2743200"/>
            </a:xfrm>
            <a:prstGeom prst="roundRect">
              <a:avLst>
                <a:gd name="adj" fmla="val 7451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0EAC615-5C96-8C4D-8031-BA74C588E249}"/>
                </a:ext>
              </a:extLst>
            </p:cNvPr>
            <p:cNvSpPr/>
            <p:nvPr/>
          </p:nvSpPr>
          <p:spPr>
            <a:xfrm>
              <a:off x="6059477" y="4970693"/>
              <a:ext cx="142712" cy="14271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56BF31B-A69F-F048-B54F-21D697D2EB11}"/>
                </a:ext>
              </a:extLst>
            </p:cNvPr>
            <p:cNvSpPr/>
            <p:nvPr/>
          </p:nvSpPr>
          <p:spPr>
            <a:xfrm>
              <a:off x="6604301" y="3666868"/>
              <a:ext cx="230339" cy="234173"/>
            </a:xfrm>
            <a:prstGeom prst="roundRect">
              <a:avLst>
                <a:gd name="adj" fmla="val 22744"/>
              </a:avLst>
            </a:prstGeom>
            <a:solidFill>
              <a:srgbClr val="00B050"/>
            </a:solidFill>
            <a:ln w="571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7803B321-4ED0-FE4F-A9F4-E365769C33BB}"/>
                </a:ext>
              </a:extLst>
            </p:cNvPr>
            <p:cNvSpPr/>
            <p:nvPr/>
          </p:nvSpPr>
          <p:spPr>
            <a:xfrm rot="13931480">
              <a:off x="6104258" y="5039946"/>
              <a:ext cx="195861" cy="146918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D29B287-94D8-8A4E-9F15-C0897BEB8990}"/>
                </a:ext>
              </a:extLst>
            </p:cNvPr>
            <p:cNvSpPr/>
            <p:nvPr/>
          </p:nvSpPr>
          <p:spPr>
            <a:xfrm>
              <a:off x="6015663" y="3666868"/>
              <a:ext cx="230339" cy="234173"/>
            </a:xfrm>
            <a:prstGeom prst="roundRect">
              <a:avLst>
                <a:gd name="adj" fmla="val 22744"/>
              </a:avLst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18D68F5-8F1D-684B-9199-478CB9568E42}"/>
              </a:ext>
            </a:extLst>
          </p:cNvPr>
          <p:cNvSpPr/>
          <p:nvPr/>
        </p:nvSpPr>
        <p:spPr>
          <a:xfrm>
            <a:off x="5409164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C56D7C-4069-6D45-A1E9-F1CAB6626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64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Stop Signal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175357"/>
            <a:ext cx="9526276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If the black square appears in the center, </a:t>
            </a:r>
            <a:r>
              <a:rPr lang="en-US" sz="16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you must try your best to stop moving and avoid hitting any of the targets.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Sometimes you will…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675F9B-9F86-E342-A961-645B00C53EA1}"/>
              </a:ext>
            </a:extLst>
          </p:cNvPr>
          <p:cNvSpPr/>
          <p:nvPr/>
        </p:nvSpPr>
        <p:spPr>
          <a:xfrm>
            <a:off x="1238888" y="2628680"/>
            <a:ext cx="3047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Stop before you leave the home pad.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98AAC4-5697-684A-A05A-2430A48082C6}"/>
              </a:ext>
            </a:extLst>
          </p:cNvPr>
          <p:cNvSpPr/>
          <p:nvPr/>
        </p:nvSpPr>
        <p:spPr>
          <a:xfrm>
            <a:off x="4589099" y="2628680"/>
            <a:ext cx="3047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Start to move but stop before the target.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990ADE-188E-F248-BEFE-45D493AA17DB}"/>
              </a:ext>
            </a:extLst>
          </p:cNvPr>
          <p:cNvSpPr/>
          <p:nvPr/>
        </p:nvSpPr>
        <p:spPr>
          <a:xfrm>
            <a:off x="7939310" y="2628679"/>
            <a:ext cx="3047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Fail to stop, i.e. hit the green target.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A6B75-7DC0-8249-BF7E-62C574AB531C}"/>
              </a:ext>
            </a:extLst>
          </p:cNvPr>
          <p:cNvSpPr/>
          <p:nvPr/>
        </p:nvSpPr>
        <p:spPr>
          <a:xfrm>
            <a:off x="1679582" y="5611505"/>
            <a:ext cx="88328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Please </a:t>
            </a:r>
            <a:r>
              <a:rPr lang="en-US" sz="1600" u="sng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try to stop as soon as you can </a:t>
            </a:r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whenever the new target appears in the center.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8270783-59CE-234A-B88B-6DEB448DE3DF}"/>
              </a:ext>
            </a:extLst>
          </p:cNvPr>
          <p:cNvSpPr/>
          <p:nvPr/>
        </p:nvSpPr>
        <p:spPr>
          <a:xfrm>
            <a:off x="1238888" y="3596860"/>
            <a:ext cx="3100070" cy="1860042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12A438D-12F4-804D-99D4-4BF52F59F07A}"/>
              </a:ext>
            </a:extLst>
          </p:cNvPr>
          <p:cNvSpPr/>
          <p:nvPr/>
        </p:nvSpPr>
        <p:spPr>
          <a:xfrm>
            <a:off x="2740539" y="5125711"/>
            <a:ext cx="96767" cy="9676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DA8BBB6-83A9-9B46-B701-D957D298943C}"/>
              </a:ext>
            </a:extLst>
          </p:cNvPr>
          <p:cNvSpPr/>
          <p:nvPr/>
        </p:nvSpPr>
        <p:spPr>
          <a:xfrm>
            <a:off x="3109960" y="4235826"/>
            <a:ext cx="156183" cy="158782"/>
          </a:xfrm>
          <a:prstGeom prst="roundRect">
            <a:avLst>
              <a:gd name="adj" fmla="val 22744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1339D2EE-0EAA-DF41-A8F2-A1D2B06B7214}"/>
              </a:ext>
            </a:extLst>
          </p:cNvPr>
          <p:cNvSpPr/>
          <p:nvPr/>
        </p:nvSpPr>
        <p:spPr>
          <a:xfrm rot="13931480">
            <a:off x="2770903" y="5172669"/>
            <a:ext cx="132805" cy="99619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A257CAC-B2C1-8A47-99C2-D8E3D4984636}"/>
              </a:ext>
            </a:extLst>
          </p:cNvPr>
          <p:cNvSpPr/>
          <p:nvPr/>
        </p:nvSpPr>
        <p:spPr>
          <a:xfrm>
            <a:off x="2710831" y="4235826"/>
            <a:ext cx="156183" cy="158782"/>
          </a:xfrm>
          <a:prstGeom prst="roundRect">
            <a:avLst>
              <a:gd name="adj" fmla="val 22744"/>
            </a:avLst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1ECF755-4D48-744E-B6CB-D45A0019251F}"/>
              </a:ext>
            </a:extLst>
          </p:cNvPr>
          <p:cNvSpPr/>
          <p:nvPr/>
        </p:nvSpPr>
        <p:spPr>
          <a:xfrm>
            <a:off x="4545971" y="3596860"/>
            <a:ext cx="3100070" cy="1860042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2091A45-7389-4E43-9353-5238BFE64103}"/>
              </a:ext>
            </a:extLst>
          </p:cNvPr>
          <p:cNvSpPr/>
          <p:nvPr/>
        </p:nvSpPr>
        <p:spPr>
          <a:xfrm>
            <a:off x="6047622" y="5125711"/>
            <a:ext cx="96767" cy="9676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1F43740-BB37-9C41-920C-6FE8B528B3DB}"/>
              </a:ext>
            </a:extLst>
          </p:cNvPr>
          <p:cNvSpPr/>
          <p:nvPr/>
        </p:nvSpPr>
        <p:spPr>
          <a:xfrm>
            <a:off x="6417043" y="4241645"/>
            <a:ext cx="156183" cy="158782"/>
          </a:xfrm>
          <a:prstGeom prst="roundRect">
            <a:avLst>
              <a:gd name="adj" fmla="val 22744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C704C746-5041-F742-BBE5-8F222BA04BD7}"/>
              </a:ext>
            </a:extLst>
          </p:cNvPr>
          <p:cNvSpPr/>
          <p:nvPr/>
        </p:nvSpPr>
        <p:spPr>
          <a:xfrm rot="13931480">
            <a:off x="6300168" y="4795858"/>
            <a:ext cx="132805" cy="99619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397E162-DB12-FD4C-9B12-5A10ECB22176}"/>
              </a:ext>
            </a:extLst>
          </p:cNvPr>
          <p:cNvSpPr/>
          <p:nvPr/>
        </p:nvSpPr>
        <p:spPr>
          <a:xfrm>
            <a:off x="6017914" y="4241645"/>
            <a:ext cx="156183" cy="158782"/>
          </a:xfrm>
          <a:prstGeom prst="roundRect">
            <a:avLst>
              <a:gd name="adj" fmla="val 22744"/>
            </a:avLst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4DD0B84-C2BA-AC47-84E9-EEBE193BD615}"/>
              </a:ext>
            </a:extLst>
          </p:cNvPr>
          <p:cNvSpPr/>
          <p:nvPr/>
        </p:nvSpPr>
        <p:spPr>
          <a:xfrm>
            <a:off x="7859667" y="3596860"/>
            <a:ext cx="3100070" cy="1860042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AAC1E36-536C-0244-8317-B5B4DF8C2A9A}"/>
              </a:ext>
            </a:extLst>
          </p:cNvPr>
          <p:cNvSpPr/>
          <p:nvPr/>
        </p:nvSpPr>
        <p:spPr>
          <a:xfrm>
            <a:off x="9361318" y="5125711"/>
            <a:ext cx="96767" cy="9676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2EF46C6-7C17-2E4B-90B1-630AB6CE8EC2}"/>
              </a:ext>
            </a:extLst>
          </p:cNvPr>
          <p:cNvSpPr/>
          <p:nvPr/>
        </p:nvSpPr>
        <p:spPr>
          <a:xfrm>
            <a:off x="9730739" y="4241645"/>
            <a:ext cx="156183" cy="158782"/>
          </a:xfrm>
          <a:prstGeom prst="roundRect">
            <a:avLst>
              <a:gd name="adj" fmla="val 22744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0E372CAA-2C71-1D40-8BEE-6D5E2390EC4C}"/>
              </a:ext>
            </a:extLst>
          </p:cNvPr>
          <p:cNvSpPr/>
          <p:nvPr/>
        </p:nvSpPr>
        <p:spPr>
          <a:xfrm rot="13931480">
            <a:off x="9814977" y="4345773"/>
            <a:ext cx="132805" cy="99619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EE51C8E-DFD3-C042-8A21-CCCD96B63331}"/>
              </a:ext>
            </a:extLst>
          </p:cNvPr>
          <p:cNvSpPr/>
          <p:nvPr/>
        </p:nvSpPr>
        <p:spPr>
          <a:xfrm>
            <a:off x="9331610" y="4241645"/>
            <a:ext cx="156183" cy="158782"/>
          </a:xfrm>
          <a:prstGeom prst="roundRect">
            <a:avLst>
              <a:gd name="adj" fmla="val 22744"/>
            </a:avLst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E29123E-7703-6441-A78A-CB082D2F0136}"/>
              </a:ext>
            </a:extLst>
          </p:cNvPr>
          <p:cNvSpPr/>
          <p:nvPr/>
        </p:nvSpPr>
        <p:spPr>
          <a:xfrm>
            <a:off x="2286449" y="4235826"/>
            <a:ext cx="156183" cy="158782"/>
          </a:xfrm>
          <a:prstGeom prst="roundRect">
            <a:avLst>
              <a:gd name="adj" fmla="val 2274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CC12613-7C42-CC44-97EE-71517BECC929}"/>
              </a:ext>
            </a:extLst>
          </p:cNvPr>
          <p:cNvSpPr/>
          <p:nvPr/>
        </p:nvSpPr>
        <p:spPr>
          <a:xfrm>
            <a:off x="8931554" y="4241645"/>
            <a:ext cx="156183" cy="158782"/>
          </a:xfrm>
          <a:prstGeom prst="roundRect">
            <a:avLst>
              <a:gd name="adj" fmla="val 2274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DD57D4E-2887-0E40-96B6-9D2A00BDCB02}"/>
              </a:ext>
            </a:extLst>
          </p:cNvPr>
          <p:cNvSpPr/>
          <p:nvPr/>
        </p:nvSpPr>
        <p:spPr>
          <a:xfrm>
            <a:off x="5622570" y="4241645"/>
            <a:ext cx="156183" cy="158782"/>
          </a:xfrm>
          <a:prstGeom prst="roundRect">
            <a:avLst>
              <a:gd name="adj" fmla="val 2274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1DFEF0-4AF2-C74F-B7FA-2A2E5F06C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36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3767-2E8D-124D-8996-2CB3B4AA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AFECA-1A66-6747-AAB7-4761CB881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1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019A-0F76-F541-B7B2-E09F43B7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9F6C7-1910-3941-B2D0-2F099DEA5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9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1704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Please ensure: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You are sat comfortably at a table or desk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The computer monitor is approximately 60 cm (24 in) or arms length from you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0DBD58F-B6BA-174E-B5FB-A61235FB7841}"/>
              </a:ext>
            </a:extLst>
          </p:cNvPr>
          <p:cNvCxnSpPr>
            <a:cxnSpLocks/>
          </p:cNvCxnSpPr>
          <p:nvPr/>
        </p:nvCxnSpPr>
        <p:spPr>
          <a:xfrm flipV="1">
            <a:off x="6925384" y="3229681"/>
            <a:ext cx="0" cy="1390875"/>
          </a:xfrm>
          <a:prstGeom prst="straightConnector1">
            <a:avLst/>
          </a:prstGeom>
          <a:solidFill>
            <a:schemeClr val="bg1"/>
          </a:solidFill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DFD434A-94BC-4F43-A2DE-BD92E44AA81B}"/>
              </a:ext>
            </a:extLst>
          </p:cNvPr>
          <p:cNvSpPr>
            <a:spLocks noChangeAspect="1"/>
          </p:cNvSpPr>
          <p:nvPr/>
        </p:nvSpPr>
        <p:spPr>
          <a:xfrm>
            <a:off x="4317529" y="2995589"/>
            <a:ext cx="641412" cy="7442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1783D8-23C7-E042-B0FB-3EA5BE8593F1}"/>
              </a:ext>
            </a:extLst>
          </p:cNvPr>
          <p:cNvSpPr/>
          <p:nvPr/>
        </p:nvSpPr>
        <p:spPr>
          <a:xfrm>
            <a:off x="4317529" y="3866942"/>
            <a:ext cx="641412" cy="1488559"/>
          </a:xfrm>
          <a:prstGeom prst="roundRect">
            <a:avLst>
              <a:gd name="adj" fmla="val 374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0547ED9-4E3B-6545-BFCA-CC021795D305}"/>
              </a:ext>
            </a:extLst>
          </p:cNvPr>
          <p:cNvSpPr/>
          <p:nvPr/>
        </p:nvSpPr>
        <p:spPr>
          <a:xfrm rot="18087949">
            <a:off x="4738097" y="3818647"/>
            <a:ext cx="311280" cy="780438"/>
          </a:xfrm>
          <a:prstGeom prst="roundRect">
            <a:avLst>
              <a:gd name="adj" fmla="val 387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145C66E-6798-E64B-9209-CFD65BA091DD}"/>
              </a:ext>
            </a:extLst>
          </p:cNvPr>
          <p:cNvSpPr/>
          <p:nvPr/>
        </p:nvSpPr>
        <p:spPr>
          <a:xfrm rot="16691431">
            <a:off x="5224549" y="3992910"/>
            <a:ext cx="288768" cy="8026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D054F5B-6F6C-9841-A558-1C049168D2B9}"/>
              </a:ext>
            </a:extLst>
          </p:cNvPr>
          <p:cNvSpPr/>
          <p:nvPr/>
        </p:nvSpPr>
        <p:spPr>
          <a:xfrm>
            <a:off x="3940201" y="3989005"/>
            <a:ext cx="254438" cy="17537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615BBD9-E80F-B64E-85CE-39CF1976F377}"/>
              </a:ext>
            </a:extLst>
          </p:cNvPr>
          <p:cNvSpPr/>
          <p:nvPr/>
        </p:nvSpPr>
        <p:spPr>
          <a:xfrm rot="5400000">
            <a:off x="4437322" y="4990934"/>
            <a:ext cx="254439" cy="12486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90089D-5712-1648-9FEE-5BB81B508622}"/>
              </a:ext>
            </a:extLst>
          </p:cNvPr>
          <p:cNvSpPr/>
          <p:nvPr/>
        </p:nvSpPr>
        <p:spPr>
          <a:xfrm>
            <a:off x="5311772" y="5004539"/>
            <a:ext cx="306734" cy="13589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BFE414C-78C6-E746-BAF9-284FD1A9A596}"/>
              </a:ext>
            </a:extLst>
          </p:cNvPr>
          <p:cNvSpPr/>
          <p:nvPr/>
        </p:nvSpPr>
        <p:spPr>
          <a:xfrm rot="5400000">
            <a:off x="4760259" y="4522621"/>
            <a:ext cx="415516" cy="13009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5B304C6-30A6-7449-A8D5-A176A8F09864}"/>
              </a:ext>
            </a:extLst>
          </p:cNvPr>
          <p:cNvSpPr/>
          <p:nvPr/>
        </p:nvSpPr>
        <p:spPr>
          <a:xfrm rot="5400000">
            <a:off x="5496671" y="5933033"/>
            <a:ext cx="245538" cy="6153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A38B25-6C92-A141-B94F-B2986A4096F2}"/>
              </a:ext>
            </a:extLst>
          </p:cNvPr>
          <p:cNvSpPr>
            <a:spLocks noChangeAspect="1"/>
          </p:cNvSpPr>
          <p:nvPr/>
        </p:nvSpPr>
        <p:spPr>
          <a:xfrm>
            <a:off x="4182776" y="6117933"/>
            <a:ext cx="225099" cy="225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0E9408-4F37-CF42-B7C3-DDCD4F3E36ED}"/>
              </a:ext>
            </a:extLst>
          </p:cNvPr>
          <p:cNvSpPr>
            <a:spLocks noChangeAspect="1"/>
          </p:cNvSpPr>
          <p:nvPr/>
        </p:nvSpPr>
        <p:spPr>
          <a:xfrm>
            <a:off x="4737391" y="6117933"/>
            <a:ext cx="225099" cy="225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929E90-7925-C945-B2DB-A0FA49C9E442}"/>
              </a:ext>
            </a:extLst>
          </p:cNvPr>
          <p:cNvSpPr/>
          <p:nvPr/>
        </p:nvSpPr>
        <p:spPr>
          <a:xfrm>
            <a:off x="4447558" y="5684005"/>
            <a:ext cx="233966" cy="534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F98C6D-9EB5-1548-8460-5C135AE54091}"/>
              </a:ext>
            </a:extLst>
          </p:cNvPr>
          <p:cNvSpPr/>
          <p:nvPr/>
        </p:nvSpPr>
        <p:spPr>
          <a:xfrm rot="5400000">
            <a:off x="4524169" y="5892643"/>
            <a:ext cx="100563" cy="551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7B5983B-9194-B84D-89E4-1284AEF5633F}"/>
              </a:ext>
            </a:extLst>
          </p:cNvPr>
          <p:cNvSpPr/>
          <p:nvPr/>
        </p:nvSpPr>
        <p:spPr>
          <a:xfrm>
            <a:off x="6188653" y="4621812"/>
            <a:ext cx="884287" cy="1741660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5D4083F-0E0B-A548-84A2-5D3676FB8E85}"/>
              </a:ext>
            </a:extLst>
          </p:cNvPr>
          <p:cNvSpPr/>
          <p:nvPr/>
        </p:nvSpPr>
        <p:spPr>
          <a:xfrm rot="5400000">
            <a:off x="5780359" y="4152168"/>
            <a:ext cx="246439" cy="1183616"/>
          </a:xfrm>
          <a:prstGeom prst="roundRect">
            <a:avLst>
              <a:gd name="adj" fmla="val 23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45B3009-5F6A-3346-ACD7-1CC5DF4F5F63}"/>
              </a:ext>
            </a:extLst>
          </p:cNvPr>
          <p:cNvSpPr/>
          <p:nvPr/>
        </p:nvSpPr>
        <p:spPr>
          <a:xfrm rot="670766">
            <a:off x="6380773" y="3059028"/>
            <a:ext cx="151103" cy="1234246"/>
          </a:xfrm>
          <a:prstGeom prst="roundRect">
            <a:avLst>
              <a:gd name="adj" fmla="val 23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F0CAC7E-01C0-9344-A5AC-152B97384A19}"/>
              </a:ext>
            </a:extLst>
          </p:cNvPr>
          <p:cNvSpPr/>
          <p:nvPr/>
        </p:nvSpPr>
        <p:spPr>
          <a:xfrm>
            <a:off x="6498988" y="3565023"/>
            <a:ext cx="151103" cy="1055533"/>
          </a:xfrm>
          <a:prstGeom prst="roundRect">
            <a:avLst>
              <a:gd name="adj" fmla="val 23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645D051-0DDE-B445-B9BA-46643AABD5EC}"/>
              </a:ext>
            </a:extLst>
          </p:cNvPr>
          <p:cNvSpPr/>
          <p:nvPr/>
        </p:nvSpPr>
        <p:spPr>
          <a:xfrm rot="5400000">
            <a:off x="6520363" y="4327599"/>
            <a:ext cx="108352" cy="477561"/>
          </a:xfrm>
          <a:prstGeom prst="roundRect">
            <a:avLst>
              <a:gd name="adj" fmla="val 23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128B5C-3AB1-0242-9412-8ABAFB027B9B}"/>
              </a:ext>
            </a:extLst>
          </p:cNvPr>
          <p:cNvCxnSpPr/>
          <p:nvPr/>
        </p:nvCxnSpPr>
        <p:spPr>
          <a:xfrm>
            <a:off x="5034147" y="3229680"/>
            <a:ext cx="1301611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BCD93AA-6281-2C46-8755-45B4519ECDFF}"/>
              </a:ext>
            </a:extLst>
          </p:cNvPr>
          <p:cNvSpPr txBox="1"/>
          <p:nvPr/>
        </p:nvSpPr>
        <p:spPr>
          <a:xfrm>
            <a:off x="4517779" y="2493474"/>
            <a:ext cx="23786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~60 cm </a:t>
            </a:r>
            <a:r>
              <a:rPr lang="en-US" sz="1600" b="1" u="sng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or</a:t>
            </a:r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 arms length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F9DA7B-72C0-D148-9215-230D134194F9}"/>
              </a:ext>
            </a:extLst>
          </p:cNvPr>
          <p:cNvSpPr txBox="1"/>
          <p:nvPr/>
        </p:nvSpPr>
        <p:spPr>
          <a:xfrm>
            <a:off x="6875789" y="3756488"/>
            <a:ext cx="1376011" cy="3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Eye-level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EC682-E159-9C4E-A708-F005B687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211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Please ensure you have: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An external mouse connected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Space on the table about the size of an A4 sheet of paper to move the mouse (approx. 30 x 24 cm or 12 x 9 in)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6C5108-BDC0-2E44-A5D3-6264B6AAE264}"/>
              </a:ext>
            </a:extLst>
          </p:cNvPr>
          <p:cNvGrpSpPr/>
          <p:nvPr/>
        </p:nvGrpSpPr>
        <p:grpSpPr>
          <a:xfrm>
            <a:off x="4037420" y="3050658"/>
            <a:ext cx="4186829" cy="3586628"/>
            <a:chOff x="6585218" y="3052311"/>
            <a:chExt cx="4186829" cy="358662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182ACDF-4EC0-FE4C-92E9-0649B18A5A7A}"/>
                </a:ext>
              </a:extLst>
            </p:cNvPr>
            <p:cNvGrpSpPr/>
            <p:nvPr/>
          </p:nvGrpSpPr>
          <p:grpSpPr>
            <a:xfrm>
              <a:off x="6585218" y="3052311"/>
              <a:ext cx="4186829" cy="3586628"/>
              <a:chOff x="7301270" y="3640182"/>
              <a:chExt cx="3416482" cy="2926713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3C39E77F-13D0-C447-B479-63545C63C518}"/>
                  </a:ext>
                </a:extLst>
              </p:cNvPr>
              <p:cNvSpPr/>
              <p:nvPr/>
            </p:nvSpPr>
            <p:spPr>
              <a:xfrm>
                <a:off x="7301270" y="3640182"/>
                <a:ext cx="3416482" cy="2026301"/>
              </a:xfrm>
              <a:prstGeom prst="roundRect">
                <a:avLst>
                  <a:gd name="adj" fmla="val 7451"/>
                </a:avLst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95AFA5F-A237-774A-9ED6-B8C178A344E6}"/>
                  </a:ext>
                </a:extLst>
              </p:cNvPr>
              <p:cNvSpPr/>
              <p:nvPr/>
            </p:nvSpPr>
            <p:spPr>
              <a:xfrm rot="5400000">
                <a:off x="9010171" y="4608719"/>
                <a:ext cx="1184365" cy="8273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11A988-4A32-9642-B52F-1839416AADB8}"/>
                  </a:ext>
                </a:extLst>
              </p:cNvPr>
              <p:cNvSpPr/>
              <p:nvPr/>
            </p:nvSpPr>
            <p:spPr>
              <a:xfrm>
                <a:off x="9463871" y="5209730"/>
                <a:ext cx="241463" cy="34757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2445BC8A-592A-1A40-B161-F8B350A32833}"/>
                  </a:ext>
                </a:extLst>
              </p:cNvPr>
              <p:cNvSpPr/>
              <p:nvPr/>
            </p:nvSpPr>
            <p:spPr>
              <a:xfrm>
                <a:off x="8275949" y="3904971"/>
                <a:ext cx="1467125" cy="267384"/>
              </a:xfrm>
              <a:prstGeom prst="roundRect">
                <a:avLst>
                  <a:gd name="adj" fmla="val 23447"/>
                </a:avLst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Monitor</a:t>
                </a:r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3EB6ED0-044E-3D4D-A7A9-5EB8D2647009}"/>
                  </a:ext>
                </a:extLst>
              </p:cNvPr>
              <p:cNvSpPr/>
              <p:nvPr/>
            </p:nvSpPr>
            <p:spPr>
              <a:xfrm rot="5400000">
                <a:off x="8744181" y="5359205"/>
                <a:ext cx="479335" cy="173492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4636A4A-8F4E-474C-86FA-436DDA28FB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88805" y="5822615"/>
                <a:ext cx="641412" cy="74428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BD4D60A-B557-5C4D-B1E9-1FF04143AB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3871" y="5347300"/>
                <a:ext cx="2414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A4DA3CB-D0A3-8E4D-BEEA-28163CA75BB6}"/>
                  </a:ext>
                </a:extLst>
              </p:cNvPr>
              <p:cNvCxnSpPr>
                <a:cxnSpLocks/>
                <a:endCxn id="39" idx="0"/>
              </p:cNvCxnSpPr>
              <p:nvPr/>
            </p:nvCxnSpPr>
            <p:spPr>
              <a:xfrm flipV="1">
                <a:off x="9584603" y="5209730"/>
                <a:ext cx="0" cy="1375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1029E6B-F271-7144-81DA-56785EB83B1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410095" y="3371086"/>
              <a:ext cx="0" cy="1003965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A4CB8E3-F790-4C4A-A3A8-824F318661F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27540" y="4746162"/>
              <a:ext cx="141720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215C084-5B6D-214E-AA26-5A1FE8D332AA}"/>
                </a:ext>
              </a:extLst>
            </p:cNvPr>
            <p:cNvSpPr txBox="1"/>
            <p:nvPr/>
          </p:nvSpPr>
          <p:spPr>
            <a:xfrm rot="5400000">
              <a:off x="9545737" y="4576885"/>
              <a:ext cx="1618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30 cm / 12 in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4527198-83C4-2A4A-B2BA-69510C2252DE}"/>
                </a:ext>
              </a:extLst>
            </p:cNvPr>
            <p:cNvSpPr txBox="1"/>
            <p:nvPr/>
          </p:nvSpPr>
          <p:spPr>
            <a:xfrm>
              <a:off x="7260868" y="3736649"/>
              <a:ext cx="1618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24 cm / 9 in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913A417-FB91-3948-AAEC-960453A4A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9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12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Please adjust your mouse settings as follows: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If you are an Apple user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33C48-EFF0-F748-AEC2-1D264324C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31" y="1657349"/>
            <a:ext cx="2450198" cy="2560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7DF9D3-F54E-0B45-950A-070895E9D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905" y="1649353"/>
            <a:ext cx="2897897" cy="2560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B809F2-BC7D-1D42-9B08-F79C42855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061" y="1649353"/>
            <a:ext cx="3351231" cy="25603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1AF3BD-A3A2-174D-947D-7EBA60533FDA}"/>
              </a:ext>
            </a:extLst>
          </p:cNvPr>
          <p:cNvSpPr/>
          <p:nvPr/>
        </p:nvSpPr>
        <p:spPr>
          <a:xfrm>
            <a:off x="1301932" y="4455066"/>
            <a:ext cx="24501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Go to the Apple icon in the top left corner of the screen</a:t>
            </a:r>
          </a:p>
          <a:p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Click on ‘System Preferences’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558D48-6288-934C-A004-AC0A3CB8055F}"/>
              </a:ext>
            </a:extLst>
          </p:cNvPr>
          <p:cNvSpPr/>
          <p:nvPr/>
        </p:nvSpPr>
        <p:spPr>
          <a:xfrm>
            <a:off x="4266904" y="4518173"/>
            <a:ext cx="2897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Click on the ‘Mouse’ icon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48A0F1-07E2-A54C-BF10-8BC35DA70A88}"/>
              </a:ext>
            </a:extLst>
          </p:cNvPr>
          <p:cNvSpPr/>
          <p:nvPr/>
        </p:nvSpPr>
        <p:spPr>
          <a:xfrm>
            <a:off x="7620128" y="5663143"/>
            <a:ext cx="3353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Adjust tracking speed so that it is one notch above the slowest speed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C351F4-DA1C-A14F-900E-E4E0D5672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308" y="4455066"/>
            <a:ext cx="1836958" cy="96268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C579B6B-A9B9-A445-896A-E8C4AEEB19AA}"/>
              </a:ext>
            </a:extLst>
          </p:cNvPr>
          <p:cNvSpPr/>
          <p:nvPr/>
        </p:nvSpPr>
        <p:spPr>
          <a:xfrm>
            <a:off x="7831667" y="2937509"/>
            <a:ext cx="1244600" cy="601558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4954EA-2188-2F44-9A08-C1BD2506CABB}"/>
              </a:ext>
            </a:extLst>
          </p:cNvPr>
          <p:cNvCxnSpPr>
            <a:cxnSpLocks/>
          </p:cNvCxnSpPr>
          <p:nvPr/>
        </p:nvCxnSpPr>
        <p:spPr>
          <a:xfrm>
            <a:off x="8771466" y="4569685"/>
            <a:ext cx="0" cy="323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F25043E-DB3D-F843-BCD1-FB76FCC2C824}"/>
              </a:ext>
            </a:extLst>
          </p:cNvPr>
          <p:cNvSpPr/>
          <p:nvPr/>
        </p:nvSpPr>
        <p:spPr>
          <a:xfrm>
            <a:off x="8382308" y="4455066"/>
            <a:ext cx="1836958" cy="962684"/>
          </a:xfrm>
          <a:prstGeom prst="roundRect">
            <a:avLst>
              <a:gd name="adj" fmla="val 116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C08616-5CAB-E645-9897-0995BB3A7EAB}"/>
              </a:ext>
            </a:extLst>
          </p:cNvPr>
          <p:cNvCxnSpPr>
            <a:cxnSpLocks/>
          </p:cNvCxnSpPr>
          <p:nvPr/>
        </p:nvCxnSpPr>
        <p:spPr>
          <a:xfrm>
            <a:off x="7831667" y="3539067"/>
            <a:ext cx="550641" cy="1852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8B51491-0319-5F4A-B32E-A5CAB0561112}"/>
              </a:ext>
            </a:extLst>
          </p:cNvPr>
          <p:cNvCxnSpPr>
            <a:cxnSpLocks/>
          </p:cNvCxnSpPr>
          <p:nvPr/>
        </p:nvCxnSpPr>
        <p:spPr>
          <a:xfrm>
            <a:off x="9076267" y="2937509"/>
            <a:ext cx="1142999" cy="15175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A4FE57C-538A-2D47-9612-9285EDE7A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7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Please adjust your mouse settings as follows: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 NOTE - You should be using a Mac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33C48-EFF0-F748-AEC2-1D264324C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31" y="1657349"/>
            <a:ext cx="2450198" cy="2560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7DF9D3-F54E-0B45-950A-070895E9D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905" y="1649353"/>
            <a:ext cx="2897897" cy="25603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1AF3BD-A3A2-174D-947D-7EBA60533FDA}"/>
              </a:ext>
            </a:extLst>
          </p:cNvPr>
          <p:cNvSpPr/>
          <p:nvPr/>
        </p:nvSpPr>
        <p:spPr>
          <a:xfrm>
            <a:off x="1301932" y="4455066"/>
            <a:ext cx="24501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Go to the Apple icon in the top left corner of the screen</a:t>
            </a:r>
          </a:p>
          <a:p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Click on ‘System Preferences’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558D48-6288-934C-A004-AC0A3CB8055F}"/>
              </a:ext>
            </a:extLst>
          </p:cNvPr>
          <p:cNvSpPr/>
          <p:nvPr/>
        </p:nvSpPr>
        <p:spPr>
          <a:xfrm>
            <a:off x="4266904" y="4518173"/>
            <a:ext cx="2897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Click on the ‘Mouse’ icon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48A0F1-07E2-A54C-BF10-8BC35DA70A88}"/>
              </a:ext>
            </a:extLst>
          </p:cNvPr>
          <p:cNvSpPr/>
          <p:nvPr/>
        </p:nvSpPr>
        <p:spPr>
          <a:xfrm>
            <a:off x="7620128" y="5663143"/>
            <a:ext cx="3353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Adjust tracking speed so that it is at its slowest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1F613A-45B0-164E-BB29-07EF2B3C0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732" y="1649353"/>
            <a:ext cx="3346560" cy="256032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C579B6B-A9B9-A445-896A-E8C4AEEB19AA}"/>
              </a:ext>
            </a:extLst>
          </p:cNvPr>
          <p:cNvSpPr/>
          <p:nvPr/>
        </p:nvSpPr>
        <p:spPr>
          <a:xfrm>
            <a:off x="7831667" y="2937509"/>
            <a:ext cx="1244600" cy="601558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4954EA-2188-2F44-9A08-C1BD2506CABB}"/>
              </a:ext>
            </a:extLst>
          </p:cNvPr>
          <p:cNvCxnSpPr>
            <a:cxnSpLocks/>
          </p:cNvCxnSpPr>
          <p:nvPr/>
        </p:nvCxnSpPr>
        <p:spPr>
          <a:xfrm>
            <a:off x="8771466" y="4569685"/>
            <a:ext cx="0" cy="323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9225809-FAE6-2E4A-8787-64D90FD5A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26" t="52657" r="62527" b="30046"/>
          <a:stretch/>
        </p:blipFill>
        <p:spPr>
          <a:xfrm>
            <a:off x="8431818" y="4486619"/>
            <a:ext cx="1729784" cy="899577"/>
          </a:xfrm>
          <a:prstGeom prst="rect">
            <a:avLst/>
          </a:prstGeom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F25043E-DB3D-F843-BCD1-FB76FCC2C824}"/>
              </a:ext>
            </a:extLst>
          </p:cNvPr>
          <p:cNvSpPr/>
          <p:nvPr/>
        </p:nvSpPr>
        <p:spPr>
          <a:xfrm>
            <a:off x="8431818" y="4481200"/>
            <a:ext cx="1729784" cy="904996"/>
          </a:xfrm>
          <a:prstGeom prst="roundRect">
            <a:avLst>
              <a:gd name="adj" fmla="val 116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C08616-5CAB-E645-9897-0995BB3A7EAB}"/>
              </a:ext>
            </a:extLst>
          </p:cNvPr>
          <p:cNvCxnSpPr>
            <a:cxnSpLocks/>
          </p:cNvCxnSpPr>
          <p:nvPr/>
        </p:nvCxnSpPr>
        <p:spPr>
          <a:xfrm>
            <a:off x="7831667" y="3539067"/>
            <a:ext cx="600151" cy="18471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8B51491-0319-5F4A-B32E-A5CAB0561112}"/>
              </a:ext>
            </a:extLst>
          </p:cNvPr>
          <p:cNvCxnSpPr>
            <a:cxnSpLocks/>
          </p:cNvCxnSpPr>
          <p:nvPr/>
        </p:nvCxnSpPr>
        <p:spPr>
          <a:xfrm>
            <a:off x="9076267" y="2937509"/>
            <a:ext cx="1085335" cy="1580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541DBCA-8D2E-534E-A395-68FC7D9F9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1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12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Please adjust your mouse settings as follows: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If you are an Windows user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AF3BD-A3A2-174D-947D-7EBA60533FDA}"/>
              </a:ext>
            </a:extLst>
          </p:cNvPr>
          <p:cNvSpPr/>
          <p:nvPr/>
        </p:nvSpPr>
        <p:spPr>
          <a:xfrm>
            <a:off x="1301932" y="4455066"/>
            <a:ext cx="2450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Go to…</a:t>
            </a:r>
          </a:p>
          <a:p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Click on ‘System Preferences’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558D48-6288-934C-A004-AC0A3CB8055F}"/>
              </a:ext>
            </a:extLst>
          </p:cNvPr>
          <p:cNvSpPr/>
          <p:nvPr/>
        </p:nvSpPr>
        <p:spPr>
          <a:xfrm>
            <a:off x="4266904" y="4518173"/>
            <a:ext cx="2897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Click on…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48A0F1-07E2-A54C-BF10-8BC35DA70A88}"/>
              </a:ext>
            </a:extLst>
          </p:cNvPr>
          <p:cNvSpPr/>
          <p:nvPr/>
        </p:nvSpPr>
        <p:spPr>
          <a:xfrm>
            <a:off x="7620128" y="5663143"/>
            <a:ext cx="3353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Adjust tracking speed so that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C579B6B-A9B9-A445-896A-E8C4AEEB19AA}"/>
              </a:ext>
            </a:extLst>
          </p:cNvPr>
          <p:cNvSpPr/>
          <p:nvPr/>
        </p:nvSpPr>
        <p:spPr>
          <a:xfrm>
            <a:off x="7831667" y="2937509"/>
            <a:ext cx="1244600" cy="601558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4954EA-2188-2F44-9A08-C1BD2506CABB}"/>
              </a:ext>
            </a:extLst>
          </p:cNvPr>
          <p:cNvCxnSpPr>
            <a:cxnSpLocks/>
          </p:cNvCxnSpPr>
          <p:nvPr/>
        </p:nvCxnSpPr>
        <p:spPr>
          <a:xfrm>
            <a:off x="8771466" y="4569685"/>
            <a:ext cx="0" cy="323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F25043E-DB3D-F843-BCD1-FB76FCC2C824}"/>
              </a:ext>
            </a:extLst>
          </p:cNvPr>
          <p:cNvSpPr/>
          <p:nvPr/>
        </p:nvSpPr>
        <p:spPr>
          <a:xfrm>
            <a:off x="8382308" y="4455066"/>
            <a:ext cx="1836958" cy="962684"/>
          </a:xfrm>
          <a:prstGeom prst="roundRect">
            <a:avLst>
              <a:gd name="adj" fmla="val 116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C08616-5CAB-E645-9897-0995BB3A7EAB}"/>
              </a:ext>
            </a:extLst>
          </p:cNvPr>
          <p:cNvCxnSpPr>
            <a:cxnSpLocks/>
          </p:cNvCxnSpPr>
          <p:nvPr/>
        </p:nvCxnSpPr>
        <p:spPr>
          <a:xfrm>
            <a:off x="7831667" y="3539067"/>
            <a:ext cx="550641" cy="1852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8B51491-0319-5F4A-B32E-A5CAB0561112}"/>
              </a:ext>
            </a:extLst>
          </p:cNvPr>
          <p:cNvCxnSpPr>
            <a:cxnSpLocks/>
          </p:cNvCxnSpPr>
          <p:nvPr/>
        </p:nvCxnSpPr>
        <p:spPr>
          <a:xfrm>
            <a:off x="9076267" y="2937509"/>
            <a:ext cx="1142999" cy="15175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D756365-C3AE-C049-A582-D584DCD7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2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1BC1-AB34-3842-A890-CE18355E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A16C2-6FD1-E041-AB64-B5C06A2A0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87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78612</TotalTime>
  <Words>806</Words>
  <Application>Microsoft Macintosh PowerPoint</Application>
  <PresentationFormat>Widescreen</PresentationFormat>
  <Paragraphs>125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Hiragino Maru Gothic Pro W4</vt:lpstr>
      <vt:lpstr>Arial</vt:lpstr>
      <vt:lpstr>Arial Hebrew</vt:lpstr>
      <vt:lpstr>Calibri</vt:lpstr>
      <vt:lpstr>Calibri Light</vt:lpstr>
      <vt:lpstr>Office Theme</vt:lpstr>
      <vt:lpstr>Reaching stop Instructions Planned vs Ongoing – Jump-Stop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229</cp:revision>
  <dcterms:created xsi:type="dcterms:W3CDTF">2021-02-09T18:03:17Z</dcterms:created>
  <dcterms:modified xsi:type="dcterms:W3CDTF">2021-04-30T23:24:37Z</dcterms:modified>
</cp:coreProperties>
</file>