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338" r:id="rId2"/>
    <p:sldId id="378" r:id="rId3"/>
    <p:sldId id="381" r:id="rId4"/>
    <p:sldId id="343" r:id="rId5"/>
    <p:sldId id="344" r:id="rId6"/>
    <p:sldId id="345" r:id="rId7"/>
    <p:sldId id="382" r:id="rId8"/>
    <p:sldId id="379" r:id="rId9"/>
    <p:sldId id="366" r:id="rId10"/>
    <p:sldId id="368" r:id="rId11"/>
    <p:sldId id="369" r:id="rId12"/>
    <p:sldId id="383" r:id="rId13"/>
    <p:sldId id="370" r:id="rId14"/>
    <p:sldId id="380" r:id="rId15"/>
    <p:sldId id="371" r:id="rId16"/>
    <p:sldId id="387" r:id="rId17"/>
    <p:sldId id="388" r:id="rId18"/>
    <p:sldId id="376" r:id="rId19"/>
    <p:sldId id="377" r:id="rId20"/>
    <p:sldId id="364" r:id="rId21"/>
    <p:sldId id="395" r:id="rId22"/>
    <p:sldId id="394" r:id="rId23"/>
    <p:sldId id="389" r:id="rId24"/>
    <p:sldId id="390" r:id="rId25"/>
    <p:sldId id="391" r:id="rId26"/>
    <p:sldId id="392" r:id="rId27"/>
    <p:sldId id="39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505"/>
    <p:restoredTop sz="94643"/>
  </p:normalViewPr>
  <p:slideViewPr>
    <p:cSldViewPr snapToGrid="0" snapToObjects="1">
      <p:cViewPr>
        <p:scale>
          <a:sx n="130" d="100"/>
          <a:sy n="130" d="100"/>
        </p:scale>
        <p:origin x="1232" y="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86C00-5C7B-F14A-AED6-43128CEDBAD2}" type="datetimeFigureOut">
              <a:rPr lang="en-US" smtClean="0"/>
              <a:t>4/26/21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47312-5AE5-6F45-8CAC-A043A9179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40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34551-4C61-6E4C-A67F-70F87B8D3A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4B0D1E-CC07-2247-8D64-2E46D76F17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D5D4B-34BC-544F-8BB1-694458B05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B1DA-58C2-AF48-9B7A-1E5816E37301}" type="datetimeFigureOut">
              <a:rPr lang="en-US" smtClean="0"/>
              <a:t>4/26/21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2A58C-1754-0C48-99B3-DE729A9C1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2FAC3-75D1-764A-B768-0C99BDAF7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7932-C68A-9C48-A319-74BD603A9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53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750B7-CC40-6644-9714-337E22160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E2EBA1-693F-4B40-BCA0-8C777D910A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A26AA-EAA5-924A-91E6-23E728984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B1DA-58C2-AF48-9B7A-1E5816E37301}" type="datetimeFigureOut">
              <a:rPr lang="en-US" smtClean="0"/>
              <a:t>4/26/21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30CA6-0FB5-AE44-9484-A1AB0C7F6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1EEDD-F8AB-3740-869B-ABB0AF67F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7932-C68A-9C48-A319-74BD603A9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88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DF3604-441E-4748-B597-C1E4C7C55C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3B3D94-1F78-BC49-8E31-552DCA258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968B5-22C9-8741-B76D-52FAC9720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B1DA-58C2-AF48-9B7A-1E5816E37301}" type="datetimeFigureOut">
              <a:rPr lang="en-US" smtClean="0"/>
              <a:t>4/26/21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9E77C-8874-5F41-BE53-887679314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1226D-738B-794B-9B73-1F7B46B9D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7932-C68A-9C48-A319-74BD603A9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841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09DE2-23AD-F34B-BC40-383AD2270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69EBB-F4A0-3A4D-8323-BD68A570D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AA76A-B922-1940-A8C6-43C98F24D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B1DA-58C2-AF48-9B7A-1E5816E37301}" type="datetimeFigureOut">
              <a:rPr lang="en-US" smtClean="0"/>
              <a:t>4/26/21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A63BA-85C4-B54A-B2E9-80D6A758C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0B546-2E1D-9240-967B-5C84A53B2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7932-C68A-9C48-A319-74BD603A9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7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8F0D8-1809-EB4B-9A24-C828253DD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52785A-3D49-4B4C-A360-D19C176F9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941C8-E8A4-A241-A23E-104763068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B1DA-58C2-AF48-9B7A-1E5816E37301}" type="datetimeFigureOut">
              <a:rPr lang="en-US" smtClean="0"/>
              <a:t>4/26/21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0DCD0-F132-A845-B6A7-D74AF5134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7174A-3B79-A341-BF3D-C43BE09ED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7932-C68A-9C48-A319-74BD603A9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57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466B-EB10-2246-A39F-31527356F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D0166-7FE7-924B-80D5-8FBCF42DB0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6F78BD-2DE2-E347-9CA7-3C3E483E5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074C25-2362-D94D-8443-6C50D8F95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B1DA-58C2-AF48-9B7A-1E5816E37301}" type="datetimeFigureOut">
              <a:rPr lang="en-US" smtClean="0"/>
              <a:t>4/26/21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D498F2-EB84-6446-A404-0C53D5B45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2D9930-6738-3042-B96D-013B6E87D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7932-C68A-9C48-A319-74BD603A9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67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9858C-9121-0443-AEFC-207169FA9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5543D8-E267-E346-962D-85A21B2F9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C993-A141-7240-8D93-A604AC7D28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461A18-82C4-8B49-B249-147B7D6A3D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FB121F-AFD1-8742-BDC5-61BF7690D6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ED3827-F2EA-B749-B840-3CB1A0DED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B1DA-58C2-AF48-9B7A-1E5816E37301}" type="datetimeFigureOut">
              <a:rPr lang="en-US" smtClean="0"/>
              <a:t>4/26/21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04ACDB-46B8-EB44-882C-92AB9BBDA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704D17-8743-3343-BF4C-C9DB66EA0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7932-C68A-9C48-A319-74BD603A9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89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C4C28-2FDD-0B45-8489-FBB5D8CBC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4EEBFC-C96A-194E-BE2A-69B946671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B1DA-58C2-AF48-9B7A-1E5816E37301}" type="datetimeFigureOut">
              <a:rPr lang="en-US" smtClean="0"/>
              <a:t>4/26/21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E9700A-76DC-E74E-9B63-AB1039751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1B9171-EE09-E144-9A4D-41825263C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7932-C68A-9C48-A319-74BD603A9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01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9E3EB0-9F8D-CE44-841E-8B038417F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B1DA-58C2-AF48-9B7A-1E5816E37301}" type="datetimeFigureOut">
              <a:rPr lang="en-US" smtClean="0"/>
              <a:t>4/26/21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72BDEF-1BCA-7646-A26F-9EA32614E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BA9D70-4754-0746-AFFC-1413E438B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7932-C68A-9C48-A319-74BD603A9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86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77447-587D-0D4C-863B-32F34CF8C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F44B1-6789-7A4C-99F1-5FCC1D384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3C03D8-EBC5-0642-9FFD-8CD1D8B073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43A2FA-6D47-1E47-B75E-C1C3CA1DA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B1DA-58C2-AF48-9B7A-1E5816E37301}" type="datetimeFigureOut">
              <a:rPr lang="en-US" smtClean="0"/>
              <a:t>4/26/21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F113E-7C2A-0949-86E8-9BE43AF68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8C5C5-5659-3246-B8BD-E67F3640C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7932-C68A-9C48-A319-74BD603A9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70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DD789-1D87-A748-B7EC-FA52FE597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7144FD-4880-F241-AFB2-5205A70E55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566BEB-ED2A-1449-B681-5FA1A2E1A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3ACE35-235A-1F4A-8CCE-30C10C1B2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B1DA-58C2-AF48-9B7A-1E5816E37301}" type="datetimeFigureOut">
              <a:rPr lang="en-US" smtClean="0"/>
              <a:t>4/26/21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45995C-78E3-D549-BD58-7BF1FFE14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7F640-7871-5744-92ED-E78821FC5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7932-C68A-9C48-A319-74BD603A9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18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6DD244-2EE1-3B4A-8087-9FE42FE4D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1CB2AA-5EDB-ED4E-88FD-22499A366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3263C-4021-E44F-86C5-014E04C3E8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2B1DA-58C2-AF48-9B7A-1E5816E37301}" type="datetimeFigureOut">
              <a:rPr lang="en-US" smtClean="0"/>
              <a:t>4/26/21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374DD-4F22-1944-8B05-92AE727878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75AE3-4487-A449-AB65-F22ADAAB80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57932-C68A-9C48-A319-74BD603A9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1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F71FBA-03AD-0143-BD9E-9A3C20CD2F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33990"/>
            <a:ext cx="9144000" cy="2387600"/>
          </a:xfrm>
        </p:spPr>
        <p:txBody>
          <a:bodyPr>
            <a:noAutofit/>
          </a:bodyPr>
          <a:lstStyle/>
          <a:p>
            <a:r>
              <a:rPr lang="en-US" sz="3200" dirty="0"/>
              <a:t>Reaching stop</a:t>
            </a:r>
            <a:br>
              <a:rPr lang="en-US" sz="3200" dirty="0"/>
            </a:br>
            <a:r>
              <a:rPr lang="en-US" sz="3200" dirty="0"/>
              <a:t>Instructions</a:t>
            </a:r>
            <a:br>
              <a:rPr lang="en-US" sz="3200" dirty="0"/>
            </a:br>
            <a:r>
              <a:rPr lang="en-US" sz="3200" dirty="0"/>
              <a:t>Jump-Stop versus Jump-Change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2EFF1F8-9211-E641-88A3-76C88C6295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Ricci</a:t>
            </a:r>
          </a:p>
          <a:p>
            <a:r>
              <a:rPr lang="en-US" dirty="0"/>
              <a:t>April 21</a:t>
            </a:r>
          </a:p>
        </p:txBody>
      </p:sp>
    </p:spTree>
    <p:extLst>
      <p:ext uri="{BB962C8B-B14F-4D97-AF65-F5344CB8AC3E}">
        <p14:creationId xmlns:p14="http://schemas.microsoft.com/office/powerpoint/2010/main" val="2793454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36AE523-272D-0C4F-9642-C58341686B93}"/>
              </a:ext>
            </a:extLst>
          </p:cNvPr>
          <p:cNvSpPr/>
          <p:nvPr/>
        </p:nvSpPr>
        <p:spPr>
          <a:xfrm>
            <a:off x="981783" y="-4"/>
            <a:ext cx="10276114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home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F02DB9B5-E5ED-D04C-9746-A44E0568433C}"/>
              </a:ext>
            </a:extLst>
          </p:cNvPr>
          <p:cNvSpPr/>
          <p:nvPr/>
        </p:nvSpPr>
        <p:spPr>
          <a:xfrm>
            <a:off x="3844834" y="2715935"/>
            <a:ext cx="4572000" cy="2743200"/>
          </a:xfrm>
          <a:prstGeom prst="roundRect">
            <a:avLst>
              <a:gd name="adj" fmla="val 7451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0F7C7D-C35E-2B4A-BD2A-7BCDC3605B20}"/>
              </a:ext>
            </a:extLst>
          </p:cNvPr>
          <p:cNvSpPr txBox="1"/>
          <p:nvPr/>
        </p:nvSpPr>
        <p:spPr>
          <a:xfrm>
            <a:off x="1301931" y="294570"/>
            <a:ext cx="9657806" cy="873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Reaction time task – Practice</a:t>
            </a:r>
          </a:p>
          <a:p>
            <a:pPr algn="just">
              <a:lnSpc>
                <a:spcPct val="150000"/>
              </a:lnSpc>
            </a:pPr>
            <a:endParaRPr lang="en-US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Arial Hebrew" pitchFamily="2" charset="-79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0EAC615-5C96-8C4D-8031-BA74C588E249}"/>
              </a:ext>
            </a:extLst>
          </p:cNvPr>
          <p:cNvSpPr/>
          <p:nvPr/>
        </p:nvSpPr>
        <p:spPr>
          <a:xfrm>
            <a:off x="6059477" y="4970693"/>
            <a:ext cx="142712" cy="14271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0C86E99-311A-AF40-B18A-3DC23F9363E0}"/>
              </a:ext>
            </a:extLst>
          </p:cNvPr>
          <p:cNvCxnSpPr/>
          <p:nvPr/>
        </p:nvCxnSpPr>
        <p:spPr>
          <a:xfrm flipV="1">
            <a:off x="14530244" y="4224760"/>
            <a:ext cx="424247" cy="4220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E560BA99-D7B2-4B47-9D74-7282D34DB4AE}"/>
              </a:ext>
            </a:extLst>
          </p:cNvPr>
          <p:cNvSpPr/>
          <p:nvPr/>
        </p:nvSpPr>
        <p:spPr>
          <a:xfrm>
            <a:off x="1367697" y="1216550"/>
            <a:ext cx="9526276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Shortly afterwards, a green target will appear.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Arial Hebrew" pitchFamily="2" charset="-79"/>
            </a:endParaRPr>
          </a:p>
        </p:txBody>
      </p:sp>
      <p:sp>
        <p:nvSpPr>
          <p:cNvPr id="57" name="Right Arrow 56">
            <a:extLst>
              <a:ext uri="{FF2B5EF4-FFF2-40B4-BE49-F238E27FC236}">
                <a16:creationId xmlns:a16="http://schemas.microsoft.com/office/drawing/2014/main" id="{7803B321-4ED0-FE4F-A9F4-E365769C33BB}"/>
              </a:ext>
            </a:extLst>
          </p:cNvPr>
          <p:cNvSpPr/>
          <p:nvPr/>
        </p:nvSpPr>
        <p:spPr>
          <a:xfrm rot="13931480">
            <a:off x="6079617" y="5019636"/>
            <a:ext cx="195861" cy="146918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56BF31B-A69F-F048-B54F-21D697D2EB11}"/>
              </a:ext>
            </a:extLst>
          </p:cNvPr>
          <p:cNvSpPr/>
          <p:nvPr/>
        </p:nvSpPr>
        <p:spPr>
          <a:xfrm>
            <a:off x="6015663" y="3666868"/>
            <a:ext cx="230339" cy="234173"/>
          </a:xfrm>
          <a:prstGeom prst="roundRect">
            <a:avLst>
              <a:gd name="adj" fmla="val 22744"/>
            </a:avLst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05BF56-7047-EF41-8542-F00FD7D2C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07" y="0"/>
            <a:ext cx="616079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916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36AE523-272D-0C4F-9642-C58341686B93}"/>
              </a:ext>
            </a:extLst>
          </p:cNvPr>
          <p:cNvSpPr/>
          <p:nvPr/>
        </p:nvSpPr>
        <p:spPr>
          <a:xfrm>
            <a:off x="992776" y="-2610"/>
            <a:ext cx="10276114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home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F02DB9B5-E5ED-D04C-9746-A44E0568433C}"/>
              </a:ext>
            </a:extLst>
          </p:cNvPr>
          <p:cNvSpPr/>
          <p:nvPr/>
        </p:nvSpPr>
        <p:spPr>
          <a:xfrm>
            <a:off x="3844834" y="2715935"/>
            <a:ext cx="4572000" cy="2743200"/>
          </a:xfrm>
          <a:prstGeom prst="roundRect">
            <a:avLst>
              <a:gd name="adj" fmla="val 7451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0F7C7D-C35E-2B4A-BD2A-7BCDC3605B20}"/>
              </a:ext>
            </a:extLst>
          </p:cNvPr>
          <p:cNvSpPr txBox="1"/>
          <p:nvPr/>
        </p:nvSpPr>
        <p:spPr>
          <a:xfrm>
            <a:off x="1301931" y="294570"/>
            <a:ext cx="9657806" cy="873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Reaction time task – Practice</a:t>
            </a:r>
          </a:p>
          <a:p>
            <a:pPr algn="just">
              <a:lnSpc>
                <a:spcPct val="150000"/>
              </a:lnSpc>
            </a:pPr>
            <a:endParaRPr lang="en-US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Arial Hebrew" pitchFamily="2" charset="-79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0EAC615-5C96-8C4D-8031-BA74C588E249}"/>
              </a:ext>
            </a:extLst>
          </p:cNvPr>
          <p:cNvSpPr/>
          <p:nvPr/>
        </p:nvSpPr>
        <p:spPr>
          <a:xfrm>
            <a:off x="6059477" y="4970693"/>
            <a:ext cx="142712" cy="14271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0C86E99-311A-AF40-B18A-3DC23F9363E0}"/>
              </a:ext>
            </a:extLst>
          </p:cNvPr>
          <p:cNvCxnSpPr/>
          <p:nvPr/>
        </p:nvCxnSpPr>
        <p:spPr>
          <a:xfrm flipV="1">
            <a:off x="14530244" y="4224760"/>
            <a:ext cx="424247" cy="4220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E560BA99-D7B2-4B47-9D74-7282D34DB4AE}"/>
              </a:ext>
            </a:extLst>
          </p:cNvPr>
          <p:cNvSpPr/>
          <p:nvPr/>
        </p:nvSpPr>
        <p:spPr>
          <a:xfrm>
            <a:off x="1367697" y="1216550"/>
            <a:ext cx="9526276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Your task is to respond by moving the cursor to the green target. 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Arial Hebrew" pitchFamily="2" charset="-79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Try to be quick and reach the target in a single, smooth movement.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Arial Hebrew" pitchFamily="2" charset="-79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Try to be both accurate and fast.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A0EA7F4-0396-4042-897F-B8A277EA10C8}"/>
              </a:ext>
            </a:extLst>
          </p:cNvPr>
          <p:cNvCxnSpPr>
            <a:cxnSpLocks/>
          </p:cNvCxnSpPr>
          <p:nvPr/>
        </p:nvCxnSpPr>
        <p:spPr>
          <a:xfrm flipV="1">
            <a:off x="6130832" y="4012974"/>
            <a:ext cx="0" cy="900098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C8E5186-874B-E043-90DB-1C64DA998DD2}"/>
              </a:ext>
            </a:extLst>
          </p:cNvPr>
          <p:cNvSpPr/>
          <p:nvPr/>
        </p:nvSpPr>
        <p:spPr>
          <a:xfrm>
            <a:off x="6015663" y="3666868"/>
            <a:ext cx="230339" cy="234173"/>
          </a:xfrm>
          <a:prstGeom prst="roundRect">
            <a:avLst>
              <a:gd name="adj" fmla="val 22744"/>
            </a:avLst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7" name="Right Arrow 56">
            <a:extLst>
              <a:ext uri="{FF2B5EF4-FFF2-40B4-BE49-F238E27FC236}">
                <a16:creationId xmlns:a16="http://schemas.microsoft.com/office/drawing/2014/main" id="{7803B321-4ED0-FE4F-A9F4-E365769C33BB}"/>
              </a:ext>
            </a:extLst>
          </p:cNvPr>
          <p:cNvSpPr/>
          <p:nvPr/>
        </p:nvSpPr>
        <p:spPr>
          <a:xfrm rot="13931480">
            <a:off x="6104257" y="3814012"/>
            <a:ext cx="195861" cy="146918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F08465-4A2E-C948-B9A4-43243239F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07" y="0"/>
            <a:ext cx="616079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02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36AE523-272D-0C4F-9642-C58341686B93}"/>
              </a:ext>
            </a:extLst>
          </p:cNvPr>
          <p:cNvSpPr/>
          <p:nvPr/>
        </p:nvSpPr>
        <p:spPr>
          <a:xfrm>
            <a:off x="992776" y="-2610"/>
            <a:ext cx="10276114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home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F02DB9B5-E5ED-D04C-9746-A44E0568433C}"/>
              </a:ext>
            </a:extLst>
          </p:cNvPr>
          <p:cNvSpPr/>
          <p:nvPr/>
        </p:nvSpPr>
        <p:spPr>
          <a:xfrm>
            <a:off x="3844834" y="2715935"/>
            <a:ext cx="4572000" cy="2743200"/>
          </a:xfrm>
          <a:prstGeom prst="roundRect">
            <a:avLst>
              <a:gd name="adj" fmla="val 7451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0F7C7D-C35E-2B4A-BD2A-7BCDC3605B20}"/>
              </a:ext>
            </a:extLst>
          </p:cNvPr>
          <p:cNvSpPr txBox="1"/>
          <p:nvPr/>
        </p:nvSpPr>
        <p:spPr>
          <a:xfrm>
            <a:off x="1301931" y="294570"/>
            <a:ext cx="9657806" cy="873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Reaction time task – Practice</a:t>
            </a:r>
          </a:p>
          <a:p>
            <a:pPr algn="just">
              <a:lnSpc>
                <a:spcPct val="150000"/>
              </a:lnSpc>
            </a:pPr>
            <a:endParaRPr lang="en-US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Arial Hebrew" pitchFamily="2" charset="-79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0EAC615-5C96-8C4D-8031-BA74C588E249}"/>
              </a:ext>
            </a:extLst>
          </p:cNvPr>
          <p:cNvSpPr/>
          <p:nvPr/>
        </p:nvSpPr>
        <p:spPr>
          <a:xfrm>
            <a:off x="6059477" y="4970693"/>
            <a:ext cx="142712" cy="14271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560BA99-D7B2-4B47-9D74-7282D34DB4AE}"/>
              </a:ext>
            </a:extLst>
          </p:cNvPr>
          <p:cNvSpPr/>
          <p:nvPr/>
        </p:nvSpPr>
        <p:spPr>
          <a:xfrm>
            <a:off x="1367697" y="1216550"/>
            <a:ext cx="9526276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Leaving the home pad before the target has appeared will result in a message telling you that you “Moved Too Soon”.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7" name="Right Arrow 56">
            <a:extLst>
              <a:ext uri="{FF2B5EF4-FFF2-40B4-BE49-F238E27FC236}">
                <a16:creationId xmlns:a16="http://schemas.microsoft.com/office/drawing/2014/main" id="{7803B321-4ED0-FE4F-A9F4-E365769C33BB}"/>
              </a:ext>
            </a:extLst>
          </p:cNvPr>
          <p:cNvSpPr/>
          <p:nvPr/>
        </p:nvSpPr>
        <p:spPr>
          <a:xfrm rot="13931480">
            <a:off x="6079617" y="4686858"/>
            <a:ext cx="195861" cy="146918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429AB4-8DD5-CF42-9CE8-133D3F4FA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07" y="0"/>
            <a:ext cx="616079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459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36AE523-272D-0C4F-9642-C58341686B93}"/>
              </a:ext>
            </a:extLst>
          </p:cNvPr>
          <p:cNvSpPr/>
          <p:nvPr/>
        </p:nvSpPr>
        <p:spPr>
          <a:xfrm>
            <a:off x="992777" y="0"/>
            <a:ext cx="10276114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0F7C7D-C35E-2B4A-BD2A-7BCDC3605B20}"/>
              </a:ext>
            </a:extLst>
          </p:cNvPr>
          <p:cNvSpPr txBox="1"/>
          <p:nvPr/>
        </p:nvSpPr>
        <p:spPr>
          <a:xfrm>
            <a:off x="1301931" y="294570"/>
            <a:ext cx="9657806" cy="87338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Reaction time task – Practice</a:t>
            </a:r>
          </a:p>
          <a:p>
            <a:pPr algn="just">
              <a:lnSpc>
                <a:spcPct val="150000"/>
              </a:lnSpc>
            </a:pPr>
            <a:endParaRPr lang="en-US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Arial Hebrew" pitchFamily="2" charset="-79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78C5E64-292D-E848-91CE-B36C7A6BE1DF}"/>
              </a:ext>
            </a:extLst>
          </p:cNvPr>
          <p:cNvGrpSpPr>
            <a:grpSpLocks noChangeAspect="1"/>
          </p:cNvGrpSpPr>
          <p:nvPr/>
        </p:nvGrpSpPr>
        <p:grpSpPr>
          <a:xfrm>
            <a:off x="2139734" y="2578840"/>
            <a:ext cx="2775137" cy="1645920"/>
            <a:chOff x="1164591" y="1408812"/>
            <a:chExt cx="3474720" cy="2060840"/>
          </a:xfrm>
        </p:grpSpPr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F02DB9B5-E5ED-D04C-9746-A44E0568433C}"/>
                </a:ext>
              </a:extLst>
            </p:cNvPr>
            <p:cNvSpPr/>
            <p:nvPr/>
          </p:nvSpPr>
          <p:spPr>
            <a:xfrm>
              <a:off x="1164591" y="1408812"/>
              <a:ext cx="3474720" cy="2060840"/>
            </a:xfrm>
            <a:prstGeom prst="roundRect">
              <a:avLst>
                <a:gd name="adj" fmla="val 7451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85C567A-1ABF-DC49-909E-FC46F7C6E1B4}"/>
                </a:ext>
              </a:extLst>
            </p:cNvPr>
            <p:cNvSpPr/>
            <p:nvPr/>
          </p:nvSpPr>
          <p:spPr>
            <a:xfrm>
              <a:off x="1505810" y="2285974"/>
              <a:ext cx="2792282" cy="346828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latin typeface="Hiragino Maru Gothic Pro W4" panose="020F0400000000000000" pitchFamily="34" charset="-128"/>
                  <a:ea typeface="Hiragino Maru Gothic Pro W4" panose="020F0400000000000000" pitchFamily="34" charset="-128"/>
                  <a:cs typeface="Arial Hebrew" pitchFamily="2" charset="-79"/>
                </a:rPr>
                <a:t>Click on home pad to begin</a:t>
              </a:r>
              <a:endParaRPr lang="en-US" sz="120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5FF43A7-493B-5C46-914F-6A28B024C0FE}"/>
                </a:ext>
              </a:extLst>
            </p:cNvPr>
            <p:cNvSpPr/>
            <p:nvPr/>
          </p:nvSpPr>
          <p:spPr>
            <a:xfrm>
              <a:off x="2547963" y="3067163"/>
              <a:ext cx="707976" cy="3082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latin typeface="Hiragino Maru Gothic Pro W4" panose="020F0400000000000000" pitchFamily="34" charset="-128"/>
                  <a:ea typeface="Hiragino Maru Gothic Pro W4" panose="020F0400000000000000" pitchFamily="34" charset="-128"/>
                  <a:cs typeface="Arial Hebrew" pitchFamily="2" charset="-79"/>
                </a:rPr>
                <a:t>Home</a:t>
              </a:r>
              <a:endParaRPr lang="en-US" sz="1000" b="1" dirty="0"/>
            </a:p>
          </p:txBody>
        </p:sp>
        <p:sp>
          <p:nvSpPr>
            <p:cNvPr id="57" name="Right Arrow 56">
              <a:extLst>
                <a:ext uri="{FF2B5EF4-FFF2-40B4-BE49-F238E27FC236}">
                  <a16:creationId xmlns:a16="http://schemas.microsoft.com/office/drawing/2014/main" id="{7803B321-4ED0-FE4F-A9F4-E365769C33BB}"/>
                </a:ext>
              </a:extLst>
            </p:cNvPr>
            <p:cNvSpPr/>
            <p:nvPr/>
          </p:nvSpPr>
          <p:spPr>
            <a:xfrm rot="13931480">
              <a:off x="2870382" y="2693360"/>
              <a:ext cx="267357" cy="190101"/>
            </a:xfrm>
            <a:prstGeom prst="rightArrow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E560BA99-D7B2-4B47-9D74-7282D34DB4AE}"/>
              </a:ext>
            </a:extLst>
          </p:cNvPr>
          <p:cNvSpPr/>
          <p:nvPr/>
        </p:nvSpPr>
        <p:spPr>
          <a:xfrm>
            <a:off x="2139733" y="1514860"/>
            <a:ext cx="2775137" cy="7386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Each trial begins with the same request to click on the home pad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8BCBB48B-3941-E446-858C-98089A0AC571}"/>
              </a:ext>
            </a:extLst>
          </p:cNvPr>
          <p:cNvSpPr/>
          <p:nvPr/>
        </p:nvSpPr>
        <p:spPr>
          <a:xfrm>
            <a:off x="6130834" y="2564252"/>
            <a:ext cx="4186829" cy="2483191"/>
          </a:xfrm>
          <a:prstGeom prst="roundRect">
            <a:avLst>
              <a:gd name="adj" fmla="val 7451"/>
            </a:avLst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AF82AFC-BB56-A24A-AA10-AC690F6EF79E}"/>
              </a:ext>
            </a:extLst>
          </p:cNvPr>
          <p:cNvSpPr/>
          <p:nvPr/>
        </p:nvSpPr>
        <p:spPr>
          <a:xfrm rot="5400000">
            <a:off x="8200644" y="3759694"/>
            <a:ext cx="1451416" cy="101385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88CD7896-6548-9643-82FB-2BB4AE5948F7}"/>
              </a:ext>
            </a:extLst>
          </p:cNvPr>
          <p:cNvSpPr/>
          <p:nvPr/>
        </p:nvSpPr>
        <p:spPr>
          <a:xfrm>
            <a:off x="7325283" y="2888746"/>
            <a:ext cx="1797932" cy="327674"/>
          </a:xfrm>
          <a:prstGeom prst="roundRect">
            <a:avLst>
              <a:gd name="adj" fmla="val 23447"/>
            </a:avLst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Monitor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3C0A5F7D-A47C-3F44-9201-8416BCD40C62}"/>
              </a:ext>
            </a:extLst>
          </p:cNvPr>
          <p:cNvSpPr/>
          <p:nvPr/>
        </p:nvSpPr>
        <p:spPr>
          <a:xfrm rot="5400000">
            <a:off x="7899092" y="4670880"/>
            <a:ext cx="587415" cy="212610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CF378F0-E819-5446-9516-6BEBF8F887D7}"/>
              </a:ext>
            </a:extLst>
          </p:cNvPr>
          <p:cNvSpPr>
            <a:spLocks noChangeAspect="1"/>
          </p:cNvSpPr>
          <p:nvPr/>
        </p:nvSpPr>
        <p:spPr>
          <a:xfrm>
            <a:off x="7831230" y="5238780"/>
            <a:ext cx="786037" cy="912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239BE21-A47D-6349-B56B-489E5BC3F117}"/>
              </a:ext>
            </a:extLst>
          </p:cNvPr>
          <p:cNvGrpSpPr/>
          <p:nvPr/>
        </p:nvGrpSpPr>
        <p:grpSpPr>
          <a:xfrm>
            <a:off x="8781057" y="4487702"/>
            <a:ext cx="295908" cy="425945"/>
            <a:chOff x="8781057" y="4041217"/>
            <a:chExt cx="295908" cy="425945"/>
          </a:xfrm>
          <a:solidFill>
            <a:schemeClr val="bg1"/>
          </a:solidFill>
        </p:grpSpPr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2F005E25-1080-894A-9822-8E43B67552FB}"/>
                </a:ext>
              </a:extLst>
            </p:cNvPr>
            <p:cNvSpPr/>
            <p:nvPr/>
          </p:nvSpPr>
          <p:spPr>
            <a:xfrm>
              <a:off x="8781057" y="4041217"/>
              <a:ext cx="295908" cy="425945"/>
            </a:xfrm>
            <a:prstGeom prst="roundRect">
              <a:avLst>
                <a:gd name="adj" fmla="val 50000"/>
              </a:avLst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C32839E-F9E8-F640-A5D7-AFE2D702BBA7}"/>
                </a:ext>
              </a:extLst>
            </p:cNvPr>
            <p:cNvCxnSpPr>
              <a:cxnSpLocks/>
            </p:cNvCxnSpPr>
            <p:nvPr/>
          </p:nvCxnSpPr>
          <p:spPr>
            <a:xfrm>
              <a:off x="8781057" y="4209806"/>
              <a:ext cx="295908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2B854E1-9BB1-AE4B-AC5A-A4AA386F0121}"/>
                </a:ext>
              </a:extLst>
            </p:cNvPr>
            <p:cNvCxnSpPr>
              <a:cxnSpLocks/>
              <a:endCxn id="38" idx="0"/>
            </p:cNvCxnSpPr>
            <p:nvPr/>
          </p:nvCxnSpPr>
          <p:spPr>
            <a:xfrm flipV="1">
              <a:off x="8929012" y="4041217"/>
              <a:ext cx="0" cy="168589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382C8BF-A8A0-5C48-883F-AD591114148C}"/>
              </a:ext>
            </a:extLst>
          </p:cNvPr>
          <p:cNvCxnSpPr>
            <a:cxnSpLocks/>
          </p:cNvCxnSpPr>
          <p:nvPr/>
        </p:nvCxnSpPr>
        <p:spPr>
          <a:xfrm flipV="1">
            <a:off x="8926352" y="3805847"/>
            <a:ext cx="0" cy="57875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DF9DFBE2-0702-AB49-9884-1F224482F138}"/>
              </a:ext>
            </a:extLst>
          </p:cNvPr>
          <p:cNvSpPr/>
          <p:nvPr/>
        </p:nvSpPr>
        <p:spPr>
          <a:xfrm>
            <a:off x="6130834" y="1462521"/>
            <a:ext cx="4186829" cy="7386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Try your best to move the mouse and your arm back to the same central starting position each time.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7CD44A-8FBD-D042-BF8D-E0688FEF0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07" y="0"/>
            <a:ext cx="616079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57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573B0-11EB-6C47-974E-6F2E02CE7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12DC3-841D-714C-9099-D75AC41F0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6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36AE523-272D-0C4F-9642-C58341686B93}"/>
              </a:ext>
            </a:extLst>
          </p:cNvPr>
          <p:cNvSpPr/>
          <p:nvPr/>
        </p:nvSpPr>
        <p:spPr>
          <a:xfrm>
            <a:off x="992777" y="0"/>
            <a:ext cx="10276114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home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0F7C7D-C35E-2B4A-BD2A-7BCDC3605B20}"/>
              </a:ext>
            </a:extLst>
          </p:cNvPr>
          <p:cNvSpPr txBox="1"/>
          <p:nvPr/>
        </p:nvSpPr>
        <p:spPr>
          <a:xfrm>
            <a:off x="1301931" y="294570"/>
            <a:ext cx="9657806" cy="873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Jump-Stop task – Practice</a:t>
            </a:r>
          </a:p>
          <a:p>
            <a:pPr algn="just">
              <a:lnSpc>
                <a:spcPct val="150000"/>
              </a:lnSpc>
            </a:pPr>
            <a:endParaRPr lang="en-US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Arial Hebrew" pitchFamily="2" charset="-79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78C5E64-292D-E848-91CE-B36C7A6BE1DF}"/>
              </a:ext>
            </a:extLst>
          </p:cNvPr>
          <p:cNvGrpSpPr>
            <a:grpSpLocks noChangeAspect="1"/>
          </p:cNvGrpSpPr>
          <p:nvPr/>
        </p:nvGrpSpPr>
        <p:grpSpPr>
          <a:xfrm>
            <a:off x="3844834" y="2715935"/>
            <a:ext cx="4572000" cy="2743200"/>
            <a:chOff x="1164591" y="1408812"/>
            <a:chExt cx="3474720" cy="2060840"/>
          </a:xfrm>
        </p:grpSpPr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F02DB9B5-E5ED-D04C-9746-A44E0568433C}"/>
                </a:ext>
              </a:extLst>
            </p:cNvPr>
            <p:cNvSpPr/>
            <p:nvPr/>
          </p:nvSpPr>
          <p:spPr>
            <a:xfrm>
              <a:off x="1164591" y="1408812"/>
              <a:ext cx="3474720" cy="2060840"/>
            </a:xfrm>
            <a:prstGeom prst="roundRect">
              <a:avLst>
                <a:gd name="adj" fmla="val 7451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85C567A-1ABF-DC49-909E-FC46F7C6E1B4}"/>
                </a:ext>
              </a:extLst>
            </p:cNvPr>
            <p:cNvSpPr/>
            <p:nvPr/>
          </p:nvSpPr>
          <p:spPr>
            <a:xfrm>
              <a:off x="1925984" y="2285974"/>
              <a:ext cx="1951932" cy="231219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ysClr val="windowText" lastClr="000000"/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  <a:cs typeface="Arial Hebrew" pitchFamily="2" charset="-79"/>
                </a:rPr>
                <a:t>Click on home pad to begin</a:t>
              </a:r>
              <a:endParaRPr lang="en-US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5FF43A7-493B-5C46-914F-6A28B024C0FE}"/>
                </a:ext>
              </a:extLst>
            </p:cNvPr>
            <p:cNvSpPr/>
            <p:nvPr/>
          </p:nvSpPr>
          <p:spPr>
            <a:xfrm>
              <a:off x="2691026" y="3209921"/>
              <a:ext cx="421851" cy="1734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>
                  <a:latin typeface="Hiragino Maru Gothic Pro W4" panose="020F0400000000000000" pitchFamily="34" charset="-128"/>
                  <a:ea typeface="Hiragino Maru Gothic Pro W4" panose="020F0400000000000000" pitchFamily="34" charset="-128"/>
                  <a:cs typeface="Arial Hebrew" pitchFamily="2" charset="-79"/>
                </a:rPr>
                <a:t>Home</a:t>
              </a:r>
              <a:endParaRPr lang="en-US" sz="900" b="1" dirty="0"/>
            </a:p>
          </p:txBody>
        </p:sp>
        <p:sp>
          <p:nvSpPr>
            <p:cNvPr id="57" name="Right Arrow 56">
              <a:extLst>
                <a:ext uri="{FF2B5EF4-FFF2-40B4-BE49-F238E27FC236}">
                  <a16:creationId xmlns:a16="http://schemas.microsoft.com/office/drawing/2014/main" id="{7803B321-4ED0-FE4F-A9F4-E365769C33BB}"/>
                </a:ext>
              </a:extLst>
            </p:cNvPr>
            <p:cNvSpPr/>
            <p:nvPr/>
          </p:nvSpPr>
          <p:spPr>
            <a:xfrm rot="13931480">
              <a:off x="2924199" y="2661325"/>
              <a:ext cx="147141" cy="111658"/>
            </a:xfrm>
            <a:prstGeom prst="rightArrow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E560BA99-D7B2-4B47-9D74-7282D34DB4AE}"/>
              </a:ext>
            </a:extLst>
          </p:cNvPr>
          <p:cNvSpPr/>
          <p:nvPr/>
        </p:nvSpPr>
        <p:spPr>
          <a:xfrm>
            <a:off x="1367697" y="1216550"/>
            <a:ext cx="9526276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Every trial starts the same as before.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Arial Hebrew" pitchFamily="2" charset="-79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You should move the mouse cursor over the home pad and left click to begin the trial.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9A4B2AE-51A1-9340-82F8-115686B22A54}"/>
              </a:ext>
            </a:extLst>
          </p:cNvPr>
          <p:cNvSpPr/>
          <p:nvPr/>
        </p:nvSpPr>
        <p:spPr>
          <a:xfrm>
            <a:off x="6059477" y="4970693"/>
            <a:ext cx="142712" cy="14271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518293-281C-4842-BD12-E55CC0CBE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07" y="0"/>
            <a:ext cx="616079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36AE523-272D-0C4F-9642-C58341686B93}"/>
              </a:ext>
            </a:extLst>
          </p:cNvPr>
          <p:cNvSpPr/>
          <p:nvPr/>
        </p:nvSpPr>
        <p:spPr>
          <a:xfrm>
            <a:off x="981783" y="-4"/>
            <a:ext cx="10276114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home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F02DB9B5-E5ED-D04C-9746-A44E0568433C}"/>
              </a:ext>
            </a:extLst>
          </p:cNvPr>
          <p:cNvSpPr/>
          <p:nvPr/>
        </p:nvSpPr>
        <p:spPr>
          <a:xfrm>
            <a:off x="3844834" y="2715935"/>
            <a:ext cx="4572000" cy="2743200"/>
          </a:xfrm>
          <a:prstGeom prst="roundRect">
            <a:avLst>
              <a:gd name="adj" fmla="val 7451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0F7C7D-C35E-2B4A-BD2A-7BCDC3605B20}"/>
              </a:ext>
            </a:extLst>
          </p:cNvPr>
          <p:cNvSpPr txBox="1"/>
          <p:nvPr/>
        </p:nvSpPr>
        <p:spPr>
          <a:xfrm>
            <a:off x="1301931" y="294570"/>
            <a:ext cx="9657806" cy="873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Jump-Stop task – Practice</a:t>
            </a:r>
          </a:p>
          <a:p>
            <a:pPr algn="just">
              <a:lnSpc>
                <a:spcPct val="150000"/>
              </a:lnSpc>
            </a:pPr>
            <a:endParaRPr lang="en-US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Arial Hebrew" pitchFamily="2" charset="-79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0EAC615-5C96-8C4D-8031-BA74C588E249}"/>
              </a:ext>
            </a:extLst>
          </p:cNvPr>
          <p:cNvSpPr/>
          <p:nvPr/>
        </p:nvSpPr>
        <p:spPr>
          <a:xfrm>
            <a:off x="6059477" y="4970693"/>
            <a:ext cx="142712" cy="14271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0C86E99-311A-AF40-B18A-3DC23F9363E0}"/>
              </a:ext>
            </a:extLst>
          </p:cNvPr>
          <p:cNvCxnSpPr/>
          <p:nvPr/>
        </p:nvCxnSpPr>
        <p:spPr>
          <a:xfrm flipV="1">
            <a:off x="14530244" y="4224760"/>
            <a:ext cx="424247" cy="4220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E560BA99-D7B2-4B47-9D74-7282D34DB4AE}"/>
              </a:ext>
            </a:extLst>
          </p:cNvPr>
          <p:cNvSpPr/>
          <p:nvPr/>
        </p:nvSpPr>
        <p:spPr>
          <a:xfrm>
            <a:off x="1367697" y="1216550"/>
            <a:ext cx="9526276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Shortly afterwards, a green target will appear.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Arial Hebrew" pitchFamily="2" charset="-79"/>
            </a:endParaRPr>
          </a:p>
        </p:txBody>
      </p:sp>
      <p:sp>
        <p:nvSpPr>
          <p:cNvPr id="57" name="Right Arrow 56">
            <a:extLst>
              <a:ext uri="{FF2B5EF4-FFF2-40B4-BE49-F238E27FC236}">
                <a16:creationId xmlns:a16="http://schemas.microsoft.com/office/drawing/2014/main" id="{7803B321-4ED0-FE4F-A9F4-E365769C33BB}"/>
              </a:ext>
            </a:extLst>
          </p:cNvPr>
          <p:cNvSpPr/>
          <p:nvPr/>
        </p:nvSpPr>
        <p:spPr>
          <a:xfrm rot="13931480">
            <a:off x="6079617" y="5019636"/>
            <a:ext cx="195861" cy="146918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56BF31B-A69F-F048-B54F-21D697D2EB11}"/>
              </a:ext>
            </a:extLst>
          </p:cNvPr>
          <p:cNvSpPr/>
          <p:nvPr/>
        </p:nvSpPr>
        <p:spPr>
          <a:xfrm>
            <a:off x="6015663" y="3666868"/>
            <a:ext cx="230339" cy="234173"/>
          </a:xfrm>
          <a:prstGeom prst="roundRect">
            <a:avLst>
              <a:gd name="adj" fmla="val 22744"/>
            </a:avLst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6EB623-6C13-6549-9670-8BA8A6587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07" y="0"/>
            <a:ext cx="616079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426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36AE523-272D-0C4F-9642-C58341686B93}"/>
              </a:ext>
            </a:extLst>
          </p:cNvPr>
          <p:cNvSpPr/>
          <p:nvPr/>
        </p:nvSpPr>
        <p:spPr>
          <a:xfrm>
            <a:off x="992776" y="-2610"/>
            <a:ext cx="10276114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home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F02DB9B5-E5ED-D04C-9746-A44E0568433C}"/>
              </a:ext>
            </a:extLst>
          </p:cNvPr>
          <p:cNvSpPr/>
          <p:nvPr/>
        </p:nvSpPr>
        <p:spPr>
          <a:xfrm>
            <a:off x="3844834" y="2715935"/>
            <a:ext cx="4572000" cy="2743200"/>
          </a:xfrm>
          <a:prstGeom prst="roundRect">
            <a:avLst>
              <a:gd name="adj" fmla="val 7451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0F7C7D-C35E-2B4A-BD2A-7BCDC3605B20}"/>
              </a:ext>
            </a:extLst>
          </p:cNvPr>
          <p:cNvSpPr txBox="1"/>
          <p:nvPr/>
        </p:nvSpPr>
        <p:spPr>
          <a:xfrm>
            <a:off x="1301931" y="294570"/>
            <a:ext cx="9657806" cy="873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Jump-Stop task – Practice</a:t>
            </a:r>
          </a:p>
          <a:p>
            <a:pPr algn="just">
              <a:lnSpc>
                <a:spcPct val="150000"/>
              </a:lnSpc>
            </a:pPr>
            <a:endParaRPr lang="en-US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Arial Hebrew" pitchFamily="2" charset="-79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0EAC615-5C96-8C4D-8031-BA74C588E249}"/>
              </a:ext>
            </a:extLst>
          </p:cNvPr>
          <p:cNvSpPr/>
          <p:nvPr/>
        </p:nvSpPr>
        <p:spPr>
          <a:xfrm>
            <a:off x="6059477" y="4970693"/>
            <a:ext cx="142712" cy="14271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0C86E99-311A-AF40-B18A-3DC23F9363E0}"/>
              </a:ext>
            </a:extLst>
          </p:cNvPr>
          <p:cNvCxnSpPr/>
          <p:nvPr/>
        </p:nvCxnSpPr>
        <p:spPr>
          <a:xfrm flipV="1">
            <a:off x="14530244" y="4224760"/>
            <a:ext cx="424247" cy="4220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E560BA99-D7B2-4B47-9D74-7282D34DB4AE}"/>
              </a:ext>
            </a:extLst>
          </p:cNvPr>
          <p:cNvSpPr/>
          <p:nvPr/>
        </p:nvSpPr>
        <p:spPr>
          <a:xfrm>
            <a:off x="1367697" y="1216550"/>
            <a:ext cx="9526276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Your task is to respond by moving the cursor to the green target. 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Arial Hebrew" pitchFamily="2" charset="-79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Try to be quick and reach the target in a single, smooth movement.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Arial Hebrew" pitchFamily="2" charset="-79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Try to be both accurate and fast.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A0EA7F4-0396-4042-897F-B8A277EA10C8}"/>
              </a:ext>
            </a:extLst>
          </p:cNvPr>
          <p:cNvCxnSpPr>
            <a:cxnSpLocks/>
          </p:cNvCxnSpPr>
          <p:nvPr/>
        </p:nvCxnSpPr>
        <p:spPr>
          <a:xfrm flipV="1">
            <a:off x="6130832" y="4012974"/>
            <a:ext cx="0" cy="900098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C8E5186-874B-E043-90DB-1C64DA998DD2}"/>
              </a:ext>
            </a:extLst>
          </p:cNvPr>
          <p:cNvSpPr/>
          <p:nvPr/>
        </p:nvSpPr>
        <p:spPr>
          <a:xfrm>
            <a:off x="6015663" y="3666868"/>
            <a:ext cx="230339" cy="234173"/>
          </a:xfrm>
          <a:prstGeom prst="roundRect">
            <a:avLst>
              <a:gd name="adj" fmla="val 22744"/>
            </a:avLst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7" name="Right Arrow 56">
            <a:extLst>
              <a:ext uri="{FF2B5EF4-FFF2-40B4-BE49-F238E27FC236}">
                <a16:creationId xmlns:a16="http://schemas.microsoft.com/office/drawing/2014/main" id="{7803B321-4ED0-FE4F-A9F4-E365769C33BB}"/>
              </a:ext>
            </a:extLst>
          </p:cNvPr>
          <p:cNvSpPr/>
          <p:nvPr/>
        </p:nvSpPr>
        <p:spPr>
          <a:xfrm rot="13931480">
            <a:off x="6104257" y="3814012"/>
            <a:ext cx="195861" cy="146918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CF1645-F494-9F4B-8FCA-9D2F7E606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07" y="0"/>
            <a:ext cx="616079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561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36AE523-272D-0C4F-9642-C58341686B93}"/>
              </a:ext>
            </a:extLst>
          </p:cNvPr>
          <p:cNvSpPr/>
          <p:nvPr/>
        </p:nvSpPr>
        <p:spPr>
          <a:xfrm>
            <a:off x="1000270" y="0"/>
            <a:ext cx="10276114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home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0F7C7D-C35E-2B4A-BD2A-7BCDC3605B20}"/>
              </a:ext>
            </a:extLst>
          </p:cNvPr>
          <p:cNvSpPr txBox="1"/>
          <p:nvPr/>
        </p:nvSpPr>
        <p:spPr>
          <a:xfrm>
            <a:off x="1301931" y="294570"/>
            <a:ext cx="9657806" cy="873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Jump-Stop task – Practice</a:t>
            </a:r>
          </a:p>
          <a:p>
            <a:pPr algn="just">
              <a:lnSpc>
                <a:spcPct val="150000"/>
              </a:lnSpc>
            </a:pPr>
            <a:endParaRPr lang="en-US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Arial Hebrew" pitchFamily="2" charset="-79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0C86E99-311A-AF40-B18A-3DC23F9363E0}"/>
              </a:ext>
            </a:extLst>
          </p:cNvPr>
          <p:cNvCxnSpPr/>
          <p:nvPr/>
        </p:nvCxnSpPr>
        <p:spPr>
          <a:xfrm flipV="1">
            <a:off x="14530244" y="4224760"/>
            <a:ext cx="424247" cy="4220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E560BA99-D7B2-4B47-9D74-7282D34DB4AE}"/>
              </a:ext>
            </a:extLst>
          </p:cNvPr>
          <p:cNvSpPr/>
          <p:nvPr/>
        </p:nvSpPr>
        <p:spPr>
          <a:xfrm>
            <a:off x="1367697" y="1216550"/>
            <a:ext cx="9526276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i="1" u="sng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HOWEVER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Arial Hebrew" pitchFamily="2" charset="-79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On some trials, the target will jump to the right (shown here) or left shortly after it first appears.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F02DB9B5-E5ED-D04C-9746-A44E0568433C}"/>
              </a:ext>
            </a:extLst>
          </p:cNvPr>
          <p:cNvSpPr/>
          <p:nvPr/>
        </p:nvSpPr>
        <p:spPr>
          <a:xfrm>
            <a:off x="3844834" y="2715935"/>
            <a:ext cx="4572000" cy="2743200"/>
          </a:xfrm>
          <a:prstGeom prst="roundRect">
            <a:avLst>
              <a:gd name="adj" fmla="val 7451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0EAC615-5C96-8C4D-8031-BA74C588E249}"/>
              </a:ext>
            </a:extLst>
          </p:cNvPr>
          <p:cNvSpPr/>
          <p:nvPr/>
        </p:nvSpPr>
        <p:spPr>
          <a:xfrm>
            <a:off x="6059477" y="4970693"/>
            <a:ext cx="142712" cy="14271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56BF31B-A69F-F048-B54F-21D697D2EB11}"/>
              </a:ext>
            </a:extLst>
          </p:cNvPr>
          <p:cNvSpPr/>
          <p:nvPr/>
        </p:nvSpPr>
        <p:spPr>
          <a:xfrm>
            <a:off x="6604301" y="3666868"/>
            <a:ext cx="230339" cy="234173"/>
          </a:xfrm>
          <a:prstGeom prst="roundRect">
            <a:avLst>
              <a:gd name="adj" fmla="val 22744"/>
            </a:avLst>
          </a:prstGeom>
          <a:solidFill>
            <a:srgbClr val="00B050"/>
          </a:solidFill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7" name="Right Arrow 56">
            <a:extLst>
              <a:ext uri="{FF2B5EF4-FFF2-40B4-BE49-F238E27FC236}">
                <a16:creationId xmlns:a16="http://schemas.microsoft.com/office/drawing/2014/main" id="{7803B321-4ED0-FE4F-A9F4-E365769C33BB}"/>
              </a:ext>
            </a:extLst>
          </p:cNvPr>
          <p:cNvSpPr/>
          <p:nvPr/>
        </p:nvSpPr>
        <p:spPr>
          <a:xfrm rot="13931480">
            <a:off x="6104258" y="5039946"/>
            <a:ext cx="195861" cy="146918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D29B287-94D8-8A4E-9F15-C0897BEB8990}"/>
              </a:ext>
            </a:extLst>
          </p:cNvPr>
          <p:cNvSpPr/>
          <p:nvPr/>
        </p:nvSpPr>
        <p:spPr>
          <a:xfrm>
            <a:off x="6015663" y="3666868"/>
            <a:ext cx="230339" cy="234173"/>
          </a:xfrm>
          <a:prstGeom prst="roundRect">
            <a:avLst>
              <a:gd name="adj" fmla="val 22744"/>
            </a:avLst>
          </a:prstGeom>
          <a:solidFill>
            <a:srgbClr val="00B050">
              <a:alpha val="20000"/>
            </a:srgbClr>
          </a:solidFill>
          <a:ln w="57150">
            <a:solidFill>
              <a:srgbClr val="00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03881B0-8EDF-1A49-9B5D-D04CD544DFF3}"/>
              </a:ext>
            </a:extLst>
          </p:cNvPr>
          <p:cNvCxnSpPr>
            <a:cxnSpLocks/>
          </p:cNvCxnSpPr>
          <p:nvPr/>
        </p:nvCxnSpPr>
        <p:spPr>
          <a:xfrm>
            <a:off x="6138327" y="3481512"/>
            <a:ext cx="599752" cy="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98F8FA3-76BE-8345-9526-020168784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07" y="0"/>
            <a:ext cx="616079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964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36AE523-272D-0C4F-9642-C58341686B93}"/>
              </a:ext>
            </a:extLst>
          </p:cNvPr>
          <p:cNvSpPr/>
          <p:nvPr/>
        </p:nvSpPr>
        <p:spPr>
          <a:xfrm>
            <a:off x="992777" y="0"/>
            <a:ext cx="10276114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0F7C7D-C35E-2B4A-BD2A-7BCDC3605B20}"/>
              </a:ext>
            </a:extLst>
          </p:cNvPr>
          <p:cNvSpPr txBox="1"/>
          <p:nvPr/>
        </p:nvSpPr>
        <p:spPr>
          <a:xfrm>
            <a:off x="1301931" y="294570"/>
            <a:ext cx="9657806" cy="873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Jump-Stop task – Practice</a:t>
            </a:r>
          </a:p>
          <a:p>
            <a:pPr algn="just">
              <a:lnSpc>
                <a:spcPct val="150000"/>
              </a:lnSpc>
            </a:pPr>
            <a:endParaRPr lang="en-US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Arial Hebrew" pitchFamily="2" charset="-79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560BA99-D7B2-4B47-9D74-7282D34DB4AE}"/>
              </a:ext>
            </a:extLst>
          </p:cNvPr>
          <p:cNvSpPr/>
          <p:nvPr/>
        </p:nvSpPr>
        <p:spPr>
          <a:xfrm>
            <a:off x="1367697" y="1175357"/>
            <a:ext cx="9526276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If the target jumps to the left or right, </a:t>
            </a:r>
            <a:r>
              <a:rPr lang="en-US" sz="1600" b="1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you must </a:t>
            </a:r>
            <a:r>
              <a:rPr lang="en-US" sz="1600" b="1" i="1" u="sng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try your best to stop moving </a:t>
            </a:r>
            <a:r>
              <a:rPr lang="en-US" sz="1600" b="1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and avoid hitting both the old and new position of the target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Arial Hebrew" pitchFamily="2" charset="-79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Sometimes you will…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675F9B-9F86-E342-A961-645B00C53EA1}"/>
              </a:ext>
            </a:extLst>
          </p:cNvPr>
          <p:cNvSpPr/>
          <p:nvPr/>
        </p:nvSpPr>
        <p:spPr>
          <a:xfrm>
            <a:off x="2351787" y="2628680"/>
            <a:ext cx="3047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Correctly stop before you hit the target.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998AAC4-5697-684A-A05A-2430A48082C6}"/>
              </a:ext>
            </a:extLst>
          </p:cNvPr>
          <p:cNvSpPr/>
          <p:nvPr/>
        </p:nvSpPr>
        <p:spPr>
          <a:xfrm>
            <a:off x="6567800" y="2628680"/>
            <a:ext cx="3047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Fail to stop, so that you hit the old target position.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AA6B75-7DC0-8249-BF7E-62C574AB531C}"/>
              </a:ext>
            </a:extLst>
          </p:cNvPr>
          <p:cNvSpPr/>
          <p:nvPr/>
        </p:nvSpPr>
        <p:spPr>
          <a:xfrm>
            <a:off x="2025824" y="5611505"/>
            <a:ext cx="81403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This is OK. 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Arial Hebrew" pitchFamily="2" charset="-79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Please just try your best to stop whenever the target jumps to a new position. 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78270783-59CE-234A-B88B-6DEB448DE3DF}"/>
              </a:ext>
            </a:extLst>
          </p:cNvPr>
          <p:cNvSpPr/>
          <p:nvPr/>
        </p:nvSpPr>
        <p:spPr>
          <a:xfrm>
            <a:off x="2351787" y="3596860"/>
            <a:ext cx="3100070" cy="1860042"/>
          </a:xfrm>
          <a:prstGeom prst="roundRect">
            <a:avLst>
              <a:gd name="adj" fmla="val 7451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F12A438D-12F4-804D-99D4-4BF52F59F07A}"/>
              </a:ext>
            </a:extLst>
          </p:cNvPr>
          <p:cNvSpPr/>
          <p:nvPr/>
        </p:nvSpPr>
        <p:spPr>
          <a:xfrm>
            <a:off x="3853438" y="5125711"/>
            <a:ext cx="96767" cy="9676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9DA8BBB6-83A9-9B46-B701-D957D298943C}"/>
              </a:ext>
            </a:extLst>
          </p:cNvPr>
          <p:cNvSpPr/>
          <p:nvPr/>
        </p:nvSpPr>
        <p:spPr>
          <a:xfrm>
            <a:off x="4222859" y="4235826"/>
            <a:ext cx="156183" cy="158782"/>
          </a:xfrm>
          <a:prstGeom prst="roundRect">
            <a:avLst>
              <a:gd name="adj" fmla="val 22744"/>
            </a:avLst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1339D2EE-0EAA-DF41-A8F2-A1D2B06B7214}"/>
              </a:ext>
            </a:extLst>
          </p:cNvPr>
          <p:cNvSpPr/>
          <p:nvPr/>
        </p:nvSpPr>
        <p:spPr>
          <a:xfrm rot="13931480">
            <a:off x="3883801" y="4590803"/>
            <a:ext cx="132805" cy="99619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9A257CAC-B2C1-8A47-99C2-D8E3D4984636}"/>
              </a:ext>
            </a:extLst>
          </p:cNvPr>
          <p:cNvSpPr/>
          <p:nvPr/>
        </p:nvSpPr>
        <p:spPr>
          <a:xfrm>
            <a:off x="3823730" y="4235826"/>
            <a:ext cx="156183" cy="158782"/>
          </a:xfrm>
          <a:prstGeom prst="roundRect">
            <a:avLst>
              <a:gd name="adj" fmla="val 22744"/>
            </a:avLst>
          </a:prstGeom>
          <a:solidFill>
            <a:srgbClr val="00B050">
              <a:alpha val="20000"/>
            </a:srgbClr>
          </a:solidFill>
          <a:ln w="57150">
            <a:solidFill>
              <a:srgbClr val="00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31ECF755-4D48-744E-B6CB-D45A0019251F}"/>
              </a:ext>
            </a:extLst>
          </p:cNvPr>
          <p:cNvSpPr/>
          <p:nvPr/>
        </p:nvSpPr>
        <p:spPr>
          <a:xfrm>
            <a:off x="6524672" y="3596860"/>
            <a:ext cx="3100070" cy="1860042"/>
          </a:xfrm>
          <a:prstGeom prst="roundRect">
            <a:avLst>
              <a:gd name="adj" fmla="val 7451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02091A45-7389-4E43-9353-5238BFE64103}"/>
              </a:ext>
            </a:extLst>
          </p:cNvPr>
          <p:cNvSpPr/>
          <p:nvPr/>
        </p:nvSpPr>
        <p:spPr>
          <a:xfrm>
            <a:off x="8026323" y="5125711"/>
            <a:ext cx="96767" cy="9676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C1F43740-BB37-9C41-920C-6FE8B528B3DB}"/>
              </a:ext>
            </a:extLst>
          </p:cNvPr>
          <p:cNvSpPr/>
          <p:nvPr/>
        </p:nvSpPr>
        <p:spPr>
          <a:xfrm>
            <a:off x="8395744" y="4241645"/>
            <a:ext cx="156183" cy="158782"/>
          </a:xfrm>
          <a:prstGeom prst="roundRect">
            <a:avLst>
              <a:gd name="adj" fmla="val 22744"/>
            </a:avLst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D397E162-DB12-FD4C-9B12-5A10ECB22176}"/>
              </a:ext>
            </a:extLst>
          </p:cNvPr>
          <p:cNvSpPr/>
          <p:nvPr/>
        </p:nvSpPr>
        <p:spPr>
          <a:xfrm>
            <a:off x="7996615" y="4241645"/>
            <a:ext cx="156183" cy="158782"/>
          </a:xfrm>
          <a:prstGeom prst="roundRect">
            <a:avLst>
              <a:gd name="adj" fmla="val 22744"/>
            </a:avLst>
          </a:prstGeom>
          <a:solidFill>
            <a:srgbClr val="00B050">
              <a:alpha val="20000"/>
            </a:srgbClr>
          </a:solidFill>
          <a:ln w="57150">
            <a:solidFill>
              <a:srgbClr val="00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C704C746-5041-F742-BBE5-8F222BA04BD7}"/>
              </a:ext>
            </a:extLst>
          </p:cNvPr>
          <p:cNvSpPr/>
          <p:nvPr/>
        </p:nvSpPr>
        <p:spPr>
          <a:xfrm rot="13931480">
            <a:off x="8062411" y="4345773"/>
            <a:ext cx="132805" cy="99619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6E1224-F349-4948-8DA7-B9A2361F5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07" y="0"/>
            <a:ext cx="616079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36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329293-C820-334E-B687-6FA4E89541E0}"/>
              </a:ext>
            </a:extLst>
          </p:cNvPr>
          <p:cNvSpPr/>
          <p:nvPr/>
        </p:nvSpPr>
        <p:spPr>
          <a:xfrm>
            <a:off x="992777" y="0"/>
            <a:ext cx="10276114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903B80-5449-1444-A6F9-CA108F5FC6B8}"/>
              </a:ext>
            </a:extLst>
          </p:cNvPr>
          <p:cNvSpPr txBox="1"/>
          <p:nvPr/>
        </p:nvSpPr>
        <p:spPr>
          <a:xfrm>
            <a:off x="2680138" y="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F159FA-6099-C042-998F-E74B1F815E3B}"/>
              </a:ext>
            </a:extLst>
          </p:cNvPr>
          <p:cNvSpPr txBox="1"/>
          <p:nvPr/>
        </p:nvSpPr>
        <p:spPr>
          <a:xfrm>
            <a:off x="992777" y="628613"/>
            <a:ext cx="102761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" panose="020B0604020202020204" pitchFamily="34" charset="0"/>
              </a:rPr>
              <a:t>The task involves moving the mouse cursor to different targets on the screen.</a:t>
            </a:r>
          </a:p>
          <a:p>
            <a:pPr algn="ctr"/>
            <a:endParaRPr lang="en-US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" panose="020B0604020202020204" pitchFamily="34" charset="0"/>
              </a:rPr>
              <a:t>There are different phases of the experiment </a:t>
            </a:r>
          </a:p>
          <a:p>
            <a:pPr algn="ctr"/>
            <a:endParaRPr lang="en-US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" panose="020B0604020202020204" pitchFamily="34" charset="0"/>
              </a:rPr>
              <a:t>The typical duration for completing each part is described below:</a:t>
            </a:r>
          </a:p>
          <a:p>
            <a:pPr algn="ctr"/>
            <a:endParaRPr lang="en-US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268D7C4-0063-2A44-ADE6-B994E6C6F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019644"/>
              </p:ext>
            </p:extLst>
          </p:nvPr>
        </p:nvGraphicFramePr>
        <p:xfrm>
          <a:off x="2461071" y="2445940"/>
          <a:ext cx="6955403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34963">
                  <a:extLst>
                    <a:ext uri="{9D8B030D-6E8A-4147-A177-3AD203B41FA5}">
                      <a16:colId xmlns:a16="http://schemas.microsoft.com/office/drawing/2014/main" val="2550249229"/>
                    </a:ext>
                  </a:extLst>
                </a:gridCol>
                <a:gridCol w="3370341">
                  <a:extLst>
                    <a:ext uri="{9D8B030D-6E8A-4147-A177-3AD203B41FA5}">
                      <a16:colId xmlns:a16="http://schemas.microsoft.com/office/drawing/2014/main" val="2668628412"/>
                    </a:ext>
                  </a:extLst>
                </a:gridCol>
                <a:gridCol w="2150099">
                  <a:extLst>
                    <a:ext uri="{9D8B030D-6E8A-4147-A177-3AD203B41FA5}">
                      <a16:colId xmlns:a16="http://schemas.microsoft.com/office/drawing/2014/main" val="5863538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Duration (mins)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082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Practice pt. 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1684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Practice pt. 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0410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Main experiment pt. 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480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Practice pt. 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5780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Main experiment pt. 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1984511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8657B0B0-79A3-8946-BC60-26BBB37B60BE}"/>
              </a:ext>
            </a:extLst>
          </p:cNvPr>
          <p:cNvSpPr txBox="1"/>
          <p:nvPr/>
        </p:nvSpPr>
        <p:spPr>
          <a:xfrm>
            <a:off x="992777" y="4932951"/>
            <a:ext cx="102761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" panose="020B0604020202020204" pitchFamily="34" charset="0"/>
              </a:rPr>
              <a:t>The first phase also examines whether your set-up and your performance levels are appropriate for the experiment.</a:t>
            </a:r>
          </a:p>
          <a:p>
            <a:pPr algn="ctr"/>
            <a:endParaRPr lang="en-US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" panose="020B0604020202020204" pitchFamily="34" charset="0"/>
              </a:rPr>
              <a:t>If they are not, you can either: (1) </a:t>
            </a:r>
            <a:r>
              <a:rPr lang="en-US" b="1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" panose="020B0604020202020204" pitchFamily="34" charset="0"/>
              </a:rPr>
              <a:t>return</a:t>
            </a:r>
            <a:r>
              <a:rPr lang="en-US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" panose="020B0604020202020204" pitchFamily="34" charset="0"/>
              </a:rPr>
              <a:t> the submission and email me the code </a:t>
            </a:r>
            <a:r>
              <a:rPr lang="en-US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" panose="020B0604020202020204" pitchFamily="34" charset="0"/>
              </a:rPr>
              <a:t>show to </a:t>
            </a:r>
            <a:r>
              <a:rPr lang="en-US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" panose="020B0604020202020204" pitchFamily="34" charset="0"/>
              </a:rPr>
              <a:t>receive compensation up to that point; or (2) continue and risk rejection.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7D1A56-1C3C-804C-B275-F093AFFA5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229" y="0"/>
            <a:ext cx="615332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86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03767-2E8D-124D-8996-2CB3B4AA4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AFECA-1A66-6747-AAB7-4761CB881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13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36AE523-272D-0C4F-9642-C58341686B93}"/>
              </a:ext>
            </a:extLst>
          </p:cNvPr>
          <p:cNvSpPr/>
          <p:nvPr/>
        </p:nvSpPr>
        <p:spPr>
          <a:xfrm>
            <a:off x="992777" y="0"/>
            <a:ext cx="10276114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home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0F7C7D-C35E-2B4A-BD2A-7BCDC3605B20}"/>
              </a:ext>
            </a:extLst>
          </p:cNvPr>
          <p:cNvSpPr txBox="1"/>
          <p:nvPr/>
        </p:nvSpPr>
        <p:spPr>
          <a:xfrm>
            <a:off x="1301931" y="294570"/>
            <a:ext cx="9657806" cy="4612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b="1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Arial Hebrew" pitchFamily="2" charset="-79"/>
            </a:endParaRPr>
          </a:p>
          <a:p>
            <a:pPr algn="ctr">
              <a:lnSpc>
                <a:spcPct val="150000"/>
              </a:lnSpc>
            </a:pPr>
            <a:endParaRPr lang="en-US" b="1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Arial Hebrew" pitchFamily="2" charset="-79"/>
            </a:endParaRPr>
          </a:p>
          <a:p>
            <a:pPr algn="ctr">
              <a:lnSpc>
                <a:spcPct val="150000"/>
              </a:lnSpc>
            </a:pPr>
            <a:endParaRPr lang="en-US" b="1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Arial Hebrew" pitchFamily="2" charset="-79"/>
            </a:endParaRPr>
          </a:p>
          <a:p>
            <a:pPr algn="ctr">
              <a:lnSpc>
                <a:spcPct val="150000"/>
              </a:lnSpc>
            </a:pPr>
            <a:endParaRPr lang="en-US" b="1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Arial Hebrew" pitchFamily="2" charset="-79"/>
            </a:endParaRP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IMPORTANT</a:t>
            </a:r>
          </a:p>
          <a:p>
            <a:pPr algn="ctr">
              <a:lnSpc>
                <a:spcPct val="150000"/>
              </a:lnSpc>
            </a:pPr>
            <a:endParaRPr lang="en-US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Arial Hebrew" pitchFamily="2" charset="-79"/>
            </a:endParaRPr>
          </a:p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You are about to perform a </a:t>
            </a:r>
            <a:r>
              <a:rPr lang="en-US" u="sng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new task</a:t>
            </a:r>
            <a:r>
              <a:rPr lang="en-US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. </a:t>
            </a:r>
          </a:p>
          <a:p>
            <a:pPr algn="ctr">
              <a:lnSpc>
                <a:spcPct val="150000"/>
              </a:lnSpc>
            </a:pPr>
            <a:endParaRPr lang="en-US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Arial Hebrew" pitchFamily="2" charset="-79"/>
            </a:endParaRPr>
          </a:p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The rules of the task are different to the previous one. </a:t>
            </a:r>
          </a:p>
          <a:p>
            <a:pPr algn="ctr">
              <a:lnSpc>
                <a:spcPct val="150000"/>
              </a:lnSpc>
            </a:pPr>
            <a:endParaRPr lang="en-US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Arial Hebrew" pitchFamily="2" charset="-79"/>
            </a:endParaRPr>
          </a:p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Please pay close attention to the following instructions.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9A4B2AE-51A1-9340-82F8-115686B22A54}"/>
              </a:ext>
            </a:extLst>
          </p:cNvPr>
          <p:cNvSpPr/>
          <p:nvPr/>
        </p:nvSpPr>
        <p:spPr>
          <a:xfrm>
            <a:off x="6059477" y="4970693"/>
            <a:ext cx="142712" cy="14271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0F5FB8-FD84-2141-8CB8-5E804C0AE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07" y="0"/>
            <a:ext cx="616079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68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03767-2E8D-124D-8996-2CB3B4AA4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AFECA-1A66-6747-AAB7-4761CB881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351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36AE523-272D-0C4F-9642-C58341686B93}"/>
              </a:ext>
            </a:extLst>
          </p:cNvPr>
          <p:cNvSpPr/>
          <p:nvPr/>
        </p:nvSpPr>
        <p:spPr>
          <a:xfrm>
            <a:off x="992777" y="0"/>
            <a:ext cx="10276114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home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0F7C7D-C35E-2B4A-BD2A-7BCDC3605B20}"/>
              </a:ext>
            </a:extLst>
          </p:cNvPr>
          <p:cNvSpPr txBox="1"/>
          <p:nvPr/>
        </p:nvSpPr>
        <p:spPr>
          <a:xfrm>
            <a:off x="1301931" y="294570"/>
            <a:ext cx="9657806" cy="873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Jump-Change task – Practice</a:t>
            </a:r>
          </a:p>
          <a:p>
            <a:pPr algn="just">
              <a:lnSpc>
                <a:spcPct val="150000"/>
              </a:lnSpc>
            </a:pPr>
            <a:endParaRPr lang="en-US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Arial Hebrew" pitchFamily="2" charset="-79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78C5E64-292D-E848-91CE-B36C7A6BE1DF}"/>
              </a:ext>
            </a:extLst>
          </p:cNvPr>
          <p:cNvGrpSpPr>
            <a:grpSpLocks noChangeAspect="1"/>
          </p:cNvGrpSpPr>
          <p:nvPr/>
        </p:nvGrpSpPr>
        <p:grpSpPr>
          <a:xfrm>
            <a:off x="3844834" y="2715935"/>
            <a:ext cx="4572000" cy="2743200"/>
            <a:chOff x="1164591" y="1408812"/>
            <a:chExt cx="3474720" cy="2060840"/>
          </a:xfrm>
        </p:grpSpPr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F02DB9B5-E5ED-D04C-9746-A44E0568433C}"/>
                </a:ext>
              </a:extLst>
            </p:cNvPr>
            <p:cNvSpPr/>
            <p:nvPr/>
          </p:nvSpPr>
          <p:spPr>
            <a:xfrm>
              <a:off x="1164591" y="1408812"/>
              <a:ext cx="3474720" cy="2060840"/>
            </a:xfrm>
            <a:prstGeom prst="roundRect">
              <a:avLst>
                <a:gd name="adj" fmla="val 7451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85C567A-1ABF-DC49-909E-FC46F7C6E1B4}"/>
                </a:ext>
              </a:extLst>
            </p:cNvPr>
            <p:cNvSpPr/>
            <p:nvPr/>
          </p:nvSpPr>
          <p:spPr>
            <a:xfrm>
              <a:off x="1925984" y="2285974"/>
              <a:ext cx="1951932" cy="231219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ysClr val="windowText" lastClr="000000"/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  <a:cs typeface="Arial Hebrew" pitchFamily="2" charset="-79"/>
                </a:rPr>
                <a:t>Click on home pad to begin</a:t>
              </a:r>
              <a:endParaRPr lang="en-US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5FF43A7-493B-5C46-914F-6A28B024C0FE}"/>
                </a:ext>
              </a:extLst>
            </p:cNvPr>
            <p:cNvSpPr/>
            <p:nvPr/>
          </p:nvSpPr>
          <p:spPr>
            <a:xfrm>
              <a:off x="2691026" y="3209921"/>
              <a:ext cx="421851" cy="1734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>
                  <a:latin typeface="Hiragino Maru Gothic Pro W4" panose="020F0400000000000000" pitchFamily="34" charset="-128"/>
                  <a:ea typeface="Hiragino Maru Gothic Pro W4" panose="020F0400000000000000" pitchFamily="34" charset="-128"/>
                  <a:cs typeface="Arial Hebrew" pitchFamily="2" charset="-79"/>
                </a:rPr>
                <a:t>Home</a:t>
              </a:r>
              <a:endParaRPr lang="en-US" sz="900" b="1" dirty="0"/>
            </a:p>
          </p:txBody>
        </p:sp>
        <p:sp>
          <p:nvSpPr>
            <p:cNvPr id="57" name="Right Arrow 56">
              <a:extLst>
                <a:ext uri="{FF2B5EF4-FFF2-40B4-BE49-F238E27FC236}">
                  <a16:creationId xmlns:a16="http://schemas.microsoft.com/office/drawing/2014/main" id="{7803B321-4ED0-FE4F-A9F4-E365769C33BB}"/>
                </a:ext>
              </a:extLst>
            </p:cNvPr>
            <p:cNvSpPr/>
            <p:nvPr/>
          </p:nvSpPr>
          <p:spPr>
            <a:xfrm rot="13931480">
              <a:off x="2924199" y="2661325"/>
              <a:ext cx="147141" cy="111658"/>
            </a:xfrm>
            <a:prstGeom prst="rightArrow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E560BA99-D7B2-4B47-9D74-7282D34DB4AE}"/>
              </a:ext>
            </a:extLst>
          </p:cNvPr>
          <p:cNvSpPr/>
          <p:nvPr/>
        </p:nvSpPr>
        <p:spPr>
          <a:xfrm>
            <a:off x="1367697" y="1216550"/>
            <a:ext cx="9526276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Every trial starts the same as before.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Arial Hebrew" pitchFamily="2" charset="-79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You should move the mouse cursor over the home pad and left click to begin the trial.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9A4B2AE-51A1-9340-82F8-115686B22A54}"/>
              </a:ext>
            </a:extLst>
          </p:cNvPr>
          <p:cNvSpPr/>
          <p:nvPr/>
        </p:nvSpPr>
        <p:spPr>
          <a:xfrm>
            <a:off x="6059477" y="4970693"/>
            <a:ext cx="142712" cy="14271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6352A7-C389-394D-9520-39CBB32CB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07" y="0"/>
            <a:ext cx="616079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0840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36AE523-272D-0C4F-9642-C58341686B93}"/>
              </a:ext>
            </a:extLst>
          </p:cNvPr>
          <p:cNvSpPr/>
          <p:nvPr/>
        </p:nvSpPr>
        <p:spPr>
          <a:xfrm>
            <a:off x="981783" y="-4"/>
            <a:ext cx="10276114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home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F02DB9B5-E5ED-D04C-9746-A44E0568433C}"/>
              </a:ext>
            </a:extLst>
          </p:cNvPr>
          <p:cNvSpPr/>
          <p:nvPr/>
        </p:nvSpPr>
        <p:spPr>
          <a:xfrm>
            <a:off x="3844834" y="2715935"/>
            <a:ext cx="4572000" cy="2743200"/>
          </a:xfrm>
          <a:prstGeom prst="roundRect">
            <a:avLst>
              <a:gd name="adj" fmla="val 7451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0F7C7D-C35E-2B4A-BD2A-7BCDC3605B20}"/>
              </a:ext>
            </a:extLst>
          </p:cNvPr>
          <p:cNvSpPr txBox="1"/>
          <p:nvPr/>
        </p:nvSpPr>
        <p:spPr>
          <a:xfrm>
            <a:off x="1301931" y="294570"/>
            <a:ext cx="9657806" cy="873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Jump-Change task – Practice</a:t>
            </a:r>
          </a:p>
          <a:p>
            <a:pPr algn="just">
              <a:lnSpc>
                <a:spcPct val="150000"/>
              </a:lnSpc>
            </a:pPr>
            <a:endParaRPr lang="en-US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Arial Hebrew" pitchFamily="2" charset="-79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0EAC615-5C96-8C4D-8031-BA74C588E249}"/>
              </a:ext>
            </a:extLst>
          </p:cNvPr>
          <p:cNvSpPr/>
          <p:nvPr/>
        </p:nvSpPr>
        <p:spPr>
          <a:xfrm>
            <a:off x="6059477" y="4970693"/>
            <a:ext cx="142712" cy="14271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0C86E99-311A-AF40-B18A-3DC23F9363E0}"/>
              </a:ext>
            </a:extLst>
          </p:cNvPr>
          <p:cNvCxnSpPr/>
          <p:nvPr/>
        </p:nvCxnSpPr>
        <p:spPr>
          <a:xfrm flipV="1">
            <a:off x="14530244" y="4224760"/>
            <a:ext cx="424247" cy="4220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E560BA99-D7B2-4B47-9D74-7282D34DB4AE}"/>
              </a:ext>
            </a:extLst>
          </p:cNvPr>
          <p:cNvSpPr/>
          <p:nvPr/>
        </p:nvSpPr>
        <p:spPr>
          <a:xfrm>
            <a:off x="1367697" y="1216550"/>
            <a:ext cx="9526276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Shortly afterwards, a green target will appear.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Arial Hebrew" pitchFamily="2" charset="-79"/>
            </a:endParaRPr>
          </a:p>
        </p:txBody>
      </p:sp>
      <p:sp>
        <p:nvSpPr>
          <p:cNvPr id="57" name="Right Arrow 56">
            <a:extLst>
              <a:ext uri="{FF2B5EF4-FFF2-40B4-BE49-F238E27FC236}">
                <a16:creationId xmlns:a16="http://schemas.microsoft.com/office/drawing/2014/main" id="{7803B321-4ED0-FE4F-A9F4-E365769C33BB}"/>
              </a:ext>
            </a:extLst>
          </p:cNvPr>
          <p:cNvSpPr/>
          <p:nvPr/>
        </p:nvSpPr>
        <p:spPr>
          <a:xfrm rot="13931480">
            <a:off x="6079617" y="5019636"/>
            <a:ext cx="195861" cy="146918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56BF31B-A69F-F048-B54F-21D697D2EB11}"/>
              </a:ext>
            </a:extLst>
          </p:cNvPr>
          <p:cNvSpPr/>
          <p:nvPr/>
        </p:nvSpPr>
        <p:spPr>
          <a:xfrm>
            <a:off x="6015663" y="3666868"/>
            <a:ext cx="230339" cy="234173"/>
          </a:xfrm>
          <a:prstGeom prst="roundRect">
            <a:avLst>
              <a:gd name="adj" fmla="val 22744"/>
            </a:avLst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44A42A-BA4D-D645-8B97-F39FCA2B4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07" y="0"/>
            <a:ext cx="616079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715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36AE523-272D-0C4F-9642-C58341686B93}"/>
              </a:ext>
            </a:extLst>
          </p:cNvPr>
          <p:cNvSpPr/>
          <p:nvPr/>
        </p:nvSpPr>
        <p:spPr>
          <a:xfrm>
            <a:off x="992776" y="-2610"/>
            <a:ext cx="10276114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home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F02DB9B5-E5ED-D04C-9746-A44E0568433C}"/>
              </a:ext>
            </a:extLst>
          </p:cNvPr>
          <p:cNvSpPr/>
          <p:nvPr/>
        </p:nvSpPr>
        <p:spPr>
          <a:xfrm>
            <a:off x="3844834" y="2715935"/>
            <a:ext cx="4572000" cy="2743200"/>
          </a:xfrm>
          <a:prstGeom prst="roundRect">
            <a:avLst>
              <a:gd name="adj" fmla="val 7451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0F7C7D-C35E-2B4A-BD2A-7BCDC3605B20}"/>
              </a:ext>
            </a:extLst>
          </p:cNvPr>
          <p:cNvSpPr txBox="1"/>
          <p:nvPr/>
        </p:nvSpPr>
        <p:spPr>
          <a:xfrm>
            <a:off x="1301931" y="294570"/>
            <a:ext cx="9657806" cy="873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Jump-Change task – Practice</a:t>
            </a:r>
          </a:p>
          <a:p>
            <a:pPr algn="just">
              <a:lnSpc>
                <a:spcPct val="150000"/>
              </a:lnSpc>
            </a:pPr>
            <a:endParaRPr lang="en-US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Arial Hebrew" pitchFamily="2" charset="-79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0EAC615-5C96-8C4D-8031-BA74C588E249}"/>
              </a:ext>
            </a:extLst>
          </p:cNvPr>
          <p:cNvSpPr/>
          <p:nvPr/>
        </p:nvSpPr>
        <p:spPr>
          <a:xfrm>
            <a:off x="6059477" y="4970693"/>
            <a:ext cx="142712" cy="14271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0C86E99-311A-AF40-B18A-3DC23F9363E0}"/>
              </a:ext>
            </a:extLst>
          </p:cNvPr>
          <p:cNvCxnSpPr/>
          <p:nvPr/>
        </p:nvCxnSpPr>
        <p:spPr>
          <a:xfrm flipV="1">
            <a:off x="14530244" y="4224760"/>
            <a:ext cx="424247" cy="4220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E560BA99-D7B2-4B47-9D74-7282D34DB4AE}"/>
              </a:ext>
            </a:extLst>
          </p:cNvPr>
          <p:cNvSpPr/>
          <p:nvPr/>
        </p:nvSpPr>
        <p:spPr>
          <a:xfrm>
            <a:off x="1367697" y="1216550"/>
            <a:ext cx="9526276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Your task is to respond by moving the cursor to the green target. 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Arial Hebrew" pitchFamily="2" charset="-79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Try to be quick and reach the target in a single, smooth movement.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Arial Hebrew" pitchFamily="2" charset="-79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Try to be both accurate and fast.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A0EA7F4-0396-4042-897F-B8A277EA10C8}"/>
              </a:ext>
            </a:extLst>
          </p:cNvPr>
          <p:cNvCxnSpPr>
            <a:cxnSpLocks/>
          </p:cNvCxnSpPr>
          <p:nvPr/>
        </p:nvCxnSpPr>
        <p:spPr>
          <a:xfrm flipV="1">
            <a:off x="6130832" y="4012974"/>
            <a:ext cx="0" cy="900098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C8E5186-874B-E043-90DB-1C64DA998DD2}"/>
              </a:ext>
            </a:extLst>
          </p:cNvPr>
          <p:cNvSpPr/>
          <p:nvPr/>
        </p:nvSpPr>
        <p:spPr>
          <a:xfrm>
            <a:off x="6015663" y="3666868"/>
            <a:ext cx="230339" cy="234173"/>
          </a:xfrm>
          <a:prstGeom prst="roundRect">
            <a:avLst>
              <a:gd name="adj" fmla="val 22744"/>
            </a:avLst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7" name="Right Arrow 56">
            <a:extLst>
              <a:ext uri="{FF2B5EF4-FFF2-40B4-BE49-F238E27FC236}">
                <a16:creationId xmlns:a16="http://schemas.microsoft.com/office/drawing/2014/main" id="{7803B321-4ED0-FE4F-A9F4-E365769C33BB}"/>
              </a:ext>
            </a:extLst>
          </p:cNvPr>
          <p:cNvSpPr/>
          <p:nvPr/>
        </p:nvSpPr>
        <p:spPr>
          <a:xfrm rot="13931480">
            <a:off x="6104257" y="3814012"/>
            <a:ext cx="195861" cy="146918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3F6F8A-1967-B941-B1F4-13F10C1E2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07" y="0"/>
            <a:ext cx="616079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273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36AE523-272D-0C4F-9642-C58341686B93}"/>
              </a:ext>
            </a:extLst>
          </p:cNvPr>
          <p:cNvSpPr/>
          <p:nvPr/>
        </p:nvSpPr>
        <p:spPr>
          <a:xfrm>
            <a:off x="1000270" y="0"/>
            <a:ext cx="10276114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home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0F7C7D-C35E-2B4A-BD2A-7BCDC3605B20}"/>
              </a:ext>
            </a:extLst>
          </p:cNvPr>
          <p:cNvSpPr txBox="1"/>
          <p:nvPr/>
        </p:nvSpPr>
        <p:spPr>
          <a:xfrm>
            <a:off x="1301931" y="294570"/>
            <a:ext cx="9657806" cy="873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Jump-Change task – Practice</a:t>
            </a:r>
          </a:p>
          <a:p>
            <a:pPr algn="just">
              <a:lnSpc>
                <a:spcPct val="150000"/>
              </a:lnSpc>
            </a:pPr>
            <a:endParaRPr lang="en-US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Arial Hebrew" pitchFamily="2" charset="-79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0C86E99-311A-AF40-B18A-3DC23F9363E0}"/>
              </a:ext>
            </a:extLst>
          </p:cNvPr>
          <p:cNvCxnSpPr/>
          <p:nvPr/>
        </p:nvCxnSpPr>
        <p:spPr>
          <a:xfrm flipV="1">
            <a:off x="14530244" y="4224760"/>
            <a:ext cx="424247" cy="4220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E560BA99-D7B2-4B47-9D74-7282D34DB4AE}"/>
              </a:ext>
            </a:extLst>
          </p:cNvPr>
          <p:cNvSpPr/>
          <p:nvPr/>
        </p:nvSpPr>
        <p:spPr>
          <a:xfrm>
            <a:off x="1367697" y="1216550"/>
            <a:ext cx="9526276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i="1" u="sng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HOWEVER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Arial Hebrew" pitchFamily="2" charset="-79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On some trials, the target will jump to the right (shown here) or left shortly after it first appears.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F02DB9B5-E5ED-D04C-9746-A44E0568433C}"/>
              </a:ext>
            </a:extLst>
          </p:cNvPr>
          <p:cNvSpPr/>
          <p:nvPr/>
        </p:nvSpPr>
        <p:spPr>
          <a:xfrm>
            <a:off x="3844834" y="2715935"/>
            <a:ext cx="4572000" cy="2743200"/>
          </a:xfrm>
          <a:prstGeom prst="roundRect">
            <a:avLst>
              <a:gd name="adj" fmla="val 7451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0EAC615-5C96-8C4D-8031-BA74C588E249}"/>
              </a:ext>
            </a:extLst>
          </p:cNvPr>
          <p:cNvSpPr/>
          <p:nvPr/>
        </p:nvSpPr>
        <p:spPr>
          <a:xfrm>
            <a:off x="6059477" y="4970693"/>
            <a:ext cx="142712" cy="14271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56BF31B-A69F-F048-B54F-21D697D2EB11}"/>
              </a:ext>
            </a:extLst>
          </p:cNvPr>
          <p:cNvSpPr/>
          <p:nvPr/>
        </p:nvSpPr>
        <p:spPr>
          <a:xfrm>
            <a:off x="6604301" y="3666868"/>
            <a:ext cx="230339" cy="234173"/>
          </a:xfrm>
          <a:prstGeom prst="roundRect">
            <a:avLst>
              <a:gd name="adj" fmla="val 22744"/>
            </a:avLst>
          </a:prstGeom>
          <a:solidFill>
            <a:srgbClr val="00B050"/>
          </a:solidFill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7" name="Right Arrow 56">
            <a:extLst>
              <a:ext uri="{FF2B5EF4-FFF2-40B4-BE49-F238E27FC236}">
                <a16:creationId xmlns:a16="http://schemas.microsoft.com/office/drawing/2014/main" id="{7803B321-4ED0-FE4F-A9F4-E365769C33BB}"/>
              </a:ext>
            </a:extLst>
          </p:cNvPr>
          <p:cNvSpPr/>
          <p:nvPr/>
        </p:nvSpPr>
        <p:spPr>
          <a:xfrm rot="13931480">
            <a:off x="6104258" y="5039946"/>
            <a:ext cx="195861" cy="146918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D29B287-94D8-8A4E-9F15-C0897BEB8990}"/>
              </a:ext>
            </a:extLst>
          </p:cNvPr>
          <p:cNvSpPr/>
          <p:nvPr/>
        </p:nvSpPr>
        <p:spPr>
          <a:xfrm>
            <a:off x="6015663" y="3666868"/>
            <a:ext cx="230339" cy="234173"/>
          </a:xfrm>
          <a:prstGeom prst="roundRect">
            <a:avLst>
              <a:gd name="adj" fmla="val 22744"/>
            </a:avLst>
          </a:prstGeom>
          <a:solidFill>
            <a:srgbClr val="00B050">
              <a:alpha val="20000"/>
            </a:srgbClr>
          </a:solidFill>
          <a:ln w="57150">
            <a:solidFill>
              <a:srgbClr val="00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03881B0-8EDF-1A49-9B5D-D04CD544DFF3}"/>
              </a:ext>
            </a:extLst>
          </p:cNvPr>
          <p:cNvCxnSpPr>
            <a:cxnSpLocks/>
          </p:cNvCxnSpPr>
          <p:nvPr/>
        </p:nvCxnSpPr>
        <p:spPr>
          <a:xfrm>
            <a:off x="6138327" y="3481512"/>
            <a:ext cx="599752" cy="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AFFA6DF4-B2E1-884D-BD51-C0A4C18C1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07" y="0"/>
            <a:ext cx="616079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293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36AE523-272D-0C4F-9642-C58341686B93}"/>
              </a:ext>
            </a:extLst>
          </p:cNvPr>
          <p:cNvSpPr/>
          <p:nvPr/>
        </p:nvSpPr>
        <p:spPr>
          <a:xfrm>
            <a:off x="992777" y="0"/>
            <a:ext cx="10276114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0F7C7D-C35E-2B4A-BD2A-7BCDC3605B20}"/>
              </a:ext>
            </a:extLst>
          </p:cNvPr>
          <p:cNvSpPr txBox="1"/>
          <p:nvPr/>
        </p:nvSpPr>
        <p:spPr>
          <a:xfrm>
            <a:off x="1301931" y="294570"/>
            <a:ext cx="9657806" cy="873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Jump-Change task – Practice</a:t>
            </a:r>
          </a:p>
          <a:p>
            <a:pPr algn="just">
              <a:lnSpc>
                <a:spcPct val="150000"/>
              </a:lnSpc>
            </a:pPr>
            <a:endParaRPr lang="en-US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Arial Hebrew" pitchFamily="2" charset="-79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560BA99-D7B2-4B47-9D74-7282D34DB4AE}"/>
              </a:ext>
            </a:extLst>
          </p:cNvPr>
          <p:cNvSpPr/>
          <p:nvPr/>
        </p:nvSpPr>
        <p:spPr>
          <a:xfrm>
            <a:off x="1367697" y="1175357"/>
            <a:ext cx="9526276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If the target jumps to the left or right, </a:t>
            </a:r>
            <a:r>
              <a:rPr lang="en-US" sz="1600" b="1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you must </a:t>
            </a:r>
            <a:r>
              <a:rPr lang="en-US" sz="1600" b="1" i="1" u="sng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try your best to re-aim and hit the target in its new</a:t>
            </a:r>
            <a:r>
              <a:rPr lang="en-US" sz="1600" b="1" u="sng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 </a:t>
            </a:r>
            <a:r>
              <a:rPr lang="en-US" sz="1600" b="1" i="1" u="sng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position</a:t>
            </a:r>
            <a:r>
              <a:rPr lang="en-US" sz="1600" b="1" u="sng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and </a:t>
            </a:r>
            <a:r>
              <a:rPr lang="en-US" sz="1600" b="1" i="1" u="sng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avoid hitting the old position.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Arial Hebrew" pitchFamily="2" charset="-79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Sometimes you will…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AA6B75-7DC0-8249-BF7E-62C574AB531C}"/>
              </a:ext>
            </a:extLst>
          </p:cNvPr>
          <p:cNvSpPr/>
          <p:nvPr/>
        </p:nvSpPr>
        <p:spPr>
          <a:xfrm>
            <a:off x="1398261" y="5611505"/>
            <a:ext cx="93955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This is OK. 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Arial Hebrew" pitchFamily="2" charset="-79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Please just try your best to hit the new target position as quickly and accurately as you can.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8B22427-C7BE-5F4D-9AC3-EAEDA33DE72A}"/>
              </a:ext>
            </a:extLst>
          </p:cNvPr>
          <p:cNvGrpSpPr/>
          <p:nvPr/>
        </p:nvGrpSpPr>
        <p:grpSpPr>
          <a:xfrm>
            <a:off x="2366866" y="2628680"/>
            <a:ext cx="3100070" cy="2828222"/>
            <a:chOff x="1238888" y="2628680"/>
            <a:chExt cx="3100070" cy="282822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9675F9B-9F86-E342-A961-645B00C53EA1}"/>
                </a:ext>
              </a:extLst>
            </p:cNvPr>
            <p:cNvSpPr/>
            <p:nvPr/>
          </p:nvSpPr>
          <p:spPr>
            <a:xfrm>
              <a:off x="1238888" y="2628680"/>
              <a:ext cx="304799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  <a:cs typeface="Arial Hebrew" pitchFamily="2" charset="-79"/>
                </a:rPr>
                <a:t>Correctly re-aim and hit the new target.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78270783-59CE-234A-B88B-6DEB448DE3DF}"/>
                </a:ext>
              </a:extLst>
            </p:cNvPr>
            <p:cNvSpPr/>
            <p:nvPr/>
          </p:nvSpPr>
          <p:spPr>
            <a:xfrm>
              <a:off x="1238888" y="3596860"/>
              <a:ext cx="3100070" cy="1860042"/>
            </a:xfrm>
            <a:prstGeom prst="roundRect">
              <a:avLst>
                <a:gd name="adj" fmla="val 7451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F12A438D-12F4-804D-99D4-4BF52F59F07A}"/>
                </a:ext>
              </a:extLst>
            </p:cNvPr>
            <p:cNvSpPr/>
            <p:nvPr/>
          </p:nvSpPr>
          <p:spPr>
            <a:xfrm>
              <a:off x="2740539" y="5125711"/>
              <a:ext cx="96767" cy="96767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9DA8BBB6-83A9-9B46-B701-D957D298943C}"/>
                </a:ext>
              </a:extLst>
            </p:cNvPr>
            <p:cNvSpPr/>
            <p:nvPr/>
          </p:nvSpPr>
          <p:spPr>
            <a:xfrm>
              <a:off x="3109960" y="4235826"/>
              <a:ext cx="156183" cy="158782"/>
            </a:xfrm>
            <a:prstGeom prst="roundRect">
              <a:avLst>
                <a:gd name="adj" fmla="val 22744"/>
              </a:avLst>
            </a:prstGeom>
            <a:solidFill>
              <a:srgbClr val="00B05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1" name="Right Arrow 30">
              <a:extLst>
                <a:ext uri="{FF2B5EF4-FFF2-40B4-BE49-F238E27FC236}">
                  <a16:creationId xmlns:a16="http://schemas.microsoft.com/office/drawing/2014/main" id="{1339D2EE-0EAA-DF41-A8F2-A1D2B06B7214}"/>
                </a:ext>
              </a:extLst>
            </p:cNvPr>
            <p:cNvSpPr/>
            <p:nvPr/>
          </p:nvSpPr>
          <p:spPr>
            <a:xfrm rot="13931480">
              <a:off x="3172756" y="4345773"/>
              <a:ext cx="132805" cy="99619"/>
            </a:xfrm>
            <a:prstGeom prst="rightArrow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9A257CAC-B2C1-8A47-99C2-D8E3D4984636}"/>
                </a:ext>
              </a:extLst>
            </p:cNvPr>
            <p:cNvSpPr/>
            <p:nvPr/>
          </p:nvSpPr>
          <p:spPr>
            <a:xfrm>
              <a:off x="2710831" y="4235826"/>
              <a:ext cx="156183" cy="158782"/>
            </a:xfrm>
            <a:prstGeom prst="roundRect">
              <a:avLst>
                <a:gd name="adj" fmla="val 22744"/>
              </a:avLst>
            </a:prstGeom>
            <a:solidFill>
              <a:srgbClr val="00B050">
                <a:alpha val="20000"/>
              </a:srgbClr>
            </a:solidFill>
            <a:ln w="57150">
              <a:solidFill>
                <a:srgbClr val="0000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0B5E424C-46FC-6A47-B509-529675C6334D}"/>
                </a:ext>
              </a:extLst>
            </p:cNvPr>
            <p:cNvSpPr/>
            <p:nvPr/>
          </p:nvSpPr>
          <p:spPr>
            <a:xfrm>
              <a:off x="2788170" y="4422098"/>
              <a:ext cx="262328" cy="652072"/>
            </a:xfrm>
            <a:custGeom>
              <a:avLst/>
              <a:gdLst>
                <a:gd name="connsiteX0" fmla="*/ 0 w 262328"/>
                <a:gd name="connsiteY0" fmla="*/ 652072 h 652072"/>
                <a:gd name="connsiteX1" fmla="*/ 82446 w 262328"/>
                <a:gd name="connsiteY1" fmla="*/ 164892 h 652072"/>
                <a:gd name="connsiteX2" fmla="*/ 262328 w 262328"/>
                <a:gd name="connsiteY2" fmla="*/ 0 h 652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328" h="652072">
                  <a:moveTo>
                    <a:pt x="0" y="652072"/>
                  </a:moveTo>
                  <a:cubicBezTo>
                    <a:pt x="19362" y="462821"/>
                    <a:pt x="38725" y="273571"/>
                    <a:pt x="82446" y="164892"/>
                  </a:cubicBezTo>
                  <a:cubicBezTo>
                    <a:pt x="126167" y="56213"/>
                    <a:pt x="194247" y="28106"/>
                    <a:pt x="262328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prstDash val="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C5A1312-D5AB-E343-9B24-6CEABB14EA32}"/>
              </a:ext>
            </a:extLst>
          </p:cNvPr>
          <p:cNvGrpSpPr/>
          <p:nvPr/>
        </p:nvGrpSpPr>
        <p:grpSpPr>
          <a:xfrm>
            <a:off x="6539751" y="2628679"/>
            <a:ext cx="3127641" cy="2828223"/>
            <a:chOff x="7859667" y="2628679"/>
            <a:chExt cx="3127641" cy="2828223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1990ADE-188E-F248-BEFE-45D493AA17DB}"/>
                </a:ext>
              </a:extLst>
            </p:cNvPr>
            <p:cNvSpPr/>
            <p:nvPr/>
          </p:nvSpPr>
          <p:spPr>
            <a:xfrm>
              <a:off x="7939310" y="2628679"/>
              <a:ext cx="304799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  <a:cs typeface="Arial Hebrew" pitchFamily="2" charset="-79"/>
                </a:rPr>
                <a:t>Incorrectly hit the old target before hitting the new target.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04DD0B84-C2BA-AC47-84E9-EEBE193BD615}"/>
                </a:ext>
              </a:extLst>
            </p:cNvPr>
            <p:cNvSpPr/>
            <p:nvPr/>
          </p:nvSpPr>
          <p:spPr>
            <a:xfrm>
              <a:off x="7859667" y="3596860"/>
              <a:ext cx="3100070" cy="1860042"/>
            </a:xfrm>
            <a:prstGeom prst="roundRect">
              <a:avLst>
                <a:gd name="adj" fmla="val 7451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9AAC1E36-536C-0244-8317-B5B4DF8C2A9A}"/>
                </a:ext>
              </a:extLst>
            </p:cNvPr>
            <p:cNvSpPr/>
            <p:nvPr/>
          </p:nvSpPr>
          <p:spPr>
            <a:xfrm>
              <a:off x="9361318" y="5125711"/>
              <a:ext cx="96767" cy="96767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E2EF46C6-7C17-2E4B-90B1-630AB6CE8EC2}"/>
                </a:ext>
              </a:extLst>
            </p:cNvPr>
            <p:cNvSpPr/>
            <p:nvPr/>
          </p:nvSpPr>
          <p:spPr>
            <a:xfrm>
              <a:off x="9730739" y="4241645"/>
              <a:ext cx="156183" cy="158782"/>
            </a:xfrm>
            <a:prstGeom prst="roundRect">
              <a:avLst>
                <a:gd name="adj" fmla="val 22744"/>
              </a:avLst>
            </a:prstGeom>
            <a:solidFill>
              <a:srgbClr val="00B05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5" name="Right Arrow 44">
              <a:extLst>
                <a:ext uri="{FF2B5EF4-FFF2-40B4-BE49-F238E27FC236}">
                  <a16:creationId xmlns:a16="http://schemas.microsoft.com/office/drawing/2014/main" id="{0E372CAA-2C71-1D40-8BEE-6D5E2390EC4C}"/>
                </a:ext>
              </a:extLst>
            </p:cNvPr>
            <p:cNvSpPr/>
            <p:nvPr/>
          </p:nvSpPr>
          <p:spPr>
            <a:xfrm rot="13931480">
              <a:off x="9814977" y="4345773"/>
              <a:ext cx="132805" cy="99619"/>
            </a:xfrm>
            <a:prstGeom prst="rightArrow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4EE51C8E-DFD3-C042-8A21-CCCD96B63331}"/>
                </a:ext>
              </a:extLst>
            </p:cNvPr>
            <p:cNvSpPr/>
            <p:nvPr/>
          </p:nvSpPr>
          <p:spPr>
            <a:xfrm>
              <a:off x="9331610" y="4241645"/>
              <a:ext cx="156183" cy="158782"/>
            </a:xfrm>
            <a:prstGeom prst="roundRect">
              <a:avLst>
                <a:gd name="adj" fmla="val 22744"/>
              </a:avLst>
            </a:prstGeom>
            <a:solidFill>
              <a:srgbClr val="00B050">
                <a:alpha val="20000"/>
              </a:srgbClr>
            </a:solidFill>
            <a:ln w="57150">
              <a:solidFill>
                <a:srgbClr val="0000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D255F535-5716-B94C-8AEE-374DBD0A84FD}"/>
                </a:ext>
              </a:extLst>
            </p:cNvPr>
            <p:cNvSpPr/>
            <p:nvPr/>
          </p:nvSpPr>
          <p:spPr>
            <a:xfrm>
              <a:off x="9393381" y="4317083"/>
              <a:ext cx="286144" cy="768375"/>
            </a:xfrm>
            <a:custGeom>
              <a:avLst/>
              <a:gdLst>
                <a:gd name="connsiteX0" fmla="*/ 0 w 262328"/>
                <a:gd name="connsiteY0" fmla="*/ 652072 h 652072"/>
                <a:gd name="connsiteX1" fmla="*/ 82446 w 262328"/>
                <a:gd name="connsiteY1" fmla="*/ 164892 h 652072"/>
                <a:gd name="connsiteX2" fmla="*/ 262328 w 262328"/>
                <a:gd name="connsiteY2" fmla="*/ 0 h 652072"/>
                <a:gd name="connsiteX0" fmla="*/ 15781 w 278109"/>
                <a:gd name="connsiteY0" fmla="*/ 732035 h 732035"/>
                <a:gd name="connsiteX1" fmla="*/ 15781 w 278109"/>
                <a:gd name="connsiteY1" fmla="*/ 34993 h 732035"/>
                <a:gd name="connsiteX2" fmla="*/ 278109 w 278109"/>
                <a:gd name="connsiteY2" fmla="*/ 79963 h 732035"/>
                <a:gd name="connsiteX0" fmla="*/ 13636 w 245984"/>
                <a:gd name="connsiteY0" fmla="*/ 768375 h 768375"/>
                <a:gd name="connsiteX1" fmla="*/ 13636 w 245984"/>
                <a:gd name="connsiteY1" fmla="*/ 71333 h 768375"/>
                <a:gd name="connsiteX2" fmla="*/ 245984 w 245984"/>
                <a:gd name="connsiteY2" fmla="*/ 3876 h 768375"/>
                <a:gd name="connsiteX0" fmla="*/ 16320 w 286144"/>
                <a:gd name="connsiteY0" fmla="*/ 768375 h 768375"/>
                <a:gd name="connsiteX1" fmla="*/ 16320 w 286144"/>
                <a:gd name="connsiteY1" fmla="*/ 71333 h 768375"/>
                <a:gd name="connsiteX2" fmla="*/ 286144 w 286144"/>
                <a:gd name="connsiteY2" fmla="*/ 3876 h 76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6144" h="768375">
                  <a:moveTo>
                    <a:pt x="16320" y="768375"/>
                  </a:moveTo>
                  <a:cubicBezTo>
                    <a:pt x="35682" y="579124"/>
                    <a:pt x="-28651" y="198750"/>
                    <a:pt x="16320" y="71333"/>
                  </a:cubicBezTo>
                  <a:cubicBezTo>
                    <a:pt x="61291" y="-56084"/>
                    <a:pt x="218063" y="31982"/>
                    <a:pt x="286144" y="3876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prstDash val="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1A2848B-68CF-6844-B461-0F8899E95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07" y="0"/>
            <a:ext cx="616079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129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5019A-0F76-F541-B7B2-E09F43B79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9F6C7-1910-3941-B2D0-2F099DEA5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92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36AE523-272D-0C4F-9642-C58341686B93}"/>
              </a:ext>
            </a:extLst>
          </p:cNvPr>
          <p:cNvSpPr/>
          <p:nvPr/>
        </p:nvSpPr>
        <p:spPr>
          <a:xfrm>
            <a:off x="992777" y="0"/>
            <a:ext cx="10276114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0F7C7D-C35E-2B4A-BD2A-7BCDC3605B20}"/>
              </a:ext>
            </a:extLst>
          </p:cNvPr>
          <p:cNvSpPr txBox="1"/>
          <p:nvPr/>
        </p:nvSpPr>
        <p:spPr>
          <a:xfrm>
            <a:off x="1301931" y="294570"/>
            <a:ext cx="9657806" cy="1704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Please ensure: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You are sat comfortably at a table or desk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The computer monitor is approximately 60 cm (24 in) or arms length from you</a:t>
            </a:r>
          </a:p>
          <a:p>
            <a:pPr algn="just">
              <a:lnSpc>
                <a:spcPct val="150000"/>
              </a:lnSpc>
            </a:pPr>
            <a:endParaRPr lang="en-US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Arial Hebrew" pitchFamily="2" charset="-79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0DBD58F-B6BA-174E-B5FB-A61235FB7841}"/>
              </a:ext>
            </a:extLst>
          </p:cNvPr>
          <p:cNvCxnSpPr>
            <a:cxnSpLocks/>
          </p:cNvCxnSpPr>
          <p:nvPr/>
        </p:nvCxnSpPr>
        <p:spPr>
          <a:xfrm flipV="1">
            <a:off x="6925384" y="3229681"/>
            <a:ext cx="0" cy="1390875"/>
          </a:xfrm>
          <a:prstGeom prst="straightConnector1">
            <a:avLst/>
          </a:prstGeom>
          <a:solidFill>
            <a:schemeClr val="bg1"/>
          </a:solidFill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9DFD434A-94BC-4F43-A2DE-BD92E44AA81B}"/>
              </a:ext>
            </a:extLst>
          </p:cNvPr>
          <p:cNvSpPr>
            <a:spLocks noChangeAspect="1"/>
          </p:cNvSpPr>
          <p:nvPr/>
        </p:nvSpPr>
        <p:spPr>
          <a:xfrm>
            <a:off x="4317529" y="2995589"/>
            <a:ext cx="641412" cy="7442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41783D8-23C7-E042-B0FB-3EA5BE8593F1}"/>
              </a:ext>
            </a:extLst>
          </p:cNvPr>
          <p:cNvSpPr/>
          <p:nvPr/>
        </p:nvSpPr>
        <p:spPr>
          <a:xfrm>
            <a:off x="4317529" y="3866942"/>
            <a:ext cx="641412" cy="1488559"/>
          </a:xfrm>
          <a:prstGeom prst="roundRect">
            <a:avLst>
              <a:gd name="adj" fmla="val 3742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0547ED9-4E3B-6545-BFCA-CC021795D305}"/>
              </a:ext>
            </a:extLst>
          </p:cNvPr>
          <p:cNvSpPr/>
          <p:nvPr/>
        </p:nvSpPr>
        <p:spPr>
          <a:xfrm rot="18087949">
            <a:off x="4738097" y="3818647"/>
            <a:ext cx="311280" cy="780438"/>
          </a:xfrm>
          <a:prstGeom prst="roundRect">
            <a:avLst>
              <a:gd name="adj" fmla="val 3873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145C66E-6798-E64B-9209-CFD65BA091DD}"/>
              </a:ext>
            </a:extLst>
          </p:cNvPr>
          <p:cNvSpPr/>
          <p:nvPr/>
        </p:nvSpPr>
        <p:spPr>
          <a:xfrm rot="16691431">
            <a:off x="5224549" y="3992910"/>
            <a:ext cx="288768" cy="80261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D054F5B-6F6C-9841-A558-1C049168D2B9}"/>
              </a:ext>
            </a:extLst>
          </p:cNvPr>
          <p:cNvSpPr/>
          <p:nvPr/>
        </p:nvSpPr>
        <p:spPr>
          <a:xfrm>
            <a:off x="3940201" y="3989005"/>
            <a:ext cx="254438" cy="175376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615BBD9-E80F-B64E-85CE-39CF1976F377}"/>
              </a:ext>
            </a:extLst>
          </p:cNvPr>
          <p:cNvSpPr/>
          <p:nvPr/>
        </p:nvSpPr>
        <p:spPr>
          <a:xfrm rot="5400000">
            <a:off x="4437322" y="4990934"/>
            <a:ext cx="254439" cy="124868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C90089D-5712-1648-9FEE-5BB81B508622}"/>
              </a:ext>
            </a:extLst>
          </p:cNvPr>
          <p:cNvSpPr/>
          <p:nvPr/>
        </p:nvSpPr>
        <p:spPr>
          <a:xfrm>
            <a:off x="5311772" y="5004539"/>
            <a:ext cx="306734" cy="13589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BFE414C-78C6-E746-BAF9-284FD1A9A596}"/>
              </a:ext>
            </a:extLst>
          </p:cNvPr>
          <p:cNvSpPr/>
          <p:nvPr/>
        </p:nvSpPr>
        <p:spPr>
          <a:xfrm rot="5400000">
            <a:off x="4760259" y="4522621"/>
            <a:ext cx="415516" cy="130097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5B304C6-30A6-7449-A8D5-A176A8F09864}"/>
              </a:ext>
            </a:extLst>
          </p:cNvPr>
          <p:cNvSpPr/>
          <p:nvPr/>
        </p:nvSpPr>
        <p:spPr>
          <a:xfrm rot="5400000">
            <a:off x="5496671" y="5933033"/>
            <a:ext cx="245538" cy="6153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2A38B25-6C92-A141-B94F-B2986A4096F2}"/>
              </a:ext>
            </a:extLst>
          </p:cNvPr>
          <p:cNvSpPr>
            <a:spLocks noChangeAspect="1"/>
          </p:cNvSpPr>
          <p:nvPr/>
        </p:nvSpPr>
        <p:spPr>
          <a:xfrm>
            <a:off x="4182776" y="6117933"/>
            <a:ext cx="225099" cy="2250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90E9408-4F37-CF42-B7C3-DDCD4F3E36ED}"/>
              </a:ext>
            </a:extLst>
          </p:cNvPr>
          <p:cNvSpPr>
            <a:spLocks noChangeAspect="1"/>
          </p:cNvSpPr>
          <p:nvPr/>
        </p:nvSpPr>
        <p:spPr>
          <a:xfrm>
            <a:off x="4737391" y="6117933"/>
            <a:ext cx="225099" cy="2250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6929E90-7925-C945-B2DB-A0FA49C9E442}"/>
              </a:ext>
            </a:extLst>
          </p:cNvPr>
          <p:cNvSpPr/>
          <p:nvPr/>
        </p:nvSpPr>
        <p:spPr>
          <a:xfrm>
            <a:off x="4447558" y="5684005"/>
            <a:ext cx="233966" cy="5344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6F98C6D-9EB5-1548-8460-5C135AE54091}"/>
              </a:ext>
            </a:extLst>
          </p:cNvPr>
          <p:cNvSpPr/>
          <p:nvPr/>
        </p:nvSpPr>
        <p:spPr>
          <a:xfrm rot="5400000">
            <a:off x="4524169" y="5892643"/>
            <a:ext cx="100563" cy="551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7B5983B-9194-B84D-89E4-1284AEF5633F}"/>
              </a:ext>
            </a:extLst>
          </p:cNvPr>
          <p:cNvSpPr/>
          <p:nvPr/>
        </p:nvSpPr>
        <p:spPr>
          <a:xfrm>
            <a:off x="6188653" y="4621812"/>
            <a:ext cx="884287" cy="1741660"/>
          </a:xfrm>
          <a:prstGeom prst="roundRect">
            <a:avLst>
              <a:gd name="adj" fmla="val 745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5D4083F-0E0B-A548-84A2-5D3676FB8E85}"/>
              </a:ext>
            </a:extLst>
          </p:cNvPr>
          <p:cNvSpPr/>
          <p:nvPr/>
        </p:nvSpPr>
        <p:spPr>
          <a:xfrm rot="5400000">
            <a:off x="5780359" y="4152168"/>
            <a:ext cx="246439" cy="1183616"/>
          </a:xfrm>
          <a:prstGeom prst="roundRect">
            <a:avLst>
              <a:gd name="adj" fmla="val 234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45B3009-5F6A-3346-ACD7-1CC5DF4F5F63}"/>
              </a:ext>
            </a:extLst>
          </p:cNvPr>
          <p:cNvSpPr/>
          <p:nvPr/>
        </p:nvSpPr>
        <p:spPr>
          <a:xfrm rot="670766">
            <a:off x="6380773" y="3059028"/>
            <a:ext cx="151103" cy="1234246"/>
          </a:xfrm>
          <a:prstGeom prst="roundRect">
            <a:avLst>
              <a:gd name="adj" fmla="val 234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9F0CAC7E-01C0-9344-A5AC-152B97384A19}"/>
              </a:ext>
            </a:extLst>
          </p:cNvPr>
          <p:cNvSpPr/>
          <p:nvPr/>
        </p:nvSpPr>
        <p:spPr>
          <a:xfrm>
            <a:off x="6498988" y="3565023"/>
            <a:ext cx="151103" cy="1055533"/>
          </a:xfrm>
          <a:prstGeom prst="roundRect">
            <a:avLst>
              <a:gd name="adj" fmla="val 234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6645D051-0DDE-B445-B9BA-46643AABD5EC}"/>
              </a:ext>
            </a:extLst>
          </p:cNvPr>
          <p:cNvSpPr/>
          <p:nvPr/>
        </p:nvSpPr>
        <p:spPr>
          <a:xfrm rot="5400000">
            <a:off x="6520363" y="4327599"/>
            <a:ext cx="108352" cy="477561"/>
          </a:xfrm>
          <a:prstGeom prst="roundRect">
            <a:avLst>
              <a:gd name="adj" fmla="val 234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6128B5C-3AB1-0242-9412-8ABAFB027B9B}"/>
              </a:ext>
            </a:extLst>
          </p:cNvPr>
          <p:cNvCxnSpPr/>
          <p:nvPr/>
        </p:nvCxnSpPr>
        <p:spPr>
          <a:xfrm>
            <a:off x="5034147" y="3229680"/>
            <a:ext cx="1301611" cy="0"/>
          </a:xfrm>
          <a:prstGeom prst="straightConnector1">
            <a:avLst/>
          </a:prstGeom>
          <a:solidFill>
            <a:schemeClr val="bg1"/>
          </a:solidFill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BCD93AA-6281-2C46-8755-45B4519ECDFF}"/>
              </a:ext>
            </a:extLst>
          </p:cNvPr>
          <p:cNvSpPr txBox="1"/>
          <p:nvPr/>
        </p:nvSpPr>
        <p:spPr>
          <a:xfrm>
            <a:off x="4517779" y="2493474"/>
            <a:ext cx="237864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~60 cm </a:t>
            </a:r>
            <a:r>
              <a:rPr lang="en-US" sz="1600" b="1" u="sng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or</a:t>
            </a:r>
            <a:r>
              <a:rPr lang="en-US" sz="1600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 arms length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3F9DA7B-72C0-D148-9215-230D134194F9}"/>
              </a:ext>
            </a:extLst>
          </p:cNvPr>
          <p:cNvSpPr txBox="1"/>
          <p:nvPr/>
        </p:nvSpPr>
        <p:spPr>
          <a:xfrm>
            <a:off x="6875789" y="3756488"/>
            <a:ext cx="1376011" cy="3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Eye-level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1EC682-E159-9C4E-A708-F005B687F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07" y="0"/>
            <a:ext cx="616079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70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36AE523-272D-0C4F-9642-C58341686B93}"/>
              </a:ext>
            </a:extLst>
          </p:cNvPr>
          <p:cNvSpPr/>
          <p:nvPr/>
        </p:nvSpPr>
        <p:spPr>
          <a:xfrm>
            <a:off x="992777" y="0"/>
            <a:ext cx="10276114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0F7C7D-C35E-2B4A-BD2A-7BCDC3605B20}"/>
              </a:ext>
            </a:extLst>
          </p:cNvPr>
          <p:cNvSpPr txBox="1"/>
          <p:nvPr/>
        </p:nvSpPr>
        <p:spPr>
          <a:xfrm>
            <a:off x="1301931" y="294570"/>
            <a:ext cx="9657806" cy="2119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Please ensure you have: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An external mouse connected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Space on the table about the size of an A4 sheet of paper to move the mouse (approx. 30 x 24 cm or 12 x 9 in)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Arial Hebrew" pitchFamily="2" charset="-79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26C5108-BDC0-2E44-A5D3-6264B6AAE264}"/>
              </a:ext>
            </a:extLst>
          </p:cNvPr>
          <p:cNvGrpSpPr/>
          <p:nvPr/>
        </p:nvGrpSpPr>
        <p:grpSpPr>
          <a:xfrm>
            <a:off x="4037420" y="3050658"/>
            <a:ext cx="4186829" cy="3586628"/>
            <a:chOff x="6585218" y="3052311"/>
            <a:chExt cx="4186829" cy="3586628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B182ACDF-4EC0-FE4C-92E9-0649B18A5A7A}"/>
                </a:ext>
              </a:extLst>
            </p:cNvPr>
            <p:cNvGrpSpPr/>
            <p:nvPr/>
          </p:nvGrpSpPr>
          <p:grpSpPr>
            <a:xfrm>
              <a:off x="6585218" y="3052311"/>
              <a:ext cx="4186829" cy="3586628"/>
              <a:chOff x="7301270" y="3640182"/>
              <a:chExt cx="3416482" cy="2926713"/>
            </a:xfrm>
          </p:grpSpPr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3C39E77F-13D0-C447-B479-63545C63C518}"/>
                  </a:ext>
                </a:extLst>
              </p:cNvPr>
              <p:cNvSpPr/>
              <p:nvPr/>
            </p:nvSpPr>
            <p:spPr>
              <a:xfrm>
                <a:off x="7301270" y="3640182"/>
                <a:ext cx="3416482" cy="2026301"/>
              </a:xfrm>
              <a:prstGeom prst="roundRect">
                <a:avLst>
                  <a:gd name="adj" fmla="val 7451"/>
                </a:avLst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95AFA5F-A237-774A-9ED6-B8C178A344E6}"/>
                  </a:ext>
                </a:extLst>
              </p:cNvPr>
              <p:cNvSpPr/>
              <p:nvPr/>
            </p:nvSpPr>
            <p:spPr>
              <a:xfrm rot="5400000">
                <a:off x="9010171" y="4608719"/>
                <a:ext cx="1184365" cy="82731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F511A988-4A32-9642-B52F-1839416AADB8}"/>
                  </a:ext>
                </a:extLst>
              </p:cNvPr>
              <p:cNvSpPr/>
              <p:nvPr/>
            </p:nvSpPr>
            <p:spPr>
              <a:xfrm>
                <a:off x="9463871" y="5209730"/>
                <a:ext cx="241463" cy="34757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2445BC8A-592A-1A40-B161-F8B350A32833}"/>
                  </a:ext>
                </a:extLst>
              </p:cNvPr>
              <p:cNvSpPr/>
              <p:nvPr/>
            </p:nvSpPr>
            <p:spPr>
              <a:xfrm>
                <a:off x="8275949" y="3904971"/>
                <a:ext cx="1467125" cy="267384"/>
              </a:xfrm>
              <a:prstGeom prst="roundRect">
                <a:avLst>
                  <a:gd name="adj" fmla="val 23447"/>
                </a:avLst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Monitor</a:t>
                </a:r>
              </a:p>
            </p:txBody>
          </p:sp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43EB6ED0-044E-3D4D-A7A9-5EB8D2647009}"/>
                  </a:ext>
                </a:extLst>
              </p:cNvPr>
              <p:cNvSpPr/>
              <p:nvPr/>
            </p:nvSpPr>
            <p:spPr>
              <a:xfrm rot="5400000">
                <a:off x="8744181" y="5359205"/>
                <a:ext cx="479335" cy="173492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44636A4A-8F4E-474C-86FA-436DDA28FB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688805" y="5822615"/>
                <a:ext cx="641412" cy="74428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1BD4D60A-B557-5C4D-B1E9-1FF04143AB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63871" y="5347300"/>
                <a:ext cx="24146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8A4DA3CB-D0A3-8E4D-BEEA-28163CA75BB6}"/>
                  </a:ext>
                </a:extLst>
              </p:cNvPr>
              <p:cNvCxnSpPr>
                <a:cxnSpLocks/>
                <a:endCxn id="39" idx="0"/>
              </p:cNvCxnSpPr>
              <p:nvPr/>
            </p:nvCxnSpPr>
            <p:spPr>
              <a:xfrm flipV="1">
                <a:off x="9584603" y="5209730"/>
                <a:ext cx="0" cy="13757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61029E6B-F271-7144-81DA-56785EB83B19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9410095" y="3371086"/>
              <a:ext cx="0" cy="1003965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6A4CB8E3-F790-4C4A-A3A8-824F318661F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327540" y="4746162"/>
              <a:ext cx="1417201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215C084-5B6D-214E-AA26-5A1FE8D332AA}"/>
                </a:ext>
              </a:extLst>
            </p:cNvPr>
            <p:cNvSpPr txBox="1"/>
            <p:nvPr/>
          </p:nvSpPr>
          <p:spPr>
            <a:xfrm rot="5400000">
              <a:off x="9545737" y="4576885"/>
              <a:ext cx="16189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Hiragino Maru Gothic Pro W4" panose="020F0400000000000000" pitchFamily="34" charset="-128"/>
                  <a:ea typeface="Hiragino Maru Gothic Pro W4" panose="020F0400000000000000" pitchFamily="34" charset="-128"/>
                  <a:cs typeface="Arial Hebrew" pitchFamily="2" charset="-79"/>
                </a:rPr>
                <a:t>30 cm / 12 in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4527198-83C4-2A4A-B2BA-69510C2252DE}"/>
                </a:ext>
              </a:extLst>
            </p:cNvPr>
            <p:cNvSpPr txBox="1"/>
            <p:nvPr/>
          </p:nvSpPr>
          <p:spPr>
            <a:xfrm>
              <a:off x="7260868" y="3736649"/>
              <a:ext cx="16189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Hiragino Maru Gothic Pro W4" panose="020F0400000000000000" pitchFamily="34" charset="-128"/>
                  <a:ea typeface="Hiragino Maru Gothic Pro W4" panose="020F0400000000000000" pitchFamily="34" charset="-128"/>
                  <a:cs typeface="Arial Hebrew" pitchFamily="2" charset="-79"/>
                </a:rPr>
                <a:t>24 cm / 9 in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913A417-FB91-3948-AAEC-960453A4A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07" y="0"/>
            <a:ext cx="616079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94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36AE523-272D-0C4F-9642-C58341686B93}"/>
              </a:ext>
            </a:extLst>
          </p:cNvPr>
          <p:cNvSpPr/>
          <p:nvPr/>
        </p:nvSpPr>
        <p:spPr>
          <a:xfrm>
            <a:off x="992777" y="0"/>
            <a:ext cx="10276114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0F7C7D-C35E-2B4A-BD2A-7BCDC3605B20}"/>
              </a:ext>
            </a:extLst>
          </p:cNvPr>
          <p:cNvSpPr txBox="1"/>
          <p:nvPr/>
        </p:nvSpPr>
        <p:spPr>
          <a:xfrm>
            <a:off x="1301931" y="294570"/>
            <a:ext cx="9657806" cy="1288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Please adjust your mouse settings as follows: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If you are an Apple user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Arial Hebrew" pitchFamily="2" charset="-79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633C48-EFF0-F748-AEC2-1D264324C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931" y="1657349"/>
            <a:ext cx="2450198" cy="25603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7DF9D3-F54E-0B45-950A-070895E9D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6905" y="1649353"/>
            <a:ext cx="2897897" cy="25603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B809F2-BC7D-1D42-9B08-F79C42855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2061" y="1649353"/>
            <a:ext cx="3351231" cy="25603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71AF3BD-A3A2-174D-947D-7EBA60533FDA}"/>
              </a:ext>
            </a:extLst>
          </p:cNvPr>
          <p:cNvSpPr/>
          <p:nvPr/>
        </p:nvSpPr>
        <p:spPr>
          <a:xfrm>
            <a:off x="1301932" y="4455066"/>
            <a:ext cx="245019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Go to the Apple icon in the top left corner of the screen</a:t>
            </a:r>
          </a:p>
          <a:p>
            <a:endParaRPr lang="en-US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Arial Hebrew" pitchFamily="2" charset="-79"/>
            </a:endParaRPr>
          </a:p>
          <a:p>
            <a:r>
              <a:rPr lang="en-US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Click on ‘System Preferences’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F558D48-6288-934C-A004-AC0A3CB8055F}"/>
              </a:ext>
            </a:extLst>
          </p:cNvPr>
          <p:cNvSpPr/>
          <p:nvPr/>
        </p:nvSpPr>
        <p:spPr>
          <a:xfrm>
            <a:off x="4266904" y="4518173"/>
            <a:ext cx="28978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Click on the ‘Mouse’ icon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648A0F1-07E2-A54C-BF10-8BC35DA70A88}"/>
              </a:ext>
            </a:extLst>
          </p:cNvPr>
          <p:cNvSpPr/>
          <p:nvPr/>
        </p:nvSpPr>
        <p:spPr>
          <a:xfrm>
            <a:off x="7620128" y="5663143"/>
            <a:ext cx="33531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Adjust tracking speed so that it is one notch above the slowest speed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C351F4-DA1C-A14F-900E-E4E0D56725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308" y="4455066"/>
            <a:ext cx="1836958" cy="962684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C579B6B-A9B9-A445-896A-E8C4AEEB19AA}"/>
              </a:ext>
            </a:extLst>
          </p:cNvPr>
          <p:cNvSpPr/>
          <p:nvPr/>
        </p:nvSpPr>
        <p:spPr>
          <a:xfrm>
            <a:off x="7831667" y="2937509"/>
            <a:ext cx="1244600" cy="601558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64954EA-2188-2F44-9A08-C1BD2506CABB}"/>
              </a:ext>
            </a:extLst>
          </p:cNvPr>
          <p:cNvCxnSpPr>
            <a:cxnSpLocks/>
          </p:cNvCxnSpPr>
          <p:nvPr/>
        </p:nvCxnSpPr>
        <p:spPr>
          <a:xfrm>
            <a:off x="8771466" y="4569685"/>
            <a:ext cx="0" cy="3231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AF25043E-DB3D-F843-BCD1-FB76FCC2C824}"/>
              </a:ext>
            </a:extLst>
          </p:cNvPr>
          <p:cNvSpPr/>
          <p:nvPr/>
        </p:nvSpPr>
        <p:spPr>
          <a:xfrm>
            <a:off x="8382308" y="4455066"/>
            <a:ext cx="1836958" cy="962684"/>
          </a:xfrm>
          <a:prstGeom prst="roundRect">
            <a:avLst>
              <a:gd name="adj" fmla="val 1169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C08616-5CAB-E645-9897-0995BB3A7EAB}"/>
              </a:ext>
            </a:extLst>
          </p:cNvPr>
          <p:cNvCxnSpPr>
            <a:cxnSpLocks/>
          </p:cNvCxnSpPr>
          <p:nvPr/>
        </p:nvCxnSpPr>
        <p:spPr>
          <a:xfrm>
            <a:off x="7831667" y="3539067"/>
            <a:ext cx="550641" cy="18525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8B51491-0319-5F4A-B32E-A5CAB0561112}"/>
              </a:ext>
            </a:extLst>
          </p:cNvPr>
          <p:cNvCxnSpPr>
            <a:cxnSpLocks/>
          </p:cNvCxnSpPr>
          <p:nvPr/>
        </p:nvCxnSpPr>
        <p:spPr>
          <a:xfrm>
            <a:off x="9076267" y="2937509"/>
            <a:ext cx="1142999" cy="15175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3A4FE57C-538A-2D47-9612-9285EDE7A4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007" y="0"/>
            <a:ext cx="616079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779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36AE523-272D-0C4F-9642-C58341686B93}"/>
              </a:ext>
            </a:extLst>
          </p:cNvPr>
          <p:cNvSpPr/>
          <p:nvPr/>
        </p:nvSpPr>
        <p:spPr>
          <a:xfrm>
            <a:off x="992777" y="0"/>
            <a:ext cx="10276114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0F7C7D-C35E-2B4A-BD2A-7BCDC3605B20}"/>
              </a:ext>
            </a:extLst>
          </p:cNvPr>
          <p:cNvSpPr txBox="1"/>
          <p:nvPr/>
        </p:nvSpPr>
        <p:spPr>
          <a:xfrm>
            <a:off x="1301931" y="294570"/>
            <a:ext cx="9657806" cy="873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Please adjust your mouse settings as follows: 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 NOTE - You should be using a Mac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633C48-EFF0-F748-AEC2-1D264324C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931" y="1657349"/>
            <a:ext cx="2450198" cy="25603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7DF9D3-F54E-0B45-950A-070895E9D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6905" y="1649353"/>
            <a:ext cx="2897897" cy="25603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71AF3BD-A3A2-174D-947D-7EBA60533FDA}"/>
              </a:ext>
            </a:extLst>
          </p:cNvPr>
          <p:cNvSpPr/>
          <p:nvPr/>
        </p:nvSpPr>
        <p:spPr>
          <a:xfrm>
            <a:off x="1301932" y="4455066"/>
            <a:ext cx="245019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Go to the Apple icon in the top left corner of the screen</a:t>
            </a:r>
          </a:p>
          <a:p>
            <a:endParaRPr lang="en-US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Arial Hebrew" pitchFamily="2" charset="-79"/>
            </a:endParaRPr>
          </a:p>
          <a:p>
            <a:r>
              <a:rPr lang="en-US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Click on ‘System Preferences’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F558D48-6288-934C-A004-AC0A3CB8055F}"/>
              </a:ext>
            </a:extLst>
          </p:cNvPr>
          <p:cNvSpPr/>
          <p:nvPr/>
        </p:nvSpPr>
        <p:spPr>
          <a:xfrm>
            <a:off x="4266904" y="4518173"/>
            <a:ext cx="28978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Click on the ‘Mouse’ icon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648A0F1-07E2-A54C-BF10-8BC35DA70A88}"/>
              </a:ext>
            </a:extLst>
          </p:cNvPr>
          <p:cNvSpPr/>
          <p:nvPr/>
        </p:nvSpPr>
        <p:spPr>
          <a:xfrm>
            <a:off x="7620128" y="5663143"/>
            <a:ext cx="3353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Adjust tracking speed so that it is at its slowest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1F613A-45B0-164E-BB29-07EF2B3C01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6732" y="1649353"/>
            <a:ext cx="3346560" cy="2560320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C579B6B-A9B9-A445-896A-E8C4AEEB19AA}"/>
              </a:ext>
            </a:extLst>
          </p:cNvPr>
          <p:cNvSpPr/>
          <p:nvPr/>
        </p:nvSpPr>
        <p:spPr>
          <a:xfrm>
            <a:off x="7831667" y="2937509"/>
            <a:ext cx="1244600" cy="601558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64954EA-2188-2F44-9A08-C1BD2506CABB}"/>
              </a:ext>
            </a:extLst>
          </p:cNvPr>
          <p:cNvCxnSpPr>
            <a:cxnSpLocks/>
          </p:cNvCxnSpPr>
          <p:nvPr/>
        </p:nvCxnSpPr>
        <p:spPr>
          <a:xfrm>
            <a:off x="8771466" y="4569685"/>
            <a:ext cx="0" cy="3231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E9225809-FAE6-2E4A-8787-64D90FD5A8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026" t="52657" r="62527" b="30046"/>
          <a:stretch/>
        </p:blipFill>
        <p:spPr>
          <a:xfrm>
            <a:off x="8431818" y="4486619"/>
            <a:ext cx="1729784" cy="899577"/>
          </a:xfrm>
          <a:prstGeom prst="rect">
            <a:avLst/>
          </a:prstGeom>
        </p:spPr>
      </p:pic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AF25043E-DB3D-F843-BCD1-FB76FCC2C824}"/>
              </a:ext>
            </a:extLst>
          </p:cNvPr>
          <p:cNvSpPr/>
          <p:nvPr/>
        </p:nvSpPr>
        <p:spPr>
          <a:xfrm>
            <a:off x="8431818" y="4481200"/>
            <a:ext cx="1729784" cy="904996"/>
          </a:xfrm>
          <a:prstGeom prst="roundRect">
            <a:avLst>
              <a:gd name="adj" fmla="val 1169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C08616-5CAB-E645-9897-0995BB3A7EAB}"/>
              </a:ext>
            </a:extLst>
          </p:cNvPr>
          <p:cNvCxnSpPr>
            <a:cxnSpLocks/>
          </p:cNvCxnSpPr>
          <p:nvPr/>
        </p:nvCxnSpPr>
        <p:spPr>
          <a:xfrm>
            <a:off x="7831667" y="3539067"/>
            <a:ext cx="600151" cy="18471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8B51491-0319-5F4A-B32E-A5CAB0561112}"/>
              </a:ext>
            </a:extLst>
          </p:cNvPr>
          <p:cNvCxnSpPr>
            <a:cxnSpLocks/>
          </p:cNvCxnSpPr>
          <p:nvPr/>
        </p:nvCxnSpPr>
        <p:spPr>
          <a:xfrm>
            <a:off x="9076267" y="2937509"/>
            <a:ext cx="1085335" cy="15806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0541DBCA-8D2E-534E-A395-68FC7D9F9B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007" y="0"/>
            <a:ext cx="616079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116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31BC1-AB34-3842-A890-CE18355ED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A16C2-6FD1-E041-AB64-B5C06A2A0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87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36AE523-272D-0C4F-9642-C58341686B93}"/>
              </a:ext>
            </a:extLst>
          </p:cNvPr>
          <p:cNvSpPr/>
          <p:nvPr/>
        </p:nvSpPr>
        <p:spPr>
          <a:xfrm>
            <a:off x="992777" y="0"/>
            <a:ext cx="10276114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home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0F7C7D-C35E-2B4A-BD2A-7BCDC3605B20}"/>
              </a:ext>
            </a:extLst>
          </p:cNvPr>
          <p:cNvSpPr txBox="1"/>
          <p:nvPr/>
        </p:nvSpPr>
        <p:spPr>
          <a:xfrm>
            <a:off x="1301931" y="294570"/>
            <a:ext cx="9657806" cy="873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Reaction time task – Practice</a:t>
            </a:r>
          </a:p>
          <a:p>
            <a:pPr algn="just">
              <a:lnSpc>
                <a:spcPct val="150000"/>
              </a:lnSpc>
            </a:pPr>
            <a:endParaRPr lang="en-US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Arial Hebrew" pitchFamily="2" charset="-79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0C86E99-311A-AF40-B18A-3DC23F9363E0}"/>
              </a:ext>
            </a:extLst>
          </p:cNvPr>
          <p:cNvCxnSpPr/>
          <p:nvPr/>
        </p:nvCxnSpPr>
        <p:spPr>
          <a:xfrm flipV="1">
            <a:off x="14530244" y="4224760"/>
            <a:ext cx="424247" cy="4220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78C5E64-292D-E848-91CE-B36C7A6BE1DF}"/>
              </a:ext>
            </a:extLst>
          </p:cNvPr>
          <p:cNvGrpSpPr>
            <a:grpSpLocks noChangeAspect="1"/>
          </p:cNvGrpSpPr>
          <p:nvPr/>
        </p:nvGrpSpPr>
        <p:grpSpPr>
          <a:xfrm>
            <a:off x="3844834" y="2715935"/>
            <a:ext cx="4572000" cy="2743200"/>
            <a:chOff x="1164591" y="1408812"/>
            <a:chExt cx="3474720" cy="2060840"/>
          </a:xfrm>
        </p:grpSpPr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F02DB9B5-E5ED-D04C-9746-A44E0568433C}"/>
                </a:ext>
              </a:extLst>
            </p:cNvPr>
            <p:cNvSpPr/>
            <p:nvPr/>
          </p:nvSpPr>
          <p:spPr>
            <a:xfrm>
              <a:off x="1164591" y="1408812"/>
              <a:ext cx="3474720" cy="2060840"/>
            </a:xfrm>
            <a:prstGeom prst="roundRect">
              <a:avLst>
                <a:gd name="adj" fmla="val 7451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85C567A-1ABF-DC49-909E-FC46F7C6E1B4}"/>
                </a:ext>
              </a:extLst>
            </p:cNvPr>
            <p:cNvSpPr/>
            <p:nvPr/>
          </p:nvSpPr>
          <p:spPr>
            <a:xfrm>
              <a:off x="1925984" y="2285974"/>
              <a:ext cx="1951932" cy="231219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ysClr val="windowText" lastClr="000000"/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  <a:cs typeface="Arial Hebrew" pitchFamily="2" charset="-79"/>
                </a:rPr>
                <a:t>Click on home pad to begin</a:t>
              </a:r>
              <a:endParaRPr lang="en-US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5FF43A7-493B-5C46-914F-6A28B024C0FE}"/>
                </a:ext>
              </a:extLst>
            </p:cNvPr>
            <p:cNvSpPr/>
            <p:nvPr/>
          </p:nvSpPr>
          <p:spPr>
            <a:xfrm>
              <a:off x="2691026" y="3209921"/>
              <a:ext cx="421851" cy="1734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>
                  <a:latin typeface="Hiragino Maru Gothic Pro W4" panose="020F0400000000000000" pitchFamily="34" charset="-128"/>
                  <a:ea typeface="Hiragino Maru Gothic Pro W4" panose="020F0400000000000000" pitchFamily="34" charset="-128"/>
                  <a:cs typeface="Arial Hebrew" pitchFamily="2" charset="-79"/>
                </a:rPr>
                <a:t>Home</a:t>
              </a:r>
              <a:endParaRPr lang="en-US" sz="900" b="1" dirty="0"/>
            </a:p>
          </p:txBody>
        </p:sp>
        <p:sp>
          <p:nvSpPr>
            <p:cNvPr id="57" name="Right Arrow 56">
              <a:extLst>
                <a:ext uri="{FF2B5EF4-FFF2-40B4-BE49-F238E27FC236}">
                  <a16:creationId xmlns:a16="http://schemas.microsoft.com/office/drawing/2014/main" id="{7803B321-4ED0-FE4F-A9F4-E365769C33BB}"/>
                </a:ext>
              </a:extLst>
            </p:cNvPr>
            <p:cNvSpPr/>
            <p:nvPr/>
          </p:nvSpPr>
          <p:spPr>
            <a:xfrm rot="13931480">
              <a:off x="2924199" y="2661325"/>
              <a:ext cx="147141" cy="111658"/>
            </a:xfrm>
            <a:prstGeom prst="rightArrow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E560BA99-D7B2-4B47-9D74-7282D34DB4AE}"/>
              </a:ext>
            </a:extLst>
          </p:cNvPr>
          <p:cNvSpPr/>
          <p:nvPr/>
        </p:nvSpPr>
        <p:spPr>
          <a:xfrm>
            <a:off x="1367697" y="1216550"/>
            <a:ext cx="9526276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Every trial starts with the following screen. 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Arial Hebrew" pitchFamily="2" charset="-79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Arial Hebrew" pitchFamily="2" charset="-79"/>
              </a:rPr>
              <a:t>You should move the mouse cursor over the home pad and left click to begin the trial.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9A4B2AE-51A1-9340-82F8-115686B22A54}"/>
              </a:ext>
            </a:extLst>
          </p:cNvPr>
          <p:cNvSpPr/>
          <p:nvPr/>
        </p:nvSpPr>
        <p:spPr>
          <a:xfrm>
            <a:off x="6059477" y="4970693"/>
            <a:ext cx="142712" cy="14271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3F0F26-1411-6D44-95A3-97FA759B3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07" y="0"/>
            <a:ext cx="616079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920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82858</TotalTime>
  <Words>934</Words>
  <Application>Microsoft Macintosh PowerPoint</Application>
  <PresentationFormat>Widescreen</PresentationFormat>
  <Paragraphs>155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Hiragino Maru Gothic Pro W4</vt:lpstr>
      <vt:lpstr>Arial</vt:lpstr>
      <vt:lpstr>Arial Hebrew</vt:lpstr>
      <vt:lpstr>Calibri</vt:lpstr>
      <vt:lpstr>Calibri Light</vt:lpstr>
      <vt:lpstr>Office Theme</vt:lpstr>
      <vt:lpstr>Reaching stop Instructions Jump-Stop versus Jump-Change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234</cp:revision>
  <dcterms:created xsi:type="dcterms:W3CDTF">2021-02-09T18:03:17Z</dcterms:created>
  <dcterms:modified xsi:type="dcterms:W3CDTF">2021-04-29T23:37:54Z</dcterms:modified>
</cp:coreProperties>
</file>