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559A9-99DE-0645-A930-041C5B5B0263}" type="datetimeFigureOut">
              <a:rPr lang="en-US" smtClean="0"/>
              <a:t>10/3/20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226C8-290E-764F-B9B6-3EC6C4066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8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708DA-2B8A-1F42-8DDC-65B47069CA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1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7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7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3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1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0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8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2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1684F-5D71-7949-8AD7-A179767C13AA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3BA64-B26D-EA40-BC04-644E740A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9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9058" y="71718"/>
            <a:ext cx="6687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Overview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0970"/>
            <a:ext cx="1094590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dirty="0">
              <a:effectLst/>
            </a:endParaRPr>
          </a:p>
          <a:p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The study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has 3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main sections </a:t>
            </a:r>
            <a:r>
              <a:rPr lang="mr-IN" dirty="0" smtClean="0">
                <a:latin typeface="Calibri" charset="0"/>
                <a:ea typeface="Calibri" charset="0"/>
                <a:cs typeface="Times New Roman" charset="0"/>
              </a:rPr>
              <a:t>–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 the typical duration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for each section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is listed below (total study duration ~1hr):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457200"/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1)</a:t>
            </a:r>
            <a:r>
              <a:rPr lang="en-US" dirty="0" smtClean="0">
                <a:solidFill>
                  <a:srgbClr val="C00000"/>
                </a:solidFill>
                <a:latin typeface="Calibri" charset="0"/>
                <a:ea typeface="Calibri" charset="0"/>
                <a:cs typeface="Times New Roman" charset="0"/>
              </a:rPr>
              <a:t>*</a:t>
            </a: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Section </a:t>
            </a:r>
            <a:r>
              <a:rPr lang="en-US" b="1" dirty="0">
                <a:latin typeface="Calibri" charset="0"/>
                <a:ea typeface="Calibri" charset="0"/>
                <a:cs typeface="Times New Roman" charset="0"/>
              </a:rPr>
              <a:t>1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(Learning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word-pairs) ~ </a:t>
            </a: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10 min</a:t>
            </a:r>
            <a:endParaRPr lang="en-US" b="1" dirty="0" smtClean="0">
              <a:solidFill>
                <a:srgbClr val="C000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lvl="0"/>
            <a:r>
              <a:rPr lang="en-US" b="1" dirty="0" smtClean="0">
                <a:solidFill>
                  <a:srgbClr val="C00000"/>
                </a:solidFill>
              </a:rPr>
              <a:t>	</a:t>
            </a:r>
            <a:r>
              <a:rPr lang="en-US" sz="1400" b="1" dirty="0" smtClean="0">
                <a:solidFill>
                  <a:srgbClr val="C00000"/>
                </a:solidFill>
              </a:rPr>
              <a:t>*By the end of learning, your </a:t>
            </a:r>
            <a:r>
              <a:rPr lang="en-US" sz="1400" b="1" dirty="0">
                <a:solidFill>
                  <a:srgbClr val="C00000"/>
                </a:solidFill>
              </a:rPr>
              <a:t>memory accuracy for these word-pairs </a:t>
            </a:r>
            <a:r>
              <a:rPr lang="en-US" sz="1400" b="1" dirty="0" smtClean="0">
                <a:solidFill>
                  <a:srgbClr val="C00000"/>
                </a:solidFill>
              </a:rPr>
              <a:t>must be &gt;50% to continue without risk of rejection. You have 	TWO attempts to achieve &gt;50% accuracy.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/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2) </a:t>
            </a: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Section </a:t>
            </a:r>
            <a:r>
              <a:rPr lang="en-US" b="1" dirty="0">
                <a:latin typeface="Calibri" charset="0"/>
                <a:ea typeface="Calibri" charset="0"/>
                <a:cs typeface="Times New Roman" charset="0"/>
              </a:rPr>
              <a:t>2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(Main Experiment</a:t>
            </a:r>
            <a:r>
              <a:rPr lang="en-US" smtClean="0">
                <a:latin typeface="Calibri" charset="0"/>
                <a:ea typeface="Calibri" charset="0"/>
                <a:cs typeface="Times New Roman" charset="0"/>
              </a:rPr>
              <a:t>) </a:t>
            </a:r>
            <a:r>
              <a:rPr lang="en-US" b="1" smtClean="0">
                <a:latin typeface="Calibri" charset="0"/>
                <a:ea typeface="Calibri" charset="0"/>
                <a:cs typeface="Times New Roman" charset="0"/>
              </a:rPr>
              <a:t>~</a:t>
            </a:r>
            <a:r>
              <a:rPr lang="en-US" b="1">
                <a:latin typeface="Calibri" charset="0"/>
                <a:ea typeface="Calibri" charset="0"/>
                <a:cs typeface="Times New Roman" charset="0"/>
              </a:rPr>
              <a:t>4</a:t>
            </a:r>
            <a:r>
              <a:rPr lang="en-US" b="1" smtClean="0">
                <a:latin typeface="Calibri" charset="0"/>
                <a:ea typeface="Calibri" charset="0"/>
                <a:cs typeface="Times New Roman" charset="0"/>
              </a:rPr>
              <a:t>5min</a:t>
            </a:r>
            <a:endParaRPr lang="en-US" b="1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3) </a:t>
            </a: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Section 3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(Final Assessments) </a:t>
            </a: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~ </a:t>
            </a:r>
            <a:r>
              <a:rPr lang="en-US" b="1" dirty="0">
                <a:latin typeface="Calibri" charset="0"/>
                <a:ea typeface="Calibri" charset="0"/>
                <a:cs typeface="Times New Roman" charset="0"/>
              </a:rPr>
              <a:t>5</a:t>
            </a: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b="1" dirty="0">
                <a:latin typeface="Calibri" charset="0"/>
                <a:ea typeface="Calibri" charset="0"/>
                <a:cs typeface="Times New Roman" charset="0"/>
              </a:rPr>
              <a:t>min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The above section with a red asterisk (</a:t>
            </a:r>
            <a:r>
              <a:rPr lang="en-US" dirty="0" smtClean="0">
                <a:solidFill>
                  <a:srgbClr val="C00000"/>
                </a:solidFill>
                <a:latin typeface="Calibri" charset="0"/>
                <a:ea typeface="Calibri" charset="0"/>
                <a:cs typeface="Times New Roman" charset="0"/>
              </a:rPr>
              <a:t>*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) requires that you satisfy specific criteria. If you fail to meet these criteria (after BOTH attempts), you will receive $1.10 payment for the Section 1 that you completed. However, your submission may be at risk of rejection if you continue. If you don’t meet section criteria after both attempts:</a:t>
            </a:r>
          </a:p>
          <a:p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b="1" u="sng" dirty="0" smtClean="0">
                <a:latin typeface="Calibri" charset="0"/>
                <a:ea typeface="Calibri" charset="0"/>
                <a:cs typeface="Times New Roman" charset="0"/>
              </a:rPr>
              <a:t>Return</a:t>
            </a: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b="1" dirty="0">
                <a:latin typeface="Calibri" charset="0"/>
                <a:ea typeface="Calibri" charset="0"/>
                <a:cs typeface="Times New Roman" charset="0"/>
              </a:rPr>
              <a:t>the submission and receive the according </a:t>
            </a: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bonus payment for completing Section1:</a:t>
            </a:r>
            <a:endParaRPr lang="en-US" b="1" dirty="0">
              <a:latin typeface="Calibri" charset="0"/>
              <a:ea typeface="Calibri" charset="0"/>
              <a:cs typeface="Times New Roman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charset="2"/>
              <a:buChar char=""/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Section 1 –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$1.10</a:t>
            </a:r>
            <a:endParaRPr lang="en-GB" dirty="0"/>
          </a:p>
          <a:p>
            <a:pPr lvl="0">
              <a:defRPr/>
            </a:pPr>
            <a:endParaRPr lang="en-US" b="1" dirty="0" smtClean="0"/>
          </a:p>
          <a:p>
            <a:pPr>
              <a:defRPr/>
            </a:pPr>
            <a:r>
              <a:rPr lang="en-US" b="1" dirty="0">
                <a:solidFill>
                  <a:srgbClr val="C00000"/>
                </a:solidFill>
              </a:rPr>
              <a:t>By clicking on “Next” you are consenting to participate in this study.</a:t>
            </a:r>
          </a:p>
          <a:p>
            <a:pPr lvl="0">
              <a:defRPr/>
            </a:pPr>
            <a:endParaRPr lang="en-US" sz="1600" b="1" dirty="0"/>
          </a:p>
          <a:p>
            <a:pPr marL="285750" indent="-285750">
              <a:buFont typeface="Arial" charset="0"/>
              <a:buChar char="•"/>
            </a:pPr>
            <a:endParaRPr lang="en-GB" sz="1600" dirty="0"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49908" y="410272"/>
            <a:ext cx="3043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[Consent </a:t>
            </a:r>
            <a:r>
              <a:rPr lang="en-US" dirty="0" smtClean="0"/>
              <a:t>Form continued]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6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Symbol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2020-10-03T19:23:44Z</dcterms:created>
  <dcterms:modified xsi:type="dcterms:W3CDTF">2020-10-03T19:24:19Z</dcterms:modified>
</cp:coreProperties>
</file>