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3"/>
  </p:notesMasterIdLst>
  <p:sldIdLst>
    <p:sldId id="380" r:id="rId2"/>
    <p:sldId id="378" r:id="rId3"/>
    <p:sldId id="302" r:id="rId4"/>
    <p:sldId id="376" r:id="rId5"/>
    <p:sldId id="374" r:id="rId6"/>
    <p:sldId id="375" r:id="rId7"/>
    <p:sldId id="373" r:id="rId8"/>
    <p:sldId id="303" r:id="rId9"/>
    <p:sldId id="304" r:id="rId10"/>
    <p:sldId id="377" r:id="rId11"/>
    <p:sldId id="305" r:id="rId12"/>
    <p:sldId id="346" r:id="rId13"/>
    <p:sldId id="347" r:id="rId14"/>
    <p:sldId id="348" r:id="rId15"/>
    <p:sldId id="359" r:id="rId16"/>
    <p:sldId id="307" r:id="rId17"/>
    <p:sldId id="351" r:id="rId18"/>
    <p:sldId id="349" r:id="rId19"/>
    <p:sldId id="352" r:id="rId20"/>
    <p:sldId id="353" r:id="rId21"/>
    <p:sldId id="354" r:id="rId22"/>
    <p:sldId id="309" r:id="rId23"/>
    <p:sldId id="310" r:id="rId24"/>
    <p:sldId id="355" r:id="rId25"/>
    <p:sldId id="356" r:id="rId26"/>
    <p:sldId id="357" r:id="rId27"/>
    <p:sldId id="358" r:id="rId28"/>
    <p:sldId id="371"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 id="372" r:id="rId43"/>
    <p:sldId id="328" r:id="rId44"/>
    <p:sldId id="329" r:id="rId45"/>
    <p:sldId id="330" r:id="rId46"/>
    <p:sldId id="331" r:id="rId47"/>
    <p:sldId id="361" r:id="rId48"/>
    <p:sldId id="362" r:id="rId49"/>
    <p:sldId id="363" r:id="rId50"/>
    <p:sldId id="364" r:id="rId51"/>
    <p:sldId id="365" r:id="rId52"/>
    <p:sldId id="366" r:id="rId53"/>
    <p:sldId id="367" r:id="rId54"/>
    <p:sldId id="368" r:id="rId55"/>
    <p:sldId id="369" r:id="rId56"/>
    <p:sldId id="370" r:id="rId57"/>
    <p:sldId id="360" r:id="rId58"/>
    <p:sldId id="257" r:id="rId59"/>
    <p:sldId id="258" r:id="rId60"/>
    <p:sldId id="301" r:id="rId61"/>
    <p:sldId id="259" r:id="rId62"/>
    <p:sldId id="260" r:id="rId63"/>
    <p:sldId id="262" r:id="rId64"/>
    <p:sldId id="263" r:id="rId65"/>
    <p:sldId id="264" r:id="rId66"/>
    <p:sldId id="265" r:id="rId67"/>
    <p:sldId id="266" r:id="rId68"/>
    <p:sldId id="268" r:id="rId69"/>
    <p:sldId id="269" r:id="rId70"/>
    <p:sldId id="270" r:id="rId71"/>
    <p:sldId id="271" r:id="rId72"/>
    <p:sldId id="272" r:id="rId73"/>
    <p:sldId id="273" r:id="rId74"/>
    <p:sldId id="274" r:id="rId75"/>
    <p:sldId id="298" r:id="rId76"/>
    <p:sldId id="275" r:id="rId77"/>
    <p:sldId id="276" r:id="rId78"/>
    <p:sldId id="277" r:id="rId79"/>
    <p:sldId id="278" r:id="rId80"/>
    <p:sldId id="279" r:id="rId81"/>
    <p:sldId id="280" r:id="rId82"/>
    <p:sldId id="281" r:id="rId83"/>
    <p:sldId id="282" r:id="rId84"/>
    <p:sldId id="284" r:id="rId85"/>
    <p:sldId id="285" r:id="rId86"/>
    <p:sldId id="286" r:id="rId87"/>
    <p:sldId id="287" r:id="rId88"/>
    <p:sldId id="300" r:id="rId89"/>
    <p:sldId id="299" r:id="rId90"/>
    <p:sldId id="288" r:id="rId91"/>
    <p:sldId id="289" r:id="rId92"/>
    <p:sldId id="290" r:id="rId93"/>
    <p:sldId id="291" r:id="rId94"/>
    <p:sldId id="292" r:id="rId95"/>
    <p:sldId id="293" r:id="rId96"/>
    <p:sldId id="294" r:id="rId97"/>
    <p:sldId id="295" r:id="rId98"/>
    <p:sldId id="296" r:id="rId99"/>
    <p:sldId id="297" r:id="rId100"/>
    <p:sldId id="261" r:id="rId101"/>
    <p:sldId id="267"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1"/>
    <p:restoredTop sz="86871"/>
  </p:normalViewPr>
  <p:slideViewPr>
    <p:cSldViewPr snapToGrid="0" snapToObjects="1">
      <p:cViewPr>
        <p:scale>
          <a:sx n="91" d="100"/>
          <a:sy n="91" d="100"/>
        </p:scale>
        <p:origin x="6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notesMaster" Target="notesMasters/notesMaster1.xml"/><Relationship Id="rId104" Type="http://schemas.openxmlformats.org/officeDocument/2006/relationships/presProps" Target="presProps.xml"/><Relationship Id="rId105" Type="http://schemas.openxmlformats.org/officeDocument/2006/relationships/viewProps" Target="viewProps.xml"/><Relationship Id="rId106" Type="http://schemas.openxmlformats.org/officeDocument/2006/relationships/theme" Target="theme/theme1.xml"/><Relationship Id="rId10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A5AD-5CCA-A24C-B5D6-F81A0BC56F94}" type="datetimeFigureOut">
              <a:rPr lang="en-US" smtClean="0"/>
              <a:t>10/3/20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51342-F80D-4148-9251-A013DB32FA40}" type="slidenum">
              <a:rPr lang="en-US" smtClean="0"/>
              <a:t>‹#›</a:t>
            </a:fld>
            <a:endParaRPr lang="en-US"/>
          </a:p>
        </p:txBody>
      </p:sp>
    </p:spTree>
    <p:extLst>
      <p:ext uri="{BB962C8B-B14F-4D97-AF65-F5344CB8AC3E}">
        <p14:creationId xmlns:p14="http://schemas.microsoft.com/office/powerpoint/2010/main" val="23872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1</a:t>
            </a:fld>
            <a:endParaRPr lang="en-US"/>
          </a:p>
        </p:txBody>
      </p:sp>
    </p:spTree>
    <p:extLst>
      <p:ext uri="{BB962C8B-B14F-4D97-AF65-F5344CB8AC3E}">
        <p14:creationId xmlns:p14="http://schemas.microsoft.com/office/powerpoint/2010/main" val="1450241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60</a:t>
            </a:fld>
            <a:endParaRPr lang="en-US"/>
          </a:p>
        </p:txBody>
      </p:sp>
    </p:spTree>
    <p:extLst>
      <p:ext uri="{BB962C8B-B14F-4D97-AF65-F5344CB8AC3E}">
        <p14:creationId xmlns:p14="http://schemas.microsoft.com/office/powerpoint/2010/main" val="566384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67</a:t>
            </a:fld>
            <a:endParaRPr lang="en-US"/>
          </a:p>
        </p:txBody>
      </p:sp>
    </p:spTree>
    <p:extLst>
      <p:ext uri="{BB962C8B-B14F-4D97-AF65-F5344CB8AC3E}">
        <p14:creationId xmlns:p14="http://schemas.microsoft.com/office/powerpoint/2010/main" val="84525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a:t>
            </a:fld>
            <a:endParaRPr lang="en-US"/>
          </a:p>
        </p:txBody>
      </p:sp>
    </p:spTree>
    <p:extLst>
      <p:ext uri="{BB962C8B-B14F-4D97-AF65-F5344CB8AC3E}">
        <p14:creationId xmlns:p14="http://schemas.microsoft.com/office/powerpoint/2010/main" val="1757415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8</a:t>
            </a:fld>
            <a:endParaRPr lang="en-US"/>
          </a:p>
        </p:txBody>
      </p:sp>
    </p:spTree>
    <p:extLst>
      <p:ext uri="{BB962C8B-B14F-4D97-AF65-F5344CB8AC3E}">
        <p14:creationId xmlns:p14="http://schemas.microsoft.com/office/powerpoint/2010/main" val="544602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9</a:t>
            </a:fld>
            <a:endParaRPr lang="en-US"/>
          </a:p>
        </p:txBody>
      </p:sp>
    </p:spTree>
    <p:extLst>
      <p:ext uri="{BB962C8B-B14F-4D97-AF65-F5344CB8AC3E}">
        <p14:creationId xmlns:p14="http://schemas.microsoft.com/office/powerpoint/2010/main" val="184371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10</a:t>
            </a:fld>
            <a:endParaRPr lang="en-US"/>
          </a:p>
        </p:txBody>
      </p:sp>
    </p:spTree>
    <p:extLst>
      <p:ext uri="{BB962C8B-B14F-4D97-AF65-F5344CB8AC3E}">
        <p14:creationId xmlns:p14="http://schemas.microsoft.com/office/powerpoint/2010/main" val="62401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13</a:t>
            </a:fld>
            <a:endParaRPr lang="en-US"/>
          </a:p>
        </p:txBody>
      </p:sp>
    </p:spTree>
    <p:extLst>
      <p:ext uri="{BB962C8B-B14F-4D97-AF65-F5344CB8AC3E}">
        <p14:creationId xmlns:p14="http://schemas.microsoft.com/office/powerpoint/2010/main" val="93528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14</a:t>
            </a:fld>
            <a:endParaRPr lang="en-US"/>
          </a:p>
        </p:txBody>
      </p:sp>
    </p:spTree>
    <p:extLst>
      <p:ext uri="{BB962C8B-B14F-4D97-AF65-F5344CB8AC3E}">
        <p14:creationId xmlns:p14="http://schemas.microsoft.com/office/powerpoint/2010/main" val="504546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24</a:t>
            </a:fld>
            <a:endParaRPr lang="en-US"/>
          </a:p>
        </p:txBody>
      </p:sp>
    </p:spTree>
    <p:extLst>
      <p:ext uri="{BB962C8B-B14F-4D97-AF65-F5344CB8AC3E}">
        <p14:creationId xmlns:p14="http://schemas.microsoft.com/office/powerpoint/2010/main" val="1448246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59</a:t>
            </a:fld>
            <a:endParaRPr lang="en-US"/>
          </a:p>
        </p:txBody>
      </p:sp>
    </p:spTree>
    <p:extLst>
      <p:ext uri="{BB962C8B-B14F-4D97-AF65-F5344CB8AC3E}">
        <p14:creationId xmlns:p14="http://schemas.microsoft.com/office/powerpoint/2010/main" val="62971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0498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4236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113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94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CAB2F-93B0-D647-B8D8-FF1872D06573}" type="datetimeFigureOut">
              <a:rPr lang="en-US" smtClean="0"/>
              <a:t>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873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CAB2F-93B0-D647-B8D8-FF1872D06573}" type="datetimeFigureOut">
              <a:rPr lang="en-US" smtClean="0"/>
              <a:t>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641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CAB2F-93B0-D647-B8D8-FF1872D06573}" type="datetimeFigureOut">
              <a:rPr lang="en-US" smtClean="0"/>
              <a:t>10/3/20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37950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CAB2F-93B0-D647-B8D8-FF1872D06573}" type="datetimeFigureOut">
              <a:rPr lang="en-US" smtClean="0"/>
              <a:t>10/3/20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31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AB2F-93B0-D647-B8D8-FF1872D06573}" type="datetimeFigureOut">
              <a:rPr lang="en-US" smtClean="0"/>
              <a:t>10/3/20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93092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98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91359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AB2F-93B0-D647-B8D8-FF1872D06573}" type="datetimeFigureOut">
              <a:rPr lang="en-US" smtClean="0"/>
              <a:t>10/3/20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ADF1-E003-B34F-8B70-102087535E61}" type="slidenum">
              <a:rPr lang="en-US" smtClean="0"/>
              <a:t>‹#›</a:t>
            </a:fld>
            <a:endParaRPr lang="en-US"/>
          </a:p>
        </p:txBody>
      </p:sp>
    </p:spTree>
    <p:extLst>
      <p:ext uri="{BB962C8B-B14F-4D97-AF65-F5344CB8AC3E}">
        <p14:creationId xmlns:p14="http://schemas.microsoft.com/office/powerpoint/2010/main" val="4134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jpe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7.pn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6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7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6" Type="http://schemas.openxmlformats.org/officeDocument/2006/relationships/image" Target="../media/image10.tiff"/><Relationship Id="rId7" Type="http://schemas.openxmlformats.org/officeDocument/2006/relationships/image" Target="../media/image2.png"/><Relationship Id="rId8"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png"/></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tiff"/><Relationship Id="rId7"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4955203"/>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a:t>
            </a:r>
            <a:r>
              <a:rPr lang="en-US" dirty="0" smtClean="0">
                <a:latin typeface="Calibri" charset="0"/>
                <a:ea typeface="Calibri" charset="0"/>
                <a:cs typeface="Times New Roman" charset="0"/>
              </a:rPr>
              <a:t>1hr):</a:t>
            </a:r>
            <a:endParaRPr lang="en-US" dirty="0">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a:t>
            </a:r>
            <a:r>
              <a:rPr lang="en-US" b="1" dirty="0" smtClean="0">
                <a:latin typeface="Calibri" charset="0"/>
                <a:ea typeface="Calibri" charset="0"/>
                <a:cs typeface="Times New Roman" charset="0"/>
              </a:rPr>
              <a:t>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 without risk of rejection. You have 	TWO attempts to achieve &gt;50% accuracy.</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a:t>
            </a:r>
            <a:r>
              <a:rPr lang="en-US" smtClean="0">
                <a:latin typeface="Calibri" charset="0"/>
                <a:ea typeface="Calibri" charset="0"/>
                <a:cs typeface="Times New Roman" charset="0"/>
              </a:rPr>
              <a:t>) </a:t>
            </a:r>
            <a:r>
              <a:rPr lang="en-US" b="1" smtClean="0">
                <a:latin typeface="Calibri" charset="0"/>
                <a:ea typeface="Calibri" charset="0"/>
                <a:cs typeface="Times New Roman" charset="0"/>
              </a:rPr>
              <a:t>~</a:t>
            </a:r>
            <a:r>
              <a:rPr lang="en-US" b="1">
                <a:latin typeface="Calibri" charset="0"/>
                <a:ea typeface="Calibri" charset="0"/>
                <a:cs typeface="Times New Roman" charset="0"/>
              </a:rPr>
              <a:t>4</a:t>
            </a:r>
            <a:r>
              <a:rPr lang="en-US" b="1" smtClean="0">
                <a:latin typeface="Calibri" charset="0"/>
                <a:ea typeface="Calibri" charset="0"/>
                <a:cs typeface="Times New Roman" charset="0"/>
              </a:rPr>
              <a:t>5min</a:t>
            </a:r>
            <a:endParaRPr lang="en-US" b="1" dirty="0" smtClean="0">
              <a:latin typeface="Calibri" charset="0"/>
              <a:ea typeface="Calibri" charset="0"/>
              <a:cs typeface="Times New Roman" charset="0"/>
            </a:endParaRP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a:t>
            </a:r>
            <a:r>
              <a:rPr lang="en-US" b="1" dirty="0">
                <a:latin typeface="Calibri" charset="0"/>
                <a:ea typeface="Calibri" charset="0"/>
                <a:cs typeface="Times New Roman" charset="0"/>
              </a:rPr>
              <a:t>5</a:t>
            </a:r>
            <a:r>
              <a:rPr lang="en-US" b="1" dirty="0" smtClean="0">
                <a:latin typeface="Calibri" charset="0"/>
                <a:ea typeface="Calibri" charset="0"/>
                <a:cs typeface="Times New Roman" charset="0"/>
              </a:rPr>
              <a:t>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(after BOTH attempts), you will receive $1.10 payment for the Section 1 that you completed. However, your submission may be at risk of rejection if you continue. If you don’t meet section criteria after both attempts:</a:t>
            </a:r>
          </a:p>
          <a:p>
            <a:endParaRPr lang="en-US" dirty="0">
              <a:latin typeface="Calibri" charset="0"/>
              <a:ea typeface="Calibri" charset="0"/>
              <a:cs typeface="Times New Roman" charset="0"/>
            </a:endParaRPr>
          </a:p>
          <a:p>
            <a:r>
              <a:rPr lang="en-US" b="1" u="sng" dirty="0" smtClean="0">
                <a:latin typeface="Calibri" charset="0"/>
                <a:ea typeface="Calibri" charset="0"/>
                <a:cs typeface="Times New Roman" charset="0"/>
              </a:rPr>
              <a:t>Return</a:t>
            </a:r>
            <a:r>
              <a:rPr lang="en-US" b="1" dirty="0" smtClean="0">
                <a:latin typeface="Calibri" charset="0"/>
                <a:ea typeface="Calibri" charset="0"/>
                <a:cs typeface="Times New Roman" charset="0"/>
              </a:rPr>
              <a:t>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703605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5232202"/>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 45min):</a:t>
            </a:r>
            <a:endParaRPr lang="en-US" dirty="0">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15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 without risk of rejection. You have 	TWO attempts to achieve &gt;50% accuracy.</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b="1" dirty="0" smtClean="0">
                <a:latin typeface="Calibri" charset="0"/>
                <a:ea typeface="Calibri" charset="0"/>
                <a:cs typeface="Times New Roman" charset="0"/>
              </a:rPr>
              <a:t>~1hr 15min</a:t>
            </a: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a:t>
            </a:r>
            <a:r>
              <a:rPr lang="en-US" b="1" dirty="0">
                <a:latin typeface="Calibri" charset="0"/>
                <a:ea typeface="Calibri" charset="0"/>
                <a:cs typeface="Times New Roman" charset="0"/>
              </a:rPr>
              <a:t>1</a:t>
            </a:r>
            <a:r>
              <a:rPr lang="en-US" b="1" dirty="0" smtClean="0">
                <a:latin typeface="Calibri" charset="0"/>
                <a:ea typeface="Calibri" charset="0"/>
                <a:cs typeface="Times New Roman" charset="0"/>
              </a:rPr>
              <a:t>5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(after BOTH attempts), you will receive $1.10 payment for the Section 1 that you completed. However, your submission may be at risk of rejection if you continue. If you don’t meet section criteria after </a:t>
            </a:r>
            <a:r>
              <a:rPr lang="en-US" smtClean="0">
                <a:latin typeface="Calibri" charset="0"/>
                <a:ea typeface="Calibri" charset="0"/>
                <a:cs typeface="Times New Roman" charset="0"/>
              </a:rPr>
              <a:t>both attempts:</a:t>
            </a:r>
            <a:endParaRPr lang="en-US" dirty="0" smtClean="0">
              <a:latin typeface="Calibri" charset="0"/>
              <a:ea typeface="Calibri" charset="0"/>
              <a:cs typeface="Times New Roman" charset="0"/>
            </a:endParaRPr>
          </a:p>
          <a:p>
            <a:endParaRPr lang="en-US" dirty="0">
              <a:latin typeface="Calibri" charset="0"/>
              <a:ea typeface="Calibri" charset="0"/>
              <a:cs typeface="Times New Roman" charset="0"/>
            </a:endParaRPr>
          </a:p>
          <a:p>
            <a:r>
              <a:rPr lang="en-US" b="1" u="sng" dirty="0" smtClean="0">
                <a:latin typeface="Calibri" charset="0"/>
                <a:ea typeface="Calibri" charset="0"/>
                <a:cs typeface="Times New Roman" charset="0"/>
              </a:rPr>
              <a:t>Return</a:t>
            </a:r>
            <a:r>
              <a:rPr lang="en-US" b="1" dirty="0" smtClean="0">
                <a:latin typeface="Calibri" charset="0"/>
                <a:ea typeface="Calibri" charset="0"/>
                <a:cs typeface="Times New Roman" charset="0"/>
              </a:rPr>
              <a:t>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681451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a:t>
            </a:r>
            <a:r>
              <a:rPr lang="en-US" sz="3600" dirty="0" smtClean="0"/>
              <a:t>Final Recall </a:t>
            </a:r>
            <a:r>
              <a:rPr lang="en-US" sz="3600" dirty="0"/>
              <a:t>Test</a:t>
            </a:r>
          </a:p>
        </p:txBody>
      </p:sp>
      <p:sp>
        <p:nvSpPr>
          <p:cNvPr id="4" name="TextBox 3"/>
          <p:cNvSpPr txBox="1"/>
          <p:nvPr/>
        </p:nvSpPr>
        <p:spPr>
          <a:xfrm>
            <a:off x="684375" y="994919"/>
            <a:ext cx="10932458" cy="646331"/>
          </a:xfrm>
          <a:prstGeom prst="rect">
            <a:avLst/>
          </a:prstGeom>
          <a:noFill/>
        </p:spPr>
        <p:txBody>
          <a:bodyPr wrap="square" rtlCol="0">
            <a:spAutoFit/>
          </a:bodyPr>
          <a:lstStyle/>
          <a:p>
            <a:pPr marL="285750" indent="-285750">
              <a:buFont typeface="Arial" charset="0"/>
              <a:buChar char="•"/>
            </a:pPr>
            <a:r>
              <a:rPr lang="en-US" dirty="0"/>
              <a:t>After learning all of the pairs, you will be given a final recall test. You will be given each </a:t>
            </a:r>
            <a:r>
              <a:rPr lang="en-US" i="1" dirty="0"/>
              <a:t>Hint</a:t>
            </a:r>
            <a:r>
              <a:rPr lang="en-US" dirty="0"/>
              <a:t> word and asked to type </a:t>
            </a:r>
            <a:r>
              <a:rPr lang="en-US" dirty="0" smtClean="0"/>
              <a:t>the </a:t>
            </a:r>
            <a:r>
              <a:rPr lang="en-US" dirty="0"/>
              <a:t>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758262" y="4856446"/>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t>
            </a:r>
            <a:r>
              <a:rPr lang="en-US" b="1" dirty="0" smtClean="0">
                <a:solidFill>
                  <a:srgbClr val="FF0000"/>
                </a:solidFill>
              </a:rPr>
              <a:t>errors</a:t>
            </a:r>
            <a:r>
              <a:rPr lang="en-US" b="1" dirty="0">
                <a:solidFill>
                  <a:srgbClr val="FF0000"/>
                </a:solidFill>
              </a:rPr>
              <a:t>.</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5144090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46450"/>
            <a:ext cx="11571514" cy="4352544"/>
          </a:xfrm>
        </p:spPr>
        <p:txBody>
          <a:bodyPr>
            <a:normAutofit/>
          </a:bodyPr>
          <a:lstStyle/>
          <a:p>
            <a:r>
              <a:rPr lang="en-US" sz="1800" dirty="0" smtClean="0"/>
              <a:t>We’d like </a:t>
            </a:r>
            <a:r>
              <a:rPr lang="en-US" sz="1800" dirty="0"/>
              <a:t>to test your memory for the </a:t>
            </a:r>
            <a:r>
              <a:rPr lang="en-US" sz="1800" dirty="0" smtClean="0"/>
              <a:t>response words </a:t>
            </a:r>
            <a:r>
              <a:rPr lang="en-US" sz="1800" dirty="0"/>
              <a:t>in a slightly different </a:t>
            </a:r>
            <a:r>
              <a:rPr lang="en-US" sz="1800" dirty="0" smtClean="0"/>
              <a:t>way</a:t>
            </a:r>
            <a:endParaRPr lang="en-US" sz="1800" dirty="0"/>
          </a:p>
          <a:p>
            <a:r>
              <a:rPr lang="en-US" sz="1800" dirty="0"/>
              <a:t>I</a:t>
            </a:r>
            <a:r>
              <a:rPr lang="en-US" sz="1800" dirty="0" smtClean="0"/>
              <a:t>nstead of the </a:t>
            </a:r>
            <a:r>
              <a:rPr lang="en-US" sz="1800" dirty="0"/>
              <a:t>original Hint </a:t>
            </a:r>
            <a:r>
              <a:rPr lang="en-US" sz="1800" dirty="0" smtClean="0"/>
              <a:t>word, </a:t>
            </a:r>
            <a:r>
              <a:rPr lang="en-US" sz="1800" dirty="0"/>
              <a:t>we are going to give you </a:t>
            </a:r>
            <a:r>
              <a:rPr lang="en-US" sz="1800" dirty="0" smtClean="0"/>
              <a:t>a new associated Hint word, </a:t>
            </a:r>
            <a:r>
              <a:rPr lang="en-US" sz="1800" dirty="0"/>
              <a:t>along with the first letter of a particular Response word that is related to that hint. </a:t>
            </a:r>
            <a:endParaRPr lang="en-US" sz="1800" dirty="0" smtClean="0"/>
          </a:p>
          <a:p>
            <a:r>
              <a:rPr lang="en-US" sz="1800" dirty="0" smtClean="0"/>
              <a:t>Try to recall </a:t>
            </a:r>
            <a:r>
              <a:rPr lang="en-US" sz="1800" dirty="0"/>
              <a:t>the </a:t>
            </a:r>
            <a:r>
              <a:rPr lang="en-US" sz="1800" dirty="0" smtClean="0"/>
              <a:t>Response </a:t>
            </a:r>
            <a:r>
              <a:rPr lang="en-US" sz="1800" dirty="0"/>
              <a:t>word that you studied earlier </a:t>
            </a:r>
            <a:r>
              <a:rPr lang="en-US" sz="1800" b="1" dirty="0"/>
              <a:t>that is related to </a:t>
            </a:r>
            <a:r>
              <a:rPr lang="en-US" sz="1800" b="1" dirty="0" smtClean="0"/>
              <a:t>the new Hint </a:t>
            </a:r>
            <a:r>
              <a:rPr lang="en-US" sz="1800" b="1" dirty="0"/>
              <a:t>and that begins with the letter given</a:t>
            </a:r>
            <a:r>
              <a:rPr lang="en-US" sz="1800" b="1" dirty="0" smtClean="0"/>
              <a:t>.</a:t>
            </a:r>
          </a:p>
          <a:p>
            <a:r>
              <a:rPr lang="en-US" sz="1800" dirty="0" smtClean="0"/>
              <a:t> </a:t>
            </a:r>
            <a:r>
              <a:rPr lang="en-US" sz="1800" dirty="0"/>
              <a:t>For instance, </a:t>
            </a:r>
            <a:r>
              <a:rPr lang="en-US" sz="1800" dirty="0" smtClean="0"/>
              <a:t>you </a:t>
            </a:r>
            <a:r>
              <a:rPr lang="en-US" sz="1800" dirty="0"/>
              <a:t>might be presented with the </a:t>
            </a:r>
            <a:r>
              <a:rPr lang="en-US" sz="1800" dirty="0" smtClean="0"/>
              <a:t>Hint NIGHT-- </a:t>
            </a:r>
            <a:r>
              <a:rPr lang="en-US" sz="1800" dirty="0"/>
              <a:t>E</a:t>
            </a:r>
            <a:r>
              <a:rPr lang="en-US" sz="1800" dirty="0" smtClean="0"/>
              <a:t>____. </a:t>
            </a:r>
            <a:r>
              <a:rPr lang="en-US" sz="1800" dirty="0"/>
              <a:t>Although you didn't see </a:t>
            </a:r>
            <a:r>
              <a:rPr lang="en-US" sz="1800" dirty="0" smtClean="0"/>
              <a:t>”NIGHT" </a:t>
            </a:r>
            <a:r>
              <a:rPr lang="en-US" sz="1800" dirty="0"/>
              <a:t>at all before, you did see a Response word that is related to </a:t>
            </a:r>
            <a:r>
              <a:rPr lang="en-US" sz="1800" dirty="0" smtClean="0"/>
              <a:t>“NIGHT” and </a:t>
            </a:r>
            <a:r>
              <a:rPr lang="en-US" sz="1800" dirty="0"/>
              <a:t>that begins with the letter </a:t>
            </a:r>
            <a:r>
              <a:rPr lang="en-US" sz="1800" dirty="0" smtClean="0"/>
              <a:t>’E' </a:t>
            </a:r>
            <a:r>
              <a:rPr lang="en-US" sz="1800" dirty="0"/>
              <a:t>- namely, </a:t>
            </a:r>
            <a:r>
              <a:rPr lang="en-US" sz="1800" dirty="0" smtClean="0"/>
              <a:t>”EVENING". Try to think </a:t>
            </a:r>
            <a:r>
              <a:rPr lang="en-US" sz="1800" dirty="0"/>
              <a:t>of the </a:t>
            </a:r>
            <a:r>
              <a:rPr lang="en-US" sz="1800" dirty="0" smtClean="0"/>
              <a:t>Response </a:t>
            </a:r>
            <a:r>
              <a:rPr lang="en-US" sz="1800" dirty="0"/>
              <a:t>word that you saw before that is related to </a:t>
            </a:r>
            <a:r>
              <a:rPr lang="en-US" sz="1800" dirty="0" smtClean="0"/>
              <a:t>this new Hint </a:t>
            </a:r>
            <a:r>
              <a:rPr lang="en-US" sz="1800" dirty="0"/>
              <a:t>and that begins with the letter provided. </a:t>
            </a:r>
          </a:p>
          <a:p>
            <a:endParaRPr lang="en-US" dirty="0"/>
          </a:p>
        </p:txBody>
      </p:sp>
      <p:grpSp>
        <p:nvGrpSpPr>
          <p:cNvPr id="4" name="Group 3"/>
          <p:cNvGrpSpPr/>
          <p:nvPr/>
        </p:nvGrpSpPr>
        <p:grpSpPr>
          <a:xfrm>
            <a:off x="6946643" y="4600698"/>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404584" y="4600698"/>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18693"/>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18693"/>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693837" y="3400369"/>
            <a:ext cx="6175312" cy="1200329"/>
          </a:xfrm>
          <a:prstGeom prst="rect">
            <a:avLst/>
          </a:prstGeom>
          <a:noFill/>
        </p:spPr>
        <p:txBody>
          <a:bodyPr wrap="square" rtlCol="0">
            <a:spAutoFit/>
          </a:bodyPr>
          <a:lstStyle/>
          <a:p>
            <a:pPr algn="ctr"/>
            <a:r>
              <a:rPr lang="en-US" b="1" dirty="0" smtClean="0">
                <a:solidFill>
                  <a:srgbClr val="0070C0"/>
                </a:solidFill>
              </a:rPr>
              <a:t>To test your memory for “EVENING” we will now give you an associated word (e.g. “NIGHT”) AND the first letter of the response word (i.e. “E”). Try to recall the correct response word (e.g. “EVENING”)</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568106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933872" y="2875541"/>
            <a:ext cx="10932458" cy="1077218"/>
          </a:xfrm>
          <a:prstGeom prst="rect">
            <a:avLst/>
          </a:prstGeom>
          <a:noFill/>
        </p:spPr>
        <p:txBody>
          <a:bodyPr wrap="square" rtlCol="0">
            <a:spAutoFit/>
          </a:bodyPr>
          <a:lstStyle/>
          <a:p>
            <a:pPr algn="ctr"/>
            <a:r>
              <a:rPr lang="en-US" sz="2400" dirty="0" smtClean="0"/>
              <a:t>In Phase 1, you will learn multiple word pairs that we will use in a later test of your attention. </a:t>
            </a:r>
          </a:p>
          <a:p>
            <a:pPr marL="285750" indent="-285750">
              <a:buFont typeface="Arial" charset="0"/>
              <a:buChar char="•"/>
            </a:pPr>
            <a:endParaRPr lang="en-US" sz="1600" dirty="0"/>
          </a:p>
        </p:txBody>
      </p:sp>
    </p:spTree>
    <p:extLst>
      <p:ext uri="{BB962C8B-B14F-4D97-AF65-F5344CB8AC3E}">
        <p14:creationId xmlns:p14="http://schemas.microsoft.com/office/powerpoint/2010/main" val="135490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80200" y="877057"/>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Each word pair, (e.g. ROBE EVENING), will appear on the screen as shown below. </a:t>
            </a:r>
            <a:endParaRPr lang="en-GB" sz="2400" dirty="0"/>
          </a:p>
        </p:txBody>
      </p:sp>
      <p:sp>
        <p:nvSpPr>
          <p:cNvPr id="5" name="Rectangle 4"/>
          <p:cNvSpPr>
            <a:spLocks noChangeAspect="1"/>
          </p:cNvSpPr>
          <p:nvPr/>
        </p:nvSpPr>
        <p:spPr>
          <a:xfrm>
            <a:off x="255338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4802514"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723074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2185289" y="4005823"/>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4319637" y="3988953"/>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22" name="TextBox 21"/>
          <p:cNvSpPr txBox="1"/>
          <p:nvPr/>
        </p:nvSpPr>
        <p:spPr>
          <a:xfrm>
            <a:off x="2387732" y="2777995"/>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6639147" y="4035119"/>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a:t>
            </a:r>
            <a:endParaRPr lang="en-US" sz="1200" dirty="0"/>
          </a:p>
        </p:txBody>
      </p:sp>
      <p:sp>
        <p:nvSpPr>
          <p:cNvPr id="16" name="TextBox 15"/>
          <p:cNvSpPr txBox="1"/>
          <p:nvPr/>
        </p:nvSpPr>
        <p:spPr>
          <a:xfrm>
            <a:off x="480200" y="1568103"/>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We will call the top word the ”Hint” Word and the bottom word the “Response Word.” </a:t>
            </a:r>
            <a:endParaRPr lang="en-GB" sz="2400" dirty="0"/>
          </a:p>
        </p:txBody>
      </p:sp>
      <p:sp>
        <p:nvSpPr>
          <p:cNvPr id="17" name="TextBox 16"/>
          <p:cNvSpPr txBox="1"/>
          <p:nvPr/>
        </p:nvSpPr>
        <p:spPr>
          <a:xfrm>
            <a:off x="784413" y="4702575"/>
            <a:ext cx="10932458" cy="1077218"/>
          </a:xfrm>
          <a:prstGeom prst="rect">
            <a:avLst/>
          </a:prstGeom>
          <a:noFill/>
        </p:spPr>
        <p:txBody>
          <a:bodyPr wrap="square" rtlCol="0">
            <a:spAutoFit/>
          </a:bodyPr>
          <a:lstStyle/>
          <a:p>
            <a:pPr marL="285750" indent="-285750" algn="ctr">
              <a:buFont typeface="Arial" charset="0"/>
              <a:buChar char="•"/>
            </a:pPr>
            <a:endParaRPr lang="en-US" sz="1600" dirty="0" smtClean="0"/>
          </a:p>
          <a:p>
            <a:r>
              <a:rPr lang="en-US" sz="2400" dirty="0" smtClean="0"/>
              <a:t>Try to </a:t>
            </a:r>
            <a:r>
              <a:rPr lang="en-US" sz="2400" b="1" dirty="0" smtClean="0"/>
              <a:t>learn these pairs</a:t>
            </a:r>
            <a:r>
              <a:rPr lang="en-US" sz="2400" dirty="0" smtClean="0"/>
              <a:t>, so that when you are given the Hint word (e.g. ROBE), you can recall the Response word (e.g. EVENING)</a:t>
            </a:r>
            <a:endParaRPr lang="en-GB" sz="2400" dirty="0"/>
          </a:p>
        </p:txBody>
      </p:sp>
      <p:sp>
        <p:nvSpPr>
          <p:cNvPr id="11" name="TextBox 10"/>
          <p:cNvSpPr txBox="1"/>
          <p:nvPr/>
        </p:nvSpPr>
        <p:spPr>
          <a:xfrm>
            <a:off x="8452750" y="2644928"/>
            <a:ext cx="1319917" cy="369332"/>
          </a:xfrm>
          <a:prstGeom prst="rect">
            <a:avLst/>
          </a:prstGeom>
          <a:noFill/>
        </p:spPr>
        <p:txBody>
          <a:bodyPr wrap="square" rtlCol="0">
            <a:spAutoFit/>
          </a:bodyPr>
          <a:lstStyle/>
          <a:p>
            <a:r>
              <a:rPr lang="en-US" smtClean="0"/>
              <a:t>Hint word</a:t>
            </a:r>
            <a:endParaRPr lang="en-US"/>
          </a:p>
        </p:txBody>
      </p:sp>
      <p:sp>
        <p:nvSpPr>
          <p:cNvPr id="20" name="TextBox 19"/>
          <p:cNvSpPr txBox="1"/>
          <p:nvPr/>
        </p:nvSpPr>
        <p:spPr>
          <a:xfrm>
            <a:off x="8809834" y="3138011"/>
            <a:ext cx="2201330" cy="369332"/>
          </a:xfrm>
          <a:prstGeom prst="rect">
            <a:avLst/>
          </a:prstGeom>
          <a:noFill/>
        </p:spPr>
        <p:txBody>
          <a:bodyPr wrap="square" rtlCol="0">
            <a:spAutoFit/>
          </a:bodyPr>
          <a:lstStyle/>
          <a:p>
            <a:r>
              <a:rPr lang="en-US" dirty="0" smtClean="0"/>
              <a:t>Response word</a:t>
            </a:r>
            <a:endParaRPr lang="en-US" dirty="0"/>
          </a:p>
        </p:txBody>
      </p:sp>
      <p:cxnSp>
        <p:nvCxnSpPr>
          <p:cNvPr id="21" name="Straight Arrow Connector 20"/>
          <p:cNvCxnSpPr/>
          <p:nvPr/>
        </p:nvCxnSpPr>
        <p:spPr>
          <a:xfrm flipH="1">
            <a:off x="8470679" y="3394393"/>
            <a:ext cx="357084" cy="28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297536" y="2974174"/>
            <a:ext cx="375247" cy="319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5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325" y="4294153"/>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91391" y="929824"/>
            <a:ext cx="10932458" cy="830997"/>
          </a:xfrm>
          <a:prstGeom prst="rect">
            <a:avLst/>
          </a:prstGeom>
          <a:noFill/>
        </p:spPr>
        <p:txBody>
          <a:bodyPr wrap="square" rtlCol="0">
            <a:spAutoFit/>
          </a:bodyPr>
          <a:lstStyle/>
          <a:p>
            <a:r>
              <a:rPr lang="en-US" sz="2400" dirty="0" smtClean="0"/>
              <a:t>After learning multiple word pairs, you will be tested to reinforce your memory for the pairs you’ve seen so far. This is illustrated below:</a:t>
            </a:r>
          </a:p>
        </p:txBody>
      </p:sp>
      <p:sp>
        <p:nvSpPr>
          <p:cNvPr id="15" name="TextBox 14"/>
          <p:cNvSpPr txBox="1"/>
          <p:nvPr/>
        </p:nvSpPr>
        <p:spPr>
          <a:xfrm>
            <a:off x="3198282" y="2012009"/>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244998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4699110"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712734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4216233" y="3934607"/>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6612281" y="3932212"/>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136157" y="5564535"/>
            <a:ext cx="11642926" cy="830997"/>
          </a:xfrm>
          <a:prstGeom prst="rect">
            <a:avLst/>
          </a:prstGeom>
          <a:noFill/>
        </p:spPr>
        <p:txBody>
          <a:bodyPr wrap="square" rtlCol="0">
            <a:spAutoFit/>
          </a:bodyPr>
          <a:lstStyle/>
          <a:p>
            <a:r>
              <a:rPr lang="en-US" sz="2400" b="1" dirty="0"/>
              <a:t>Quickly think of and say the Response word out loud. </a:t>
            </a:r>
            <a:r>
              <a:rPr lang="en-US" sz="2400" b="1" dirty="0" smtClean="0"/>
              <a:t>Then use the “reveal” button to check </a:t>
            </a:r>
            <a:r>
              <a:rPr lang="en-US" sz="2400" b="1" dirty="0"/>
              <a:t>the correct answer.</a:t>
            </a:r>
          </a:p>
        </p:txBody>
      </p:sp>
      <p:sp>
        <p:nvSpPr>
          <p:cNvPr id="23" name="TextBox 22"/>
          <p:cNvSpPr txBox="1"/>
          <p:nvPr/>
        </p:nvSpPr>
        <p:spPr>
          <a:xfrm>
            <a:off x="2367893" y="2695728"/>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sp>
        <p:nvSpPr>
          <p:cNvPr id="28" name="TextBox 27"/>
          <p:cNvSpPr txBox="1"/>
          <p:nvPr/>
        </p:nvSpPr>
        <p:spPr>
          <a:xfrm>
            <a:off x="2081885" y="3934606"/>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7712633" y="3735953"/>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5681497" y="4380119"/>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4081322" y="4994330"/>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4966478" y="5098549"/>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1042" y="4676712"/>
            <a:ext cx="762585" cy="762585"/>
          </a:xfrm>
          <a:prstGeom prst="rect">
            <a:avLst/>
          </a:prstGeom>
        </p:spPr>
      </p:pic>
    </p:spTree>
    <p:extLst>
      <p:ext uri="{BB962C8B-B14F-4D97-AF65-F5344CB8AC3E}">
        <p14:creationId xmlns:p14="http://schemas.microsoft.com/office/powerpoint/2010/main" val="869916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656664" y="2187799"/>
            <a:ext cx="10932458" cy="1200329"/>
          </a:xfrm>
          <a:prstGeom prst="rect">
            <a:avLst/>
          </a:prstGeom>
          <a:noFill/>
        </p:spPr>
        <p:txBody>
          <a:bodyPr wrap="square" rtlCol="0">
            <a:spAutoFit/>
          </a:bodyPr>
          <a:lstStyle/>
          <a:p>
            <a:pPr algn="ctr">
              <a:defRPr/>
            </a:pPr>
            <a:r>
              <a:rPr lang="en-US" sz="2400" dirty="0"/>
              <a:t>You will </a:t>
            </a:r>
            <a:r>
              <a:rPr lang="en-US" sz="2400" dirty="0" smtClean="0"/>
              <a:t>continue to learn </a:t>
            </a:r>
            <a:r>
              <a:rPr lang="en-US" sz="2400" dirty="0"/>
              <a:t>more word pairs and will again be tested to reinforce your memory for the new pairs. This will continue until you have learned and been tested on all of the </a:t>
            </a:r>
            <a:r>
              <a:rPr lang="en-US" sz="2400" dirty="0" smtClean="0"/>
              <a:t>word pairs </a:t>
            </a:r>
            <a:r>
              <a:rPr lang="en-US" sz="2400" dirty="0"/>
              <a:t>needed for this experiment.</a:t>
            </a:r>
            <a:endParaRPr lang="en-GB" sz="2400" dirty="0"/>
          </a:p>
        </p:txBody>
      </p:sp>
    </p:spTree>
    <p:extLst>
      <p:ext uri="{BB962C8B-B14F-4D97-AF65-F5344CB8AC3E}">
        <p14:creationId xmlns:p14="http://schemas.microsoft.com/office/powerpoint/2010/main" val="452091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9836" y="118490"/>
            <a:ext cx="9449706" cy="646331"/>
          </a:xfrm>
          <a:prstGeom prst="rect">
            <a:avLst/>
          </a:prstGeom>
          <a:noFill/>
        </p:spPr>
        <p:txBody>
          <a:bodyPr wrap="square" rtlCol="0">
            <a:spAutoFit/>
          </a:bodyPr>
          <a:lstStyle/>
          <a:p>
            <a:pPr algn="ctr"/>
            <a:r>
              <a:rPr lang="en-US" sz="3600" dirty="0" smtClean="0"/>
              <a:t>Instructions: End of Learning Final Recall </a:t>
            </a:r>
            <a:r>
              <a:rPr lang="en-US" sz="3600" dirty="0"/>
              <a:t>Test</a:t>
            </a:r>
          </a:p>
        </p:txBody>
      </p:sp>
      <p:sp>
        <p:nvSpPr>
          <p:cNvPr id="4" name="TextBox 3"/>
          <p:cNvSpPr txBox="1"/>
          <p:nvPr/>
        </p:nvSpPr>
        <p:spPr>
          <a:xfrm>
            <a:off x="678460" y="941092"/>
            <a:ext cx="10932458" cy="1200329"/>
          </a:xfrm>
          <a:prstGeom prst="rect">
            <a:avLst/>
          </a:prstGeom>
          <a:noFill/>
        </p:spPr>
        <p:txBody>
          <a:bodyPr wrap="square" rtlCol="0">
            <a:spAutoFit/>
          </a:bodyPr>
          <a:lstStyle/>
          <a:p>
            <a:pPr algn="ctr"/>
            <a:r>
              <a:rPr lang="en-US" sz="2400" dirty="0" smtClean="0"/>
              <a:t>Now that you </a:t>
            </a:r>
            <a:r>
              <a:rPr lang="en-US" sz="2400" smtClean="0"/>
              <a:t>have learned all </a:t>
            </a:r>
            <a:r>
              <a:rPr lang="en-US" sz="2400" dirty="0"/>
              <a:t>of the pairs</a:t>
            </a:r>
            <a:r>
              <a:rPr lang="en-US" sz="2400"/>
              <a:t>, </a:t>
            </a:r>
            <a:r>
              <a:rPr lang="en-US" sz="2400" smtClean="0"/>
              <a:t>let’s test your memory. </a:t>
            </a:r>
            <a:r>
              <a:rPr lang="en-US" sz="2400" dirty="0"/>
              <a:t>You 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The trials will appear on the screen as shown below.</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 </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242475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754326"/>
          </a:xfrm>
          <a:prstGeom prst="rect">
            <a:avLst/>
          </a:prstGeom>
          <a:noFill/>
        </p:spPr>
        <p:txBody>
          <a:bodyPr wrap="square" rtlCol="0">
            <a:spAutoFit/>
          </a:bodyPr>
          <a:lstStyle/>
          <a:p>
            <a:pPr algn="ctr"/>
            <a:r>
              <a:rPr lang="en-US" sz="3600" dirty="0" smtClean="0"/>
              <a:t>Phase 2 Experiment Instructions: Hint Word Scenario 1</a:t>
            </a:r>
            <a:endParaRPr lang="en-US" sz="3600" dirty="0"/>
          </a:p>
          <a:p>
            <a:pPr algn="ctr"/>
            <a:endParaRPr lang="en-US" sz="3600" dirty="0"/>
          </a:p>
        </p:txBody>
      </p:sp>
      <p:sp>
        <p:nvSpPr>
          <p:cNvPr id="17" name="TextBox 16"/>
          <p:cNvSpPr txBox="1"/>
          <p:nvPr/>
        </p:nvSpPr>
        <p:spPr>
          <a:xfrm>
            <a:off x="499786" y="1826044"/>
            <a:ext cx="10932458" cy="1938992"/>
          </a:xfrm>
          <a:prstGeom prst="rect">
            <a:avLst/>
          </a:prstGeom>
          <a:noFill/>
        </p:spPr>
        <p:txBody>
          <a:bodyPr wrap="square" rtlCol="0">
            <a:spAutoFit/>
          </a:bodyPr>
          <a:lstStyle/>
          <a:p>
            <a:r>
              <a:rPr lang="en-US" sz="2400" dirty="0"/>
              <a:t>We are now going to do the critical task for measuring </a:t>
            </a:r>
            <a:r>
              <a:rPr lang="en-US" sz="2400" dirty="0" smtClean="0"/>
              <a:t>your ability </a:t>
            </a:r>
            <a:r>
              <a:rPr lang="en-US" sz="2400" dirty="0"/>
              <a:t>to pay attention and ignore distracting things.</a:t>
            </a:r>
            <a:r>
              <a:rPr lang="en-GB" sz="2400" dirty="0"/>
              <a:t> </a:t>
            </a:r>
            <a:r>
              <a:rPr lang="en-US" sz="2400" dirty="0"/>
              <a:t> </a:t>
            </a:r>
            <a:endParaRPr lang="en-US" sz="2400" dirty="0" smtClean="0"/>
          </a:p>
          <a:p>
            <a:pPr algn="ctr"/>
            <a:endParaRPr lang="en-US" sz="2400" dirty="0" smtClean="0"/>
          </a:p>
          <a:p>
            <a:r>
              <a:rPr lang="en-US" sz="2400" dirty="0"/>
              <a:t>We will again be showing you the same </a:t>
            </a:r>
            <a:r>
              <a:rPr lang="en-US" sz="2400" i="1" dirty="0"/>
              <a:t>Hint</a:t>
            </a:r>
            <a:r>
              <a:rPr lang="en-US" sz="2400" dirty="0"/>
              <a:t> </a:t>
            </a:r>
            <a:r>
              <a:rPr lang="en-US" sz="2400" dirty="0" smtClean="0"/>
              <a:t>words</a:t>
            </a:r>
            <a:r>
              <a:rPr lang="en-US" sz="2400" dirty="0"/>
              <a:t> </a:t>
            </a:r>
            <a:r>
              <a:rPr lang="en-US" sz="2400" dirty="0" smtClean="0"/>
              <a:t>you just learned but now the color of the hint word is important.</a:t>
            </a:r>
            <a:endParaRPr lang="en-US" sz="2400" dirty="0"/>
          </a:p>
        </p:txBody>
      </p:sp>
    </p:spTree>
    <p:extLst>
      <p:ext uri="{BB962C8B-B14F-4D97-AF65-F5344CB8AC3E}">
        <p14:creationId xmlns:p14="http://schemas.microsoft.com/office/powerpoint/2010/main" val="44784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729956" y="1935257"/>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8" name="TextBox 17"/>
          <p:cNvSpPr txBox="1"/>
          <p:nvPr/>
        </p:nvSpPr>
        <p:spPr>
          <a:xfrm>
            <a:off x="743754" y="607448"/>
            <a:ext cx="10932458" cy="1200329"/>
          </a:xfrm>
          <a:prstGeom prst="rect">
            <a:avLst/>
          </a:prstGeom>
          <a:noFill/>
        </p:spPr>
        <p:txBody>
          <a:bodyPr wrap="square" rtlCol="0">
            <a:spAutoFit/>
          </a:bodyPr>
          <a:lstStyle/>
          <a:p>
            <a:r>
              <a:rPr lang="en-US" sz="2400" b="1" dirty="0" smtClean="0"/>
              <a:t>If</a:t>
            </a:r>
            <a:r>
              <a:rPr lang="en-US" sz="2400" dirty="0" smtClean="0"/>
              <a:t> </a:t>
            </a:r>
            <a:r>
              <a:rPr lang="en-US" sz="2400" b="1" dirty="0" smtClean="0"/>
              <a:t>the </a:t>
            </a:r>
            <a:r>
              <a:rPr lang="en-US" sz="2400" b="1" dirty="0"/>
              <a:t>Hint word appears in </a:t>
            </a:r>
            <a:r>
              <a:rPr lang="en-US" sz="2400" b="1" dirty="0" smtClean="0">
                <a:solidFill>
                  <a:srgbClr val="00B050"/>
                </a:solidFill>
              </a:rPr>
              <a:t>GREEN</a:t>
            </a:r>
            <a:r>
              <a:rPr lang="en-US" sz="2400" dirty="0" smtClean="0"/>
              <a:t>, </a:t>
            </a:r>
            <a:r>
              <a:rPr lang="en-US" sz="2400" b="1" dirty="0" smtClean="0"/>
              <a:t>immediately</a:t>
            </a:r>
            <a:r>
              <a:rPr lang="en-US" sz="2400" dirty="0" smtClean="0"/>
              <a:t> </a:t>
            </a:r>
            <a:r>
              <a:rPr lang="en-US" sz="2400" dirty="0"/>
              <a:t>try to </a:t>
            </a:r>
            <a:r>
              <a:rPr lang="en-US" sz="2400" b="1" dirty="0"/>
              <a:t>think</a:t>
            </a:r>
            <a:r>
              <a:rPr lang="en-US" sz="2400" dirty="0"/>
              <a:t> </a:t>
            </a:r>
            <a:r>
              <a:rPr lang="en-US" sz="2400" b="1" dirty="0"/>
              <a:t>of the correct </a:t>
            </a:r>
            <a:r>
              <a:rPr lang="en-US" sz="2400" b="1" i="1" dirty="0"/>
              <a:t>Response</a:t>
            </a:r>
            <a:r>
              <a:rPr lang="en-US" sz="2400" b="1" dirty="0"/>
              <a:t> </a:t>
            </a:r>
            <a:r>
              <a:rPr lang="en-US" sz="2400" b="1" dirty="0" smtClean="0"/>
              <a:t>word</a:t>
            </a:r>
            <a:r>
              <a:rPr lang="en-US" sz="2400" dirty="0" smtClean="0"/>
              <a:t>, </a:t>
            </a:r>
            <a:r>
              <a:rPr lang="en-US" sz="2400" dirty="0"/>
              <a:t>just as you’ve been doing up until now</a:t>
            </a:r>
            <a:r>
              <a:rPr lang="en-US" sz="2400" dirty="0" smtClean="0"/>
              <a:t>.</a:t>
            </a:r>
          </a:p>
          <a:p>
            <a:r>
              <a:rPr lang="en-US" sz="2400" dirty="0" smtClean="0"/>
              <a:t> </a:t>
            </a:r>
            <a:endParaRPr lang="en-US" sz="2400" dirty="0"/>
          </a:p>
        </p:txBody>
      </p:sp>
      <p:grpSp>
        <p:nvGrpSpPr>
          <p:cNvPr id="34" name="Group 33"/>
          <p:cNvGrpSpPr/>
          <p:nvPr/>
        </p:nvGrpSpPr>
        <p:grpSpPr>
          <a:xfrm>
            <a:off x="3571420" y="1623393"/>
            <a:ext cx="5215534" cy="2218792"/>
            <a:chOff x="2919798" y="1549543"/>
            <a:chExt cx="5215534" cy="2218792"/>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
        <p:nvSpPr>
          <p:cNvPr id="2" name="Rectangle 1"/>
          <p:cNvSpPr/>
          <p:nvPr/>
        </p:nvSpPr>
        <p:spPr>
          <a:xfrm>
            <a:off x="1153162" y="4551986"/>
            <a:ext cx="10135229" cy="1200329"/>
          </a:xfrm>
          <a:prstGeom prst="rect">
            <a:avLst/>
          </a:prstGeom>
        </p:spPr>
        <p:txBody>
          <a:bodyPr wrap="square">
            <a:spAutoFit/>
          </a:bodyPr>
          <a:lstStyle/>
          <a:p>
            <a:r>
              <a:rPr lang="en-US" sz="2400" dirty="0"/>
              <a:t>Try to keep the response word in mind for the entire time that the hint word is on screen. However, </a:t>
            </a:r>
            <a:r>
              <a:rPr lang="en-US" sz="2400" b="1" dirty="0"/>
              <a:t>don’t say the word aloud</a:t>
            </a:r>
            <a:r>
              <a:rPr lang="en-US" sz="2400" dirty="0"/>
              <a:t>, instead, just silently </a:t>
            </a:r>
            <a:r>
              <a:rPr lang="en-US" sz="2400" b="1" dirty="0"/>
              <a:t>think of the </a:t>
            </a:r>
            <a:r>
              <a:rPr lang="en-US" sz="2400" b="1" i="1" dirty="0"/>
              <a:t>Response</a:t>
            </a:r>
            <a:r>
              <a:rPr lang="en-US" sz="2400" b="1" dirty="0"/>
              <a:t> word</a:t>
            </a:r>
            <a:r>
              <a:rPr lang="en-US" sz="2400" dirty="0"/>
              <a:t>. </a:t>
            </a:r>
          </a:p>
        </p:txBody>
      </p:sp>
    </p:spTree>
    <p:extLst>
      <p:ext uri="{BB962C8B-B14F-4D97-AF65-F5344CB8AC3E}">
        <p14:creationId xmlns:p14="http://schemas.microsoft.com/office/powerpoint/2010/main" val="556641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94023" y="713908"/>
            <a:ext cx="10932458" cy="830997"/>
          </a:xfrm>
          <a:prstGeom prst="rect">
            <a:avLst/>
          </a:prstGeom>
          <a:noFill/>
        </p:spPr>
        <p:txBody>
          <a:bodyPr wrap="square" rtlCol="0">
            <a:spAutoFit/>
          </a:bodyPr>
          <a:lstStyle/>
          <a:p>
            <a:r>
              <a:rPr lang="en-US" sz="2400" b="1" u="sng" dirty="0" smtClean="0"/>
              <a:t>As soon as</a:t>
            </a:r>
            <a:r>
              <a:rPr lang="en-US" sz="2400" b="1" dirty="0" smtClean="0"/>
              <a:t> you </a:t>
            </a:r>
            <a:r>
              <a:rPr lang="en-US" sz="2400" b="1" dirty="0"/>
              <a:t>notice the response word come to mind, press the Spacebar and </a:t>
            </a:r>
            <a:r>
              <a:rPr lang="en-US" sz="2400" b="1" dirty="0" smtClean="0"/>
              <a:t>try </a:t>
            </a:r>
            <a:r>
              <a:rPr lang="en-US" sz="2400" b="1" dirty="0"/>
              <a:t>to keep the word in mind </a:t>
            </a:r>
            <a:r>
              <a:rPr lang="en-US" sz="2400" dirty="0"/>
              <a:t>(pressing won’t remove the hint word from the screen). </a:t>
            </a:r>
          </a:p>
        </p:txBody>
      </p:sp>
      <p:grpSp>
        <p:nvGrpSpPr>
          <p:cNvPr id="4" name="Group 3"/>
          <p:cNvGrpSpPr/>
          <p:nvPr/>
        </p:nvGrpSpPr>
        <p:grpSpPr>
          <a:xfrm>
            <a:off x="8719137" y="238584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16280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669253" y="5106852"/>
            <a:ext cx="11165306" cy="830997"/>
          </a:xfrm>
          <a:prstGeom prst="rect">
            <a:avLst/>
          </a:prstGeom>
        </p:spPr>
        <p:txBody>
          <a:bodyPr wrap="square">
            <a:spAutoFit/>
          </a:bodyPr>
          <a:lstStyle/>
          <a:p>
            <a:r>
              <a:rPr lang="en-US" sz="2400" b="1" dirty="0"/>
              <a:t>Try to be honest about when you press the Spacebar. We understand that this is a hard task and you may not always be able to remember the response word.</a:t>
            </a:r>
          </a:p>
        </p:txBody>
      </p:sp>
      <p:grpSp>
        <p:nvGrpSpPr>
          <p:cNvPr id="49" name="Group 48"/>
          <p:cNvGrpSpPr/>
          <p:nvPr/>
        </p:nvGrpSpPr>
        <p:grpSpPr>
          <a:xfrm>
            <a:off x="3471591" y="216579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83487" y="2622970"/>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843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smtClean="0"/>
              <a:t>Hint Word Scenario 2</a:t>
            </a:r>
            <a:endParaRPr lang="en-US" sz="3600" dirty="0"/>
          </a:p>
          <a:p>
            <a:pPr algn="ctr"/>
            <a:endParaRPr lang="en-US" sz="3600" dirty="0"/>
          </a:p>
        </p:txBody>
      </p:sp>
      <p:sp>
        <p:nvSpPr>
          <p:cNvPr id="18" name="TextBox 17"/>
          <p:cNvSpPr txBox="1"/>
          <p:nvPr/>
        </p:nvSpPr>
        <p:spPr>
          <a:xfrm>
            <a:off x="482126" y="907409"/>
            <a:ext cx="10932458" cy="1200329"/>
          </a:xfrm>
          <a:prstGeom prst="rect">
            <a:avLst/>
          </a:prstGeom>
          <a:noFill/>
        </p:spPr>
        <p:txBody>
          <a:bodyPr wrap="square" rtlCol="0">
            <a:spAutoFit/>
          </a:bodyPr>
          <a:lstStyle/>
          <a:p>
            <a:r>
              <a:rPr lang="en-US" sz="2400" dirty="0" smtClean="0"/>
              <a:t>BUT, if </a:t>
            </a:r>
            <a:r>
              <a:rPr lang="en-US" sz="2400" b="1" dirty="0"/>
              <a:t>the Hint word instead appears in </a:t>
            </a:r>
            <a:r>
              <a:rPr lang="en-US" sz="2400" b="1" dirty="0">
                <a:solidFill>
                  <a:srgbClr val="C00000"/>
                </a:solidFill>
              </a:rPr>
              <a:t>RED</a:t>
            </a:r>
            <a:r>
              <a:rPr lang="en-US" sz="2400" dirty="0"/>
              <a:t>, you must try to </a:t>
            </a:r>
            <a:r>
              <a:rPr lang="en-US" sz="2400" b="1" dirty="0"/>
              <a:t>quickly avoid thinking </a:t>
            </a:r>
            <a:r>
              <a:rPr lang="en-US" sz="2400" dirty="0"/>
              <a:t>of the associated response word. </a:t>
            </a:r>
            <a:r>
              <a:rPr lang="en-US" sz="2400" b="1" dirty="0"/>
              <a:t>Stop the Response word from coming to mind at all.</a:t>
            </a:r>
          </a:p>
          <a:p>
            <a:r>
              <a:rPr lang="en-US" sz="2400" dirty="0" smtClean="0"/>
              <a:t> </a:t>
            </a:r>
            <a:endParaRPr lang="en-US" sz="2400" dirty="0"/>
          </a:p>
        </p:txBody>
      </p:sp>
      <p:grpSp>
        <p:nvGrpSpPr>
          <p:cNvPr id="34" name="Group 33"/>
          <p:cNvGrpSpPr/>
          <p:nvPr/>
        </p:nvGrpSpPr>
        <p:grpSpPr>
          <a:xfrm>
            <a:off x="3721322" y="2103078"/>
            <a:ext cx="5088170" cy="2251605"/>
            <a:chOff x="2919798" y="1549543"/>
            <a:chExt cx="5088170" cy="2251605"/>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38" name="TextBox 37"/>
            <p:cNvSpPr txBox="1"/>
            <p:nvPr/>
          </p:nvSpPr>
          <p:spPr>
            <a:xfrm>
              <a:off x="3793500" y="3277928"/>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grpSp>
      <p:sp>
        <p:nvSpPr>
          <p:cNvPr id="2" name="Rectangle 1"/>
          <p:cNvSpPr/>
          <p:nvPr/>
        </p:nvSpPr>
        <p:spPr>
          <a:xfrm>
            <a:off x="1142369" y="4991879"/>
            <a:ext cx="10135229" cy="1569660"/>
          </a:xfrm>
          <a:prstGeom prst="rect">
            <a:avLst/>
          </a:prstGeom>
        </p:spPr>
        <p:txBody>
          <a:bodyPr wrap="square">
            <a:spAutoFit/>
          </a:bodyPr>
          <a:lstStyle/>
          <a:p>
            <a:r>
              <a:rPr lang="en-US" sz="2400" dirty="0" smtClean="0"/>
              <a:t>Pay </a:t>
            </a:r>
            <a:r>
              <a:rPr lang="en-US" sz="2400" dirty="0"/>
              <a:t>full attention to the RED </a:t>
            </a:r>
            <a:r>
              <a:rPr lang="en-US" sz="2400" i="1" dirty="0"/>
              <a:t>Hint</a:t>
            </a:r>
            <a:r>
              <a:rPr lang="en-US" sz="2400" dirty="0"/>
              <a:t> word and look at it until it disappears from the </a:t>
            </a:r>
            <a:r>
              <a:rPr lang="en-US" sz="2400" dirty="0" smtClean="0"/>
              <a:t>screen. </a:t>
            </a:r>
            <a:r>
              <a:rPr lang="en-US" sz="2400" b="1" dirty="0" smtClean="0"/>
              <a:t>Do </a:t>
            </a:r>
            <a:r>
              <a:rPr lang="en-US" sz="2400" b="1" dirty="0"/>
              <a:t>not think of anything else </a:t>
            </a:r>
            <a:r>
              <a:rPr lang="en-US" sz="2400" dirty="0"/>
              <a:t>while you are trying to  block the Response word</a:t>
            </a:r>
            <a:r>
              <a:rPr lang="en-US" sz="2400" b="1" dirty="0" smtClean="0"/>
              <a:t>. If the response word accidentally starts to come to mind, </a:t>
            </a:r>
            <a:r>
              <a:rPr lang="en-US" sz="2400" b="1" u="sng" dirty="0" smtClean="0"/>
              <a:t>try to push it out.</a:t>
            </a:r>
            <a:endParaRPr lang="en-US" sz="2400" b="1" u="sng" dirty="0"/>
          </a:p>
        </p:txBody>
      </p:sp>
      <p:sp>
        <p:nvSpPr>
          <p:cNvPr id="16" name="TextBox 15"/>
          <p:cNvSpPr txBox="1"/>
          <p:nvPr/>
        </p:nvSpPr>
        <p:spPr>
          <a:xfrm>
            <a:off x="4133643" y="2508102"/>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20" name="Cross 19"/>
          <p:cNvSpPr>
            <a:spLocks noChangeAspect="1"/>
          </p:cNvSpPr>
          <p:nvPr/>
        </p:nvSpPr>
        <p:spPr>
          <a:xfrm rot="2680583">
            <a:off x="8091506" y="23820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4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65113" y="2530609"/>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2815" y="319161"/>
            <a:ext cx="11637159" cy="830997"/>
          </a:xfrm>
          <a:prstGeom prst="rect">
            <a:avLst/>
          </a:prstGeom>
          <a:noFill/>
        </p:spPr>
        <p:txBody>
          <a:bodyPr wrap="square" rtlCol="0">
            <a:spAutoFit/>
          </a:bodyPr>
          <a:lstStyle/>
          <a:p>
            <a:r>
              <a:rPr lang="en-US" sz="2400" dirty="0"/>
              <a:t>On some </a:t>
            </a:r>
            <a:r>
              <a:rPr lang="en-US" sz="2400" dirty="0" smtClean="0"/>
              <a:t>trials, </a:t>
            </a:r>
            <a:r>
              <a:rPr lang="en-US" sz="2400" dirty="0"/>
              <a:t>you might be asked to type the word that you identified so it is important that you were </a:t>
            </a:r>
            <a:r>
              <a:rPr lang="en-US" sz="2400" dirty="0" smtClean="0"/>
              <a:t>able </a:t>
            </a:r>
            <a:r>
              <a:rPr lang="en-US" sz="2400" dirty="0"/>
              <a:t>to accurately identify the word before pressing the </a:t>
            </a:r>
            <a:r>
              <a:rPr lang="en-US" sz="2400" dirty="0" smtClean="0"/>
              <a:t>spacebar</a:t>
            </a:r>
            <a:r>
              <a:rPr lang="en-US" sz="2400" dirty="0"/>
              <a: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39" y="1320896"/>
            <a:ext cx="2503831" cy="1115568"/>
          </a:xfrm>
          <a:prstGeom prst="rect">
            <a:avLst/>
          </a:prstGeom>
        </p:spPr>
      </p:pic>
      <p:sp>
        <p:nvSpPr>
          <p:cNvPr id="17" name="TextBox 16"/>
          <p:cNvSpPr txBox="1"/>
          <p:nvPr/>
        </p:nvSpPr>
        <p:spPr>
          <a:xfrm>
            <a:off x="7181879" y="2602825"/>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7379407" y="3136162"/>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4799779" y="2637198"/>
            <a:ext cx="1309549" cy="823101"/>
            <a:chOff x="4209429" y="5968244"/>
            <a:chExt cx="1309549" cy="823101"/>
          </a:xfrm>
        </p:grpSpPr>
        <p:pic>
          <p:nvPicPr>
            <p:cNvPr id="21" name="Picture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16" name="TextBox 15"/>
          <p:cNvSpPr txBox="1"/>
          <p:nvPr/>
        </p:nvSpPr>
        <p:spPr>
          <a:xfrm>
            <a:off x="5122924" y="3397657"/>
            <a:ext cx="976198" cy="369332"/>
          </a:xfrm>
          <a:prstGeom prst="rect">
            <a:avLst/>
          </a:prstGeom>
          <a:noFill/>
        </p:spPr>
        <p:txBody>
          <a:bodyPr wrap="square" rtlCol="0">
            <a:spAutoFit/>
          </a:bodyPr>
          <a:lstStyle/>
          <a:p>
            <a:r>
              <a:rPr lang="en-US" dirty="0" smtClean="0"/>
              <a:t>Click!</a:t>
            </a:r>
            <a:endParaRPr lang="en-US" dirty="0"/>
          </a:p>
        </p:txBody>
      </p:sp>
      <p:cxnSp>
        <p:nvCxnSpPr>
          <p:cNvPr id="24" name="Straight Arrow Connector 23"/>
          <p:cNvCxnSpPr/>
          <p:nvPr/>
        </p:nvCxnSpPr>
        <p:spPr>
          <a:xfrm>
            <a:off x="6004236" y="2881508"/>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34780" y="3703449"/>
            <a:ext cx="11857220" cy="3170099"/>
          </a:xfrm>
          <a:prstGeom prst="rect">
            <a:avLst/>
          </a:prstGeom>
        </p:spPr>
        <p:txBody>
          <a:bodyPr wrap="square">
            <a:spAutoFit/>
          </a:bodyPr>
          <a:lstStyle/>
          <a:p>
            <a:r>
              <a:rPr lang="en-US" sz="2000" dirty="0"/>
              <a:t>Some of the hidden words will be words that you recognize from the learning phase </a:t>
            </a:r>
            <a:r>
              <a:rPr lang="en-US" sz="2000" b="1" dirty="0"/>
              <a:t>BUT</a:t>
            </a:r>
            <a:r>
              <a:rPr lang="en-US" sz="2000" dirty="0"/>
              <a:t> many will be new</a:t>
            </a:r>
            <a:r>
              <a:rPr lang="en-US" sz="2000" dirty="0" smtClean="0"/>
              <a:t>.</a:t>
            </a:r>
          </a:p>
          <a:p>
            <a:endParaRPr lang="en-US" sz="2000" dirty="0"/>
          </a:p>
          <a:p>
            <a:r>
              <a:rPr lang="en-US" sz="2000" dirty="0"/>
              <a:t>Trying to predict the hidden word will interfere with your ability to detect new words and </a:t>
            </a:r>
            <a:r>
              <a:rPr lang="en-US" sz="2000" b="1" dirty="0"/>
              <a:t>this will actually make you slower and less accurate</a:t>
            </a:r>
            <a:r>
              <a:rPr lang="en-US" sz="2000" dirty="0"/>
              <a:t>. </a:t>
            </a:r>
            <a:endParaRPr lang="en-US" sz="2000" dirty="0" smtClean="0"/>
          </a:p>
          <a:p>
            <a:endParaRPr lang="en-US" sz="2000" dirty="0"/>
          </a:p>
          <a:p>
            <a:r>
              <a:rPr lang="en-US" sz="2000" dirty="0" smtClean="0"/>
              <a:t>Avoid guessing </a:t>
            </a:r>
            <a:r>
              <a:rPr lang="en-US" sz="2000" dirty="0"/>
              <a:t>what the word will be and instead just focus on trying to quickly identify it</a:t>
            </a:r>
            <a:r>
              <a:rPr lang="en-US" sz="2000" dirty="0" smtClean="0"/>
              <a:t>.</a:t>
            </a:r>
          </a:p>
          <a:p>
            <a:endParaRPr lang="en-US" sz="2000" dirty="0" smtClean="0"/>
          </a:p>
          <a:p>
            <a:r>
              <a:rPr lang="en-US" sz="2000" b="1" dirty="0" smtClean="0"/>
              <a:t>On trials in which you are asked to type the word that you identified, you will </a:t>
            </a:r>
            <a:r>
              <a:rPr lang="en-US" sz="2000" b="1" dirty="0" smtClean="0">
                <a:solidFill>
                  <a:srgbClr val="0070C0"/>
                </a:solidFill>
              </a:rPr>
              <a:t>earn extra money </a:t>
            </a:r>
            <a:r>
              <a:rPr lang="en-US" sz="2000" b="1" dirty="0" smtClean="0"/>
              <a:t>(max +4 cents on a given trial) if you are </a:t>
            </a:r>
            <a:r>
              <a:rPr lang="en-US" sz="2000" b="1" u="sng" dirty="0" smtClean="0">
                <a:solidFill>
                  <a:srgbClr val="0070C0"/>
                </a:solidFill>
              </a:rPr>
              <a:t>both</a:t>
            </a:r>
            <a:r>
              <a:rPr lang="en-US" sz="2000" b="1" dirty="0" smtClean="0">
                <a:solidFill>
                  <a:srgbClr val="0070C0"/>
                </a:solidFill>
              </a:rPr>
              <a:t> accurate </a:t>
            </a:r>
            <a:r>
              <a:rPr lang="en-US" sz="2000" b="1" dirty="0" smtClean="0"/>
              <a:t>and reach a certain </a:t>
            </a:r>
            <a:r>
              <a:rPr lang="en-US" sz="2000" b="1" dirty="0" smtClean="0">
                <a:solidFill>
                  <a:srgbClr val="0070C0"/>
                </a:solidFill>
              </a:rPr>
              <a:t>speed</a:t>
            </a:r>
            <a:r>
              <a:rPr lang="en-US" sz="2000" b="1" dirty="0" smtClean="0"/>
              <a:t> in identifying the word. So again, try to be both quick and accurate!</a:t>
            </a:r>
            <a:endParaRPr lang="en-US" sz="2000" b="1" dirty="0"/>
          </a:p>
        </p:txBody>
      </p:sp>
      <p:sp>
        <p:nvSpPr>
          <p:cNvPr id="8" name="TextBox 7"/>
          <p:cNvSpPr txBox="1"/>
          <p:nvPr/>
        </p:nvSpPr>
        <p:spPr>
          <a:xfrm>
            <a:off x="7560809" y="3039473"/>
            <a:ext cx="758455" cy="369332"/>
          </a:xfrm>
          <a:prstGeom prst="rect">
            <a:avLst/>
          </a:prstGeom>
          <a:noFill/>
        </p:spPr>
        <p:txBody>
          <a:bodyPr wrap="square" rtlCol="0">
            <a:spAutoFit/>
          </a:bodyPr>
          <a:lstStyle/>
          <a:p>
            <a:r>
              <a:rPr lang="en-US"/>
              <a:t>b</a:t>
            </a:r>
            <a:r>
              <a:rPr lang="en-US" smtClean="0"/>
              <a:t>ird</a:t>
            </a:r>
            <a:endParaRPr lang="en-US"/>
          </a:p>
        </p:txBody>
      </p:sp>
    </p:spTree>
    <p:extLst>
      <p:ext uri="{BB962C8B-B14F-4D97-AF65-F5344CB8AC3E}">
        <p14:creationId xmlns:p14="http://schemas.microsoft.com/office/powerpoint/2010/main" val="1708403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82126" y="644536"/>
            <a:ext cx="10932458" cy="1200329"/>
          </a:xfrm>
          <a:prstGeom prst="rect">
            <a:avLst/>
          </a:prstGeom>
          <a:noFill/>
        </p:spPr>
        <p:txBody>
          <a:bodyPr wrap="square" rtlCol="0">
            <a:spAutoFit/>
          </a:bodyPr>
          <a:lstStyle/>
          <a:p>
            <a:r>
              <a:rPr lang="en-US" sz="2400" b="1" dirty="0"/>
              <a:t>IF you notice the Response word accidentally </a:t>
            </a:r>
            <a:r>
              <a:rPr lang="en-US" sz="2400" b="1" dirty="0" smtClean="0"/>
              <a:t>comes </a:t>
            </a:r>
            <a:r>
              <a:rPr lang="en-US" sz="2400" b="1" dirty="0"/>
              <a:t>to mind, press the Spacebar and then try to </a:t>
            </a:r>
            <a:r>
              <a:rPr lang="en-US" sz="2400" dirty="0"/>
              <a:t>push the </a:t>
            </a:r>
            <a:r>
              <a:rPr lang="en-US" sz="2400" i="1" dirty="0"/>
              <a:t>Response</a:t>
            </a:r>
            <a:r>
              <a:rPr lang="en-US" sz="2400" dirty="0"/>
              <a:t> word out of mind and keep it out (pressing the Spacebar won’t remove the hint word from the screen). </a:t>
            </a:r>
          </a:p>
        </p:txBody>
      </p:sp>
      <p:grpSp>
        <p:nvGrpSpPr>
          <p:cNvPr id="4" name="Group 3"/>
          <p:cNvGrpSpPr/>
          <p:nvPr/>
        </p:nvGrpSpPr>
        <p:grpSpPr>
          <a:xfrm>
            <a:off x="8719137" y="231089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08785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716731" y="4924945"/>
            <a:ext cx="11165306" cy="1200329"/>
          </a:xfrm>
          <a:prstGeom prst="rect">
            <a:avLst/>
          </a:prstGeom>
        </p:spPr>
        <p:txBody>
          <a:bodyPr wrap="square">
            <a:spAutoFit/>
          </a:bodyPr>
          <a:lstStyle/>
          <a:p>
            <a:r>
              <a:rPr lang="en-US" sz="2400" dirty="0"/>
              <a:t>Try to be honest </a:t>
            </a:r>
            <a:r>
              <a:rPr lang="en-US" sz="2400" dirty="0" smtClean="0"/>
              <a:t>about pressing </a:t>
            </a:r>
            <a:r>
              <a:rPr lang="en-US" sz="2400" dirty="0"/>
              <a:t>the Spacebar if the response word comes to mind. We understand that this is a hard task and sometimes the response word will come to mind even when you are trying to block it.</a:t>
            </a:r>
          </a:p>
        </p:txBody>
      </p:sp>
      <p:grpSp>
        <p:nvGrpSpPr>
          <p:cNvPr id="49" name="Group 48"/>
          <p:cNvGrpSpPr/>
          <p:nvPr/>
        </p:nvGrpSpPr>
        <p:grpSpPr>
          <a:xfrm>
            <a:off x="3471591" y="209084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35469" y="2543932"/>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1" name="Cross 20"/>
          <p:cNvSpPr>
            <a:spLocks noChangeAspect="1"/>
          </p:cNvSpPr>
          <p:nvPr/>
        </p:nvSpPr>
        <p:spPr>
          <a:xfrm rot="2680583">
            <a:off x="7900937" y="2293545"/>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55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1479416" y="1314822"/>
            <a:ext cx="10932458" cy="461665"/>
          </a:xfrm>
          <a:prstGeom prst="rect">
            <a:avLst/>
          </a:prstGeom>
          <a:noFill/>
        </p:spPr>
        <p:txBody>
          <a:bodyPr wrap="square" rtlCol="0">
            <a:spAutoFit/>
          </a:bodyPr>
          <a:lstStyle/>
          <a:p>
            <a:r>
              <a:rPr lang="en-US" sz="2400" dirty="0"/>
              <a:t>After each hint word, you will be given a separate visual detection task.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871" y="2303123"/>
            <a:ext cx="2645439" cy="1111250"/>
          </a:xfrm>
          <a:prstGeom prst="rect">
            <a:avLst/>
          </a:prstGeom>
        </p:spPr>
      </p:pic>
      <p:sp>
        <p:nvSpPr>
          <p:cNvPr id="7" name="Rectangle 6"/>
          <p:cNvSpPr/>
          <p:nvPr/>
        </p:nvSpPr>
        <p:spPr>
          <a:xfrm>
            <a:off x="2387582" y="3780393"/>
            <a:ext cx="7490015" cy="830997"/>
          </a:xfrm>
          <a:prstGeom prst="rect">
            <a:avLst/>
          </a:prstGeom>
        </p:spPr>
        <p:txBody>
          <a:bodyPr wrap="square">
            <a:spAutoFit/>
          </a:bodyPr>
          <a:lstStyle/>
          <a:p>
            <a:pPr algn="ctr"/>
            <a:r>
              <a:rPr lang="en-US" sz="2400" dirty="0"/>
              <a:t>You will see a word hidden behind a lot of visual noise (i.e. black lines and dots). </a:t>
            </a:r>
          </a:p>
        </p:txBody>
      </p:sp>
      <p:cxnSp>
        <p:nvCxnSpPr>
          <p:cNvPr id="16" name="Straight Arrow Connector 15"/>
          <p:cNvCxnSpPr/>
          <p:nvPr/>
        </p:nvCxnSpPr>
        <p:spPr>
          <a:xfrm flipH="1">
            <a:off x="6442554" y="2303123"/>
            <a:ext cx="1172449" cy="495826"/>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8748" y="2118457"/>
            <a:ext cx="2143593" cy="369332"/>
          </a:xfrm>
          <a:prstGeom prst="rect">
            <a:avLst/>
          </a:prstGeom>
          <a:noFill/>
        </p:spPr>
        <p:txBody>
          <a:bodyPr wrap="square" rtlCol="0">
            <a:spAutoFit/>
          </a:bodyPr>
          <a:lstStyle/>
          <a:p>
            <a:r>
              <a:rPr lang="en-US" smtClean="0"/>
              <a:t>Hidden word</a:t>
            </a:r>
            <a:endParaRPr lang="en-US"/>
          </a:p>
        </p:txBody>
      </p:sp>
    </p:spTree>
    <p:extLst>
      <p:ext uri="{BB962C8B-B14F-4D97-AF65-F5344CB8AC3E}">
        <p14:creationId xmlns:p14="http://schemas.microsoft.com/office/powerpoint/2010/main" val="422186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499786" y="936982"/>
            <a:ext cx="10932458" cy="830997"/>
          </a:xfrm>
          <a:prstGeom prst="rect">
            <a:avLst/>
          </a:prstGeom>
          <a:noFill/>
        </p:spPr>
        <p:txBody>
          <a:bodyPr wrap="square" rtlCol="0">
            <a:spAutoFit/>
          </a:bodyPr>
          <a:lstStyle/>
          <a:p>
            <a:r>
              <a:rPr lang="en-US" sz="2400" dirty="0" smtClean="0"/>
              <a:t>The word </a:t>
            </a:r>
            <a:r>
              <a:rPr lang="en-US" sz="2400" dirty="0"/>
              <a:t>will become clearer across time. </a:t>
            </a:r>
            <a:r>
              <a:rPr lang="en-US" sz="2400" dirty="0" smtClean="0"/>
              <a:t>Press the spacebar </a:t>
            </a:r>
            <a:r>
              <a:rPr lang="en-US" sz="2400" dirty="0"/>
              <a:t>as soon as you can identify the hidden word. </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961" y="213731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7909" y="251829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7064" y="3076075"/>
            <a:ext cx="2320707" cy="1115568"/>
          </a:xfrm>
          <a:prstGeom prst="rect">
            <a:avLst/>
          </a:prstGeom>
        </p:spPr>
      </p:pic>
      <p:cxnSp>
        <p:nvCxnSpPr>
          <p:cNvPr id="8" name="Straight Arrow Connector 7"/>
          <p:cNvCxnSpPr/>
          <p:nvPr/>
        </p:nvCxnSpPr>
        <p:spPr>
          <a:xfrm>
            <a:off x="1581307" y="3534080"/>
            <a:ext cx="6955534" cy="1543625"/>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64194" y="3545775"/>
            <a:ext cx="2503831" cy="1115568"/>
          </a:xfrm>
          <a:prstGeom prst="rect">
            <a:avLst/>
          </a:prstGeom>
        </p:spPr>
      </p:pic>
      <p:sp>
        <p:nvSpPr>
          <p:cNvPr id="12" name="TextBox 11"/>
          <p:cNvSpPr txBox="1"/>
          <p:nvPr/>
        </p:nvSpPr>
        <p:spPr>
          <a:xfrm>
            <a:off x="9443031" y="5107510"/>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3114527" y="4518387"/>
            <a:ext cx="3889093" cy="646331"/>
          </a:xfrm>
          <a:prstGeom prst="rect">
            <a:avLst/>
          </a:prstGeom>
          <a:noFill/>
          <a:ln>
            <a:noFill/>
          </a:ln>
        </p:spPr>
        <p:txBody>
          <a:bodyPr wrap="square" rtlCol="0">
            <a:spAutoFit/>
          </a:bodyPr>
          <a:lstStyle/>
          <a:p>
            <a:pPr algn="ctr"/>
            <a:r>
              <a:rPr lang="en-US" b="1" dirty="0" smtClean="0">
                <a:solidFill>
                  <a:srgbClr val="FFC000"/>
                </a:solidFill>
              </a:rPr>
              <a:t>Hidden word </a:t>
            </a:r>
          </a:p>
          <a:p>
            <a:pPr algn="ctr"/>
            <a:r>
              <a:rPr lang="en-US" b="1" dirty="0" smtClean="0">
                <a:solidFill>
                  <a:srgbClr val="FFC000"/>
                </a:solidFill>
              </a:rPr>
              <a:t>becomes </a:t>
            </a:r>
            <a:r>
              <a:rPr lang="en-US" b="1" dirty="0">
                <a:solidFill>
                  <a:srgbClr val="FFC000"/>
                </a:solidFill>
              </a:rPr>
              <a:t>clearer across time</a:t>
            </a:r>
          </a:p>
        </p:txBody>
      </p:sp>
      <p:grpSp>
        <p:nvGrpSpPr>
          <p:cNvPr id="17" name="Group 16"/>
          <p:cNvGrpSpPr/>
          <p:nvPr/>
        </p:nvGrpSpPr>
        <p:grpSpPr>
          <a:xfrm>
            <a:off x="9940931" y="4236220"/>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7" name="Rectangle 6"/>
          <p:cNvSpPr/>
          <p:nvPr/>
        </p:nvSpPr>
        <p:spPr>
          <a:xfrm>
            <a:off x="2330974" y="6198219"/>
            <a:ext cx="8047844" cy="461665"/>
          </a:xfrm>
          <a:prstGeom prst="rect">
            <a:avLst/>
          </a:prstGeom>
        </p:spPr>
        <p:txBody>
          <a:bodyPr wrap="none">
            <a:spAutoFit/>
          </a:bodyPr>
          <a:lstStyle/>
          <a:p>
            <a:r>
              <a:rPr lang="en-US" sz="2400" dirty="0"/>
              <a:t>The goal is to be as </a:t>
            </a:r>
            <a:r>
              <a:rPr lang="en-US" sz="2400" b="1" dirty="0"/>
              <a:t>quick</a:t>
            </a:r>
            <a:r>
              <a:rPr lang="en-US" sz="2400" dirty="0"/>
              <a:t> as you can </a:t>
            </a:r>
            <a:r>
              <a:rPr lang="en-US" sz="2400" b="1" dirty="0"/>
              <a:t>while still being accurate. </a:t>
            </a:r>
            <a:endParaRPr lang="en-US" sz="2400" dirty="0"/>
          </a:p>
        </p:txBody>
      </p:sp>
    </p:spTree>
    <p:extLst>
      <p:ext uri="{BB962C8B-B14F-4D97-AF65-F5344CB8AC3E}">
        <p14:creationId xmlns:p14="http://schemas.microsoft.com/office/powerpoint/2010/main" val="1181276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65113" y="2713489"/>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2815" y="319161"/>
            <a:ext cx="11637159" cy="830997"/>
          </a:xfrm>
          <a:prstGeom prst="rect">
            <a:avLst/>
          </a:prstGeom>
          <a:noFill/>
        </p:spPr>
        <p:txBody>
          <a:bodyPr wrap="square" rtlCol="0">
            <a:spAutoFit/>
          </a:bodyPr>
          <a:lstStyle/>
          <a:p>
            <a:r>
              <a:rPr lang="en-US" sz="2400" dirty="0"/>
              <a:t>On some </a:t>
            </a:r>
            <a:r>
              <a:rPr lang="en-US" sz="2400" dirty="0" smtClean="0"/>
              <a:t>trials, </a:t>
            </a:r>
            <a:r>
              <a:rPr lang="en-US" sz="2400" dirty="0"/>
              <a:t>you might be asked to type the word that you identified so it is important that you were </a:t>
            </a:r>
            <a:r>
              <a:rPr lang="en-US" sz="2400" dirty="0" smtClean="0"/>
              <a:t>able </a:t>
            </a:r>
            <a:r>
              <a:rPr lang="en-US" sz="2400" dirty="0"/>
              <a:t>to accurately identify the word before pressing the </a:t>
            </a:r>
            <a:r>
              <a:rPr lang="en-US" sz="2400" dirty="0" smtClean="0"/>
              <a:t>spacebar</a:t>
            </a:r>
            <a:r>
              <a:rPr lang="en-US" sz="2400" dirty="0"/>
              <a: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39" y="1320896"/>
            <a:ext cx="2503831" cy="1115568"/>
          </a:xfrm>
          <a:prstGeom prst="rect">
            <a:avLst/>
          </a:prstGeom>
        </p:spPr>
      </p:pic>
      <p:sp>
        <p:nvSpPr>
          <p:cNvPr id="17" name="TextBox 16"/>
          <p:cNvSpPr txBox="1"/>
          <p:nvPr/>
        </p:nvSpPr>
        <p:spPr>
          <a:xfrm>
            <a:off x="7181879" y="2785705"/>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7379407" y="3319042"/>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4799779" y="2637198"/>
            <a:ext cx="1309549" cy="823101"/>
            <a:chOff x="4209429" y="5968244"/>
            <a:chExt cx="1309549" cy="823101"/>
          </a:xfrm>
        </p:grpSpPr>
        <p:pic>
          <p:nvPicPr>
            <p:cNvPr id="21" name="Picture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16" name="TextBox 15"/>
          <p:cNvSpPr txBox="1"/>
          <p:nvPr/>
        </p:nvSpPr>
        <p:spPr>
          <a:xfrm>
            <a:off x="5122924" y="3491538"/>
            <a:ext cx="976198" cy="369332"/>
          </a:xfrm>
          <a:prstGeom prst="rect">
            <a:avLst/>
          </a:prstGeom>
          <a:noFill/>
        </p:spPr>
        <p:txBody>
          <a:bodyPr wrap="square" rtlCol="0">
            <a:spAutoFit/>
          </a:bodyPr>
          <a:lstStyle/>
          <a:p>
            <a:r>
              <a:rPr lang="en-US" dirty="0" smtClean="0"/>
              <a:t>Click!</a:t>
            </a:r>
            <a:endParaRPr lang="en-US" dirty="0"/>
          </a:p>
        </p:txBody>
      </p:sp>
      <p:cxnSp>
        <p:nvCxnSpPr>
          <p:cNvPr id="24" name="Straight Arrow Connector 23"/>
          <p:cNvCxnSpPr/>
          <p:nvPr/>
        </p:nvCxnSpPr>
        <p:spPr>
          <a:xfrm>
            <a:off x="6004236" y="2881508"/>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2815" y="4022020"/>
            <a:ext cx="11857220" cy="2677656"/>
          </a:xfrm>
          <a:prstGeom prst="rect">
            <a:avLst/>
          </a:prstGeom>
        </p:spPr>
        <p:txBody>
          <a:bodyPr wrap="square">
            <a:spAutoFit/>
          </a:bodyPr>
          <a:lstStyle/>
          <a:p>
            <a:r>
              <a:rPr lang="en-US" sz="2400" dirty="0"/>
              <a:t>Some of the hidden words will be words that you recognize from the learning phase </a:t>
            </a:r>
            <a:r>
              <a:rPr lang="en-US" sz="2400" b="1" dirty="0"/>
              <a:t>BUT</a:t>
            </a:r>
            <a:r>
              <a:rPr lang="en-US" sz="2400" dirty="0"/>
              <a:t> many will be new</a:t>
            </a:r>
            <a:r>
              <a:rPr lang="en-US" sz="2400" dirty="0" smtClean="0"/>
              <a:t>.</a:t>
            </a:r>
          </a:p>
          <a:p>
            <a:endParaRPr lang="en-US" sz="2400" dirty="0"/>
          </a:p>
          <a:p>
            <a:r>
              <a:rPr lang="en-US" sz="2400" dirty="0"/>
              <a:t>Trying to predict the hidden word will interfere with your ability to detect new words and </a:t>
            </a:r>
            <a:r>
              <a:rPr lang="en-US" sz="2400" b="1" dirty="0"/>
              <a:t>this will actually make you slower and less accurate</a:t>
            </a:r>
            <a:r>
              <a:rPr lang="en-US" sz="2400" dirty="0"/>
              <a:t>. </a:t>
            </a:r>
            <a:endParaRPr lang="en-US" sz="2400" dirty="0" smtClean="0"/>
          </a:p>
          <a:p>
            <a:endParaRPr lang="en-US" sz="2400" dirty="0"/>
          </a:p>
          <a:p>
            <a:r>
              <a:rPr lang="en-US" sz="2400" dirty="0" smtClean="0"/>
              <a:t>Avoid guessing </a:t>
            </a:r>
            <a:r>
              <a:rPr lang="en-US" sz="2400" dirty="0"/>
              <a:t>what the word will be and instead just focus on trying to quickly identify it.</a:t>
            </a:r>
            <a:endParaRPr lang="en-US" sz="2400" b="1" dirty="0"/>
          </a:p>
        </p:txBody>
      </p:sp>
      <p:sp>
        <p:nvSpPr>
          <p:cNvPr id="8" name="TextBox 7"/>
          <p:cNvSpPr txBox="1"/>
          <p:nvPr/>
        </p:nvSpPr>
        <p:spPr>
          <a:xfrm>
            <a:off x="7560809" y="3222353"/>
            <a:ext cx="758455" cy="369332"/>
          </a:xfrm>
          <a:prstGeom prst="rect">
            <a:avLst/>
          </a:prstGeom>
          <a:noFill/>
        </p:spPr>
        <p:txBody>
          <a:bodyPr wrap="square" rtlCol="0">
            <a:spAutoFit/>
          </a:bodyPr>
          <a:lstStyle/>
          <a:p>
            <a:r>
              <a:rPr lang="en-US"/>
              <a:t>b</a:t>
            </a:r>
            <a:r>
              <a:rPr lang="en-US" smtClean="0"/>
              <a:t>ird</a:t>
            </a:r>
            <a:endParaRPr lang="en-US"/>
          </a:p>
        </p:txBody>
      </p:sp>
    </p:spTree>
    <p:extLst>
      <p:ext uri="{BB962C8B-B14F-4D97-AF65-F5344CB8AC3E}">
        <p14:creationId xmlns:p14="http://schemas.microsoft.com/office/powerpoint/2010/main" val="222087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smtClean="0"/>
              <a:t>Phase 2: Rating Scale</a:t>
            </a:r>
            <a:endParaRPr lang="en-US" sz="3600" dirty="0"/>
          </a:p>
        </p:txBody>
      </p:sp>
      <p:sp>
        <p:nvSpPr>
          <p:cNvPr id="3" name="TextBox 2"/>
          <p:cNvSpPr txBox="1"/>
          <p:nvPr/>
        </p:nvSpPr>
        <p:spPr>
          <a:xfrm>
            <a:off x="769609" y="911484"/>
            <a:ext cx="10932458" cy="5909310"/>
          </a:xfrm>
          <a:prstGeom prst="rect">
            <a:avLst/>
          </a:prstGeom>
          <a:noFill/>
        </p:spPr>
        <p:txBody>
          <a:bodyPr wrap="square" rtlCol="0">
            <a:spAutoFit/>
          </a:bodyPr>
          <a:lstStyle/>
          <a:p>
            <a:r>
              <a:rPr lang="en-US" sz="2400" dirty="0" smtClean="0"/>
              <a:t>Lastly, we are going to ask you to think back to when the RED/GREEN hint word was on the screen.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Use the sliding to scale to rate how frequently the response word was in mind during the display of the hint word. </a:t>
            </a:r>
            <a:r>
              <a:rPr lang="en-US" sz="2400" b="1" dirty="0" smtClean="0"/>
              <a:t>So, </a:t>
            </a:r>
            <a:r>
              <a:rPr lang="en-US" sz="2400" dirty="0" smtClean="0"/>
              <a:t>in the above example you would report how often the response word “evening” was in your mind when the hint word was on the screen.</a:t>
            </a:r>
            <a:endParaRPr lang="en-US" sz="2400" b="1" dirty="0" smtClean="0"/>
          </a:p>
          <a:p>
            <a:pPr marL="285750" indent="-285750">
              <a:buFont typeface="Arial" charset="0"/>
              <a:buChar char="•"/>
            </a:pPr>
            <a:endParaRPr lang="en-US" b="1" dirty="0"/>
          </a:p>
        </p:txBody>
      </p:sp>
      <p:sp>
        <p:nvSpPr>
          <p:cNvPr id="5" name="Rectangle 4"/>
          <p:cNvSpPr>
            <a:spLocks noChangeAspect="1"/>
          </p:cNvSpPr>
          <p:nvPr/>
        </p:nvSpPr>
        <p:spPr>
          <a:xfrm>
            <a:off x="2391438" y="243298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412" y="2737509"/>
            <a:ext cx="2403053" cy="1537581"/>
          </a:xfrm>
          <a:prstGeom prst="rect">
            <a:avLst/>
          </a:prstGeom>
        </p:spPr>
      </p:pic>
      <p:sp>
        <p:nvSpPr>
          <p:cNvPr id="7" name="Curved Up Arrow 6"/>
          <p:cNvSpPr/>
          <p:nvPr/>
        </p:nvSpPr>
        <p:spPr>
          <a:xfrm rot="10800000">
            <a:off x="4264317" y="1625703"/>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100927" y="296667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7122611" y="2454146"/>
            <a:ext cx="1653116" cy="369332"/>
          </a:xfrm>
          <a:prstGeom prst="rect">
            <a:avLst/>
          </a:prstGeom>
          <a:noFill/>
        </p:spPr>
        <p:txBody>
          <a:bodyPr wrap="square" rtlCol="0">
            <a:spAutoFit/>
          </a:bodyPr>
          <a:lstStyle/>
          <a:p>
            <a:r>
              <a:rPr lang="en-US" dirty="0" smtClean="0"/>
              <a:t>Think back</a:t>
            </a:r>
            <a:r>
              <a:rPr lang="mr-IN" dirty="0" smtClean="0"/>
              <a:t>…</a:t>
            </a:r>
            <a:endParaRPr lang="en-US" dirty="0"/>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0313" y="1506223"/>
            <a:ext cx="994004" cy="1083701"/>
          </a:xfrm>
          <a:prstGeom prst="rect">
            <a:avLst/>
          </a:prstGeom>
        </p:spPr>
      </p:pic>
      <p:sp>
        <p:nvSpPr>
          <p:cNvPr id="19" name="TextBox 18"/>
          <p:cNvSpPr txBox="1"/>
          <p:nvPr/>
        </p:nvSpPr>
        <p:spPr>
          <a:xfrm>
            <a:off x="3329627" y="174687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82220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6" name="Group 5"/>
          <p:cNvGrpSpPr/>
          <p:nvPr/>
        </p:nvGrpSpPr>
        <p:grpSpPr>
          <a:xfrm>
            <a:off x="5756153" y="1493984"/>
            <a:ext cx="3627690" cy="1813191"/>
            <a:chOff x="7692788" y="2231207"/>
            <a:chExt cx="2561601" cy="1134759"/>
          </a:xfrm>
        </p:grpSpPr>
        <p:sp>
          <p:nvSpPr>
            <p:cNvPr id="7" name="Rectangle 6"/>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9" name="TextBox 8"/>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0" name="TextBox 9"/>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1" name="Straight Connector 10"/>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600252"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115988" y="4908291"/>
            <a:ext cx="3627690" cy="1813191"/>
            <a:chOff x="7692788" y="2231207"/>
            <a:chExt cx="2561601" cy="1134759"/>
          </a:xfrm>
        </p:grpSpPr>
        <p:sp>
          <p:nvSpPr>
            <p:cNvPr id="15" name="Rectangle 1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7" name="TextBox 1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8" name="TextBox 1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9" name="Straight Connector 18"/>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097745"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4520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0637" y="167770"/>
            <a:ext cx="7992264" cy="646331"/>
          </a:xfrm>
          <a:prstGeom prst="rect">
            <a:avLst/>
          </a:prstGeom>
          <a:noFill/>
        </p:spPr>
        <p:txBody>
          <a:bodyPr wrap="square" rtlCol="0">
            <a:spAutoFit/>
          </a:bodyPr>
          <a:lstStyle/>
          <a:p>
            <a:pPr algn="ctr"/>
            <a:r>
              <a:rPr lang="en-US" sz="3600" dirty="0" smtClean="0"/>
              <a:t>Phase 3: </a:t>
            </a:r>
            <a:r>
              <a:rPr lang="en-US" sz="3600" dirty="0"/>
              <a:t>Test </a:t>
            </a:r>
            <a:r>
              <a:rPr lang="en-US" sz="3600"/>
              <a:t>with </a:t>
            </a:r>
            <a:r>
              <a:rPr lang="en-US" sz="3600" smtClean="0"/>
              <a:t>Original Hint </a:t>
            </a:r>
            <a:r>
              <a:rPr lang="en-US" sz="3600" dirty="0"/>
              <a:t>Word</a:t>
            </a:r>
          </a:p>
        </p:txBody>
      </p:sp>
      <p:sp>
        <p:nvSpPr>
          <p:cNvPr id="4" name="TextBox 3"/>
          <p:cNvSpPr txBox="1"/>
          <p:nvPr/>
        </p:nvSpPr>
        <p:spPr>
          <a:xfrm>
            <a:off x="678460" y="799191"/>
            <a:ext cx="10932458" cy="1200329"/>
          </a:xfrm>
          <a:prstGeom prst="rect">
            <a:avLst/>
          </a:prstGeom>
          <a:noFill/>
        </p:spPr>
        <p:txBody>
          <a:bodyPr wrap="square" rtlCol="0">
            <a:spAutoFit/>
          </a:bodyPr>
          <a:lstStyle/>
          <a:p>
            <a:pPr algn="ctr"/>
            <a:r>
              <a:rPr lang="en-US" sz="2400" dirty="0"/>
              <a:t>Now we’d like to test your memory for the response words </a:t>
            </a:r>
            <a:r>
              <a:rPr lang="en-US" sz="2400" dirty="0" smtClean="0"/>
              <a:t>in the same way that we did at the very beginning of the study. In this test, </a:t>
            </a:r>
            <a:r>
              <a:rPr lang="en-US" sz="2400" dirty="0"/>
              <a:t>y</a:t>
            </a:r>
            <a:r>
              <a:rPr lang="en-US" sz="2400" dirty="0" smtClean="0"/>
              <a:t>ou </a:t>
            </a:r>
            <a:r>
              <a:rPr lang="en-US" sz="2400" dirty="0"/>
              <a:t>will be given each </a:t>
            </a:r>
            <a:r>
              <a:rPr lang="en-US" sz="2400" dirty="0" smtClean="0"/>
              <a:t>original </a:t>
            </a:r>
            <a:r>
              <a:rPr lang="en-US" sz="2400" i="1" dirty="0" smtClean="0"/>
              <a:t>Hint</a:t>
            </a:r>
            <a:r>
              <a:rPr lang="en-US" sz="2400" dirty="0" smtClean="0"/>
              <a:t> </a:t>
            </a:r>
            <a:r>
              <a:rPr lang="en-US" sz="2400" dirty="0"/>
              <a:t>word and asked to type </a:t>
            </a:r>
            <a:r>
              <a:rPr lang="en-US" sz="2400" dirty="0" smtClean="0"/>
              <a:t>the </a:t>
            </a:r>
            <a:r>
              <a:rPr lang="en-US" sz="2400" dirty="0"/>
              <a:t>associated </a:t>
            </a:r>
            <a:r>
              <a:rPr lang="en-US" sz="2400" i="1" dirty="0"/>
              <a:t>Response</a:t>
            </a:r>
            <a:r>
              <a:rPr lang="en-US" sz="2400" dirty="0"/>
              <a:t> word. </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a:t>
            </a:r>
            <a:r>
              <a:rPr lang="en-US" sz="2400" b="1" dirty="0">
                <a:solidFill>
                  <a:srgbClr val="FF0000"/>
                </a:solidFill>
              </a:rPr>
              <a:t>.</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522912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32652"/>
            <a:ext cx="11571514" cy="4352544"/>
          </a:xfrm>
        </p:spPr>
        <p:txBody>
          <a:bodyPr>
            <a:normAutofit/>
          </a:bodyPr>
          <a:lstStyle/>
          <a:p>
            <a:pPr marL="0" indent="0">
              <a:buNone/>
            </a:pPr>
            <a:r>
              <a:rPr lang="en-US" sz="2400" dirty="0" smtClean="0"/>
              <a:t>Now we’d like </a:t>
            </a:r>
            <a:r>
              <a:rPr lang="en-US" sz="2400" dirty="0"/>
              <a:t>to test your memory for the </a:t>
            </a:r>
            <a:r>
              <a:rPr lang="en-US" sz="2400" dirty="0" smtClean="0"/>
              <a:t>response words </a:t>
            </a:r>
            <a:r>
              <a:rPr lang="en-US" sz="2400" dirty="0"/>
              <a:t>in a slightly different </a:t>
            </a:r>
            <a:r>
              <a:rPr lang="en-US" sz="2400" dirty="0" smtClean="0"/>
              <a:t>way.</a:t>
            </a:r>
            <a:endParaRPr lang="en-US" sz="2400" dirty="0"/>
          </a:p>
          <a:p>
            <a:pPr marL="0" indent="0">
              <a:buNone/>
            </a:pPr>
            <a:r>
              <a:rPr lang="en-US" sz="2400" dirty="0"/>
              <a:t>I</a:t>
            </a:r>
            <a:r>
              <a:rPr lang="en-US" sz="2400" dirty="0" smtClean="0"/>
              <a:t>nstead of the </a:t>
            </a:r>
            <a:r>
              <a:rPr lang="en-US" sz="2400" dirty="0"/>
              <a:t>original Hint </a:t>
            </a:r>
            <a:r>
              <a:rPr lang="en-US" sz="2400" dirty="0" smtClean="0"/>
              <a:t>word, </a:t>
            </a:r>
            <a:r>
              <a:rPr lang="en-US" sz="2400" dirty="0"/>
              <a:t>we </a:t>
            </a:r>
            <a:r>
              <a:rPr lang="en-US" sz="2400" dirty="0" smtClean="0"/>
              <a:t>will give </a:t>
            </a:r>
            <a:r>
              <a:rPr lang="en-US" sz="2400" dirty="0"/>
              <a:t>you </a:t>
            </a:r>
            <a:r>
              <a:rPr lang="en-US" sz="2400" dirty="0" smtClean="0"/>
              <a:t>a new associated Hint word, </a:t>
            </a:r>
            <a:r>
              <a:rPr lang="en-US" sz="2400" dirty="0"/>
              <a:t>along with the first letter of a particular Response word that is related to that hint. </a:t>
            </a:r>
            <a:endParaRPr lang="en-US" sz="2400" dirty="0" smtClean="0"/>
          </a:p>
          <a:p>
            <a:pPr marL="0" indent="0">
              <a:buNone/>
            </a:pPr>
            <a:r>
              <a:rPr lang="en-US" sz="2400" dirty="0" smtClean="0"/>
              <a:t>For </a:t>
            </a:r>
            <a:r>
              <a:rPr lang="en-US" sz="2400" dirty="0"/>
              <a:t>instance, </a:t>
            </a:r>
            <a:r>
              <a:rPr lang="en-US" sz="2400" dirty="0" smtClean="0"/>
              <a:t>you </a:t>
            </a:r>
            <a:r>
              <a:rPr lang="en-US" sz="2400" dirty="0"/>
              <a:t>might be presented with </a:t>
            </a:r>
            <a:r>
              <a:rPr lang="en-US" sz="2400" dirty="0" smtClean="0"/>
              <a:t>NIGHT-- </a:t>
            </a:r>
            <a:r>
              <a:rPr lang="en-US" sz="2400" dirty="0"/>
              <a:t>E</a:t>
            </a:r>
            <a:r>
              <a:rPr lang="en-US" sz="2400" dirty="0" smtClean="0"/>
              <a:t>____. </a:t>
            </a:r>
            <a:r>
              <a:rPr lang="en-US" sz="2400" dirty="0"/>
              <a:t>Although you didn't see </a:t>
            </a:r>
            <a:r>
              <a:rPr lang="en-US" sz="2400" dirty="0" smtClean="0"/>
              <a:t>”NIGHT" </a:t>
            </a:r>
            <a:r>
              <a:rPr lang="en-US" sz="2400" dirty="0"/>
              <a:t>at all before, you did see a Response word that is related to </a:t>
            </a:r>
            <a:r>
              <a:rPr lang="en-US" sz="2400" dirty="0" smtClean="0"/>
              <a:t>“NIGHT” and </a:t>
            </a:r>
            <a:r>
              <a:rPr lang="en-US" sz="2400" dirty="0"/>
              <a:t>that begins with the letter </a:t>
            </a:r>
            <a:r>
              <a:rPr lang="en-US" sz="2400" dirty="0" smtClean="0"/>
              <a:t>’E' </a:t>
            </a:r>
            <a:r>
              <a:rPr lang="en-US" sz="2400" dirty="0"/>
              <a:t>- namely, </a:t>
            </a:r>
            <a:r>
              <a:rPr lang="en-US" sz="2400" dirty="0" smtClean="0"/>
              <a:t>”EVENING". Try to think </a:t>
            </a:r>
            <a:r>
              <a:rPr lang="en-US" sz="2400" dirty="0"/>
              <a:t>of the </a:t>
            </a:r>
            <a:r>
              <a:rPr lang="en-US" sz="2400" dirty="0" smtClean="0"/>
              <a:t>Response </a:t>
            </a:r>
            <a:r>
              <a:rPr lang="en-US" sz="2400" dirty="0"/>
              <a:t>word that you saw before </a:t>
            </a:r>
            <a:r>
              <a:rPr lang="en-US" sz="2400" b="1" dirty="0"/>
              <a:t>that is related to </a:t>
            </a:r>
            <a:r>
              <a:rPr lang="en-US" sz="2400" b="1" dirty="0" smtClean="0"/>
              <a:t>this new Hint </a:t>
            </a:r>
            <a:r>
              <a:rPr lang="en-US" sz="2400" b="1" dirty="0"/>
              <a:t>and that begins with the letter provided. </a:t>
            </a:r>
          </a:p>
          <a:p>
            <a:endParaRPr lang="en-US" dirty="0"/>
          </a:p>
        </p:txBody>
      </p:sp>
      <p:grpSp>
        <p:nvGrpSpPr>
          <p:cNvPr id="4" name="Group 3"/>
          <p:cNvGrpSpPr/>
          <p:nvPr/>
        </p:nvGrpSpPr>
        <p:grpSpPr>
          <a:xfrm>
            <a:off x="6883982" y="4426647"/>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338895" y="4487399"/>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86631"/>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86631"/>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538971" y="3601506"/>
            <a:ext cx="6441220" cy="646331"/>
          </a:xfrm>
          <a:prstGeom prst="rect">
            <a:avLst/>
          </a:prstGeom>
          <a:noFill/>
        </p:spPr>
        <p:txBody>
          <a:bodyPr wrap="square" rtlCol="0">
            <a:spAutoFit/>
          </a:bodyPr>
          <a:lstStyle/>
          <a:p>
            <a:pPr algn="ctr"/>
            <a:r>
              <a:rPr lang="en-US" b="1" dirty="0" smtClean="0">
                <a:solidFill>
                  <a:srgbClr val="0070C0"/>
                </a:solidFill>
              </a:rPr>
              <a:t>Try to recall the response word that is related to the new hint word (e.g. “Night”) and starts with the provided letter (e.g. “E”).</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1886131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2389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295817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Edited to be less text heavy each page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892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2143897" y="4313642"/>
            <a:ext cx="1947334" cy="923330"/>
          </a:xfrm>
          <a:prstGeom prst="rect">
            <a:avLst/>
          </a:prstGeom>
          <a:noFill/>
        </p:spPr>
        <p:txBody>
          <a:bodyPr wrap="square" rtlCol="0">
            <a:spAutoFit/>
          </a:bodyPr>
          <a:lstStyle/>
          <a:p>
            <a:pPr algn="ctr"/>
            <a:r>
              <a:rPr lang="en-US" dirty="0" smtClean="0"/>
              <a:t>Click spacebar 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1671085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4785244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234458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064950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41178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9717083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682300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023204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931138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727689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Have block of TNT (with intrusion ratings) followed by block of unmasking that includes some of the </a:t>
            </a:r>
            <a:r>
              <a:rPr lang="en-US" dirty="0" err="1" smtClean="0"/>
              <a:t>repsonse</a:t>
            </a:r>
            <a:r>
              <a:rPr lang="en-US" dirty="0" smtClean="0"/>
              <a:t> words related to </a:t>
            </a:r>
            <a:r>
              <a:rPr lang="en-US" dirty="0" err="1" smtClean="0"/>
              <a:t>immed</a:t>
            </a:r>
            <a:r>
              <a:rPr lang="en-US" dirty="0" smtClean="0"/>
              <a:t>. Prior TNT block and foils, in unmasking unfold to ~70% then switch to screen that requires them to type their best guess </a:t>
            </a:r>
            <a:r>
              <a:rPr lang="mr-IN" dirty="0" smtClean="0"/>
              <a:t>–</a:t>
            </a:r>
            <a:r>
              <a:rPr lang="en-US" dirty="0" smtClean="0"/>
              <a:t>in between block sets have them do something hard like count backwards from 110 by 17 to “erase” priming of prior set </a:t>
            </a:r>
            <a:endParaRPr lang="en-US" dirty="0"/>
          </a:p>
        </p:txBody>
      </p:sp>
    </p:spTree>
    <p:extLst>
      <p:ext uri="{BB962C8B-B14F-4D97-AF65-F5344CB8AC3E}">
        <p14:creationId xmlns:p14="http://schemas.microsoft.com/office/powerpoint/2010/main" val="409679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553043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8115965" y="1580816"/>
            <a:ext cx="3433289" cy="369332"/>
          </a:xfrm>
          <a:prstGeom prst="rect">
            <a:avLst/>
          </a:prstGeom>
          <a:noFill/>
        </p:spPr>
        <p:txBody>
          <a:bodyPr wrap="square" rtlCol="0">
            <a:spAutoFit/>
          </a:bodyPr>
          <a:lstStyle/>
          <a:p>
            <a:pPr algn="ctr"/>
            <a:r>
              <a:rPr lang="en-US" dirty="0" smtClean="0"/>
              <a:t>Think back and slide to answer!</a:t>
            </a:r>
            <a:endParaRPr lang="en-US" dirty="0"/>
          </a:p>
        </p:txBody>
      </p:sp>
    </p:spTree>
    <p:extLst>
      <p:ext uri="{BB962C8B-B14F-4D97-AF65-F5344CB8AC3E}">
        <p14:creationId xmlns:p14="http://schemas.microsoft.com/office/powerpoint/2010/main" val="1801247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666969" y="1639390"/>
            <a:ext cx="3433289" cy="369332"/>
          </a:xfrm>
          <a:prstGeom prst="rect">
            <a:avLst/>
          </a:prstGeom>
          <a:noFill/>
        </p:spPr>
        <p:txBody>
          <a:bodyPr wrap="square" rtlCol="0">
            <a:spAutoFit/>
          </a:bodyPr>
          <a:lstStyle/>
          <a:p>
            <a:pPr algn="ctr"/>
            <a:r>
              <a:rPr lang="en-US" dirty="0" smtClean="0"/>
              <a:t>Slide to Answer</a:t>
            </a:r>
            <a:endParaRPr lang="en-US" dirty="0"/>
          </a:p>
        </p:txBody>
      </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3061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461665"/>
          </a:xfrm>
          <a:prstGeom prst="rect">
            <a:avLst/>
          </a:prstGeom>
          <a:noFill/>
        </p:spPr>
        <p:txBody>
          <a:bodyPr wrap="square" rtlCol="0">
            <a:spAutoFit/>
          </a:bodyPr>
          <a:lstStyle/>
          <a:p>
            <a:r>
              <a:rPr lang="en-US" sz="2400" b="1" dirty="0" smtClean="0"/>
              <a:t>OR</a:t>
            </a:r>
            <a:r>
              <a:rPr lang="en-US" b="1" dirty="0" smtClean="0"/>
              <a:t>, if the hint word is red</a:t>
            </a:r>
            <a:r>
              <a:rPr lang="mr-IN" b="1" dirty="0" smtClean="0"/>
              <a:t>…</a:t>
            </a:r>
            <a:endParaRPr lang="en-US" b="1" dirty="0"/>
          </a:p>
        </p:txBody>
      </p:sp>
    </p:spTree>
    <p:extLst>
      <p:ext uri="{BB962C8B-B14F-4D97-AF65-F5344CB8AC3E}">
        <p14:creationId xmlns:p14="http://schemas.microsoft.com/office/powerpoint/2010/main" val="12775200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646331"/>
          </a:xfrm>
          <a:prstGeom prst="rect">
            <a:avLst/>
          </a:prstGeom>
          <a:noFill/>
        </p:spPr>
        <p:txBody>
          <a:bodyPr wrap="square" rtlCol="0">
            <a:spAutoFit/>
          </a:bodyPr>
          <a:lstStyle/>
          <a:p>
            <a:pPr algn="ctr"/>
            <a:r>
              <a:rPr lang="en-US" dirty="0" smtClean="0"/>
              <a:t>DO NOT think of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384986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726176" y="4334813"/>
            <a:ext cx="2898930" cy="923330"/>
          </a:xfrm>
          <a:prstGeom prst="rect">
            <a:avLst/>
          </a:prstGeom>
          <a:noFill/>
        </p:spPr>
        <p:txBody>
          <a:bodyPr wrap="square" rtlCol="0">
            <a:spAutoFit/>
          </a:bodyPr>
          <a:lstStyle/>
          <a:p>
            <a:pPr algn="ctr"/>
            <a:r>
              <a:rPr lang="en-US" dirty="0"/>
              <a:t>I</a:t>
            </a:r>
            <a:r>
              <a:rPr lang="en-US" dirty="0" smtClean="0"/>
              <a:t>f it </a:t>
            </a:r>
            <a:r>
              <a:rPr lang="en-US" b="1" dirty="0" smtClean="0"/>
              <a:t>accidentally</a:t>
            </a:r>
            <a:r>
              <a:rPr lang="en-US" dirty="0" smtClean="0"/>
              <a:t> comes to mind, press spacebar and clear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6389994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04110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15862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631378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89604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6996" y="65211"/>
            <a:ext cx="9144000" cy="646331"/>
          </a:xfrm>
          <a:prstGeom prst="rect">
            <a:avLst/>
          </a:prstGeom>
          <a:noFill/>
        </p:spPr>
        <p:txBody>
          <a:bodyPr wrap="square" rtlCol="0">
            <a:spAutoFit/>
          </a:bodyPr>
          <a:lstStyle/>
          <a:p>
            <a:pPr algn="ctr"/>
            <a:r>
              <a:rPr lang="en-US" sz="3600" dirty="0" smtClean="0"/>
              <a:t>Extra Practice</a:t>
            </a:r>
            <a:endParaRPr lang="en-US" sz="3600" dirty="0"/>
          </a:p>
        </p:txBody>
      </p:sp>
      <p:sp>
        <p:nvSpPr>
          <p:cNvPr id="3" name="TextBox 2"/>
          <p:cNvSpPr txBox="1"/>
          <p:nvPr/>
        </p:nvSpPr>
        <p:spPr>
          <a:xfrm>
            <a:off x="738612" y="658652"/>
            <a:ext cx="10932458" cy="6278642"/>
          </a:xfrm>
          <a:prstGeom prst="rect">
            <a:avLst/>
          </a:prstGeom>
          <a:noFill/>
        </p:spPr>
        <p:txBody>
          <a:bodyPr wrap="square" rtlCol="0">
            <a:spAutoFit/>
          </a:bodyPr>
          <a:lstStyle/>
          <a:p>
            <a:r>
              <a:rPr lang="en-US" sz="2400" dirty="0" smtClean="0"/>
              <a:t>During practice we will ask you to rate your success on </a:t>
            </a:r>
            <a:r>
              <a:rPr lang="en-US" sz="2400" u="sng" dirty="0" smtClean="0"/>
              <a:t>thinking of the response word on green trials </a:t>
            </a:r>
            <a:r>
              <a:rPr lang="en-US" sz="2400" dirty="0" smtClean="0"/>
              <a:t>and of </a:t>
            </a:r>
            <a:r>
              <a:rPr lang="en-US" sz="2400" u="sng" dirty="0" smtClean="0"/>
              <a:t>blocking the response word on red trials</a:t>
            </a:r>
            <a:r>
              <a:rPr lang="en-US" sz="2400" dirty="0" smtClean="0"/>
              <a:t>. This is included in the practice so that you can check how you are doing and try to improve before we start the main experiment.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r>
              <a:rPr lang="en-US" sz="2400" dirty="0" smtClean="0"/>
              <a:t>Use the sliding scale to rate how frequently the response word was in mind during the display of the hint word. </a:t>
            </a:r>
            <a:r>
              <a:rPr lang="en-US" sz="2400" b="1" dirty="0" smtClean="0"/>
              <a:t>So, </a:t>
            </a:r>
            <a:r>
              <a:rPr lang="en-US" sz="2400" dirty="0" smtClean="0"/>
              <a:t>in the above example you would report how often the response word “evening” was in your mind when the hint word was on the screen.</a:t>
            </a:r>
            <a:endParaRPr lang="en-US" sz="2400" b="1" dirty="0" smtClean="0"/>
          </a:p>
          <a:p>
            <a:pPr marL="285750" indent="-285750">
              <a:buFont typeface="Arial" charset="0"/>
              <a:buChar char="•"/>
            </a:pPr>
            <a:endParaRPr lang="en-US" b="1" dirty="0"/>
          </a:p>
        </p:txBody>
      </p:sp>
      <p:sp>
        <p:nvSpPr>
          <p:cNvPr id="5" name="Rectangle 4"/>
          <p:cNvSpPr>
            <a:spLocks noChangeAspect="1"/>
          </p:cNvSpPr>
          <p:nvPr/>
        </p:nvSpPr>
        <p:spPr>
          <a:xfrm>
            <a:off x="2140167" y="3264285"/>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10" name="Group 9"/>
          <p:cNvGrpSpPr/>
          <p:nvPr/>
        </p:nvGrpSpPr>
        <p:grpSpPr>
          <a:xfrm>
            <a:off x="3803880" y="330771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363141" y="2201921"/>
            <a:ext cx="2838512" cy="923330"/>
          </a:xfrm>
          <a:prstGeom prst="rect">
            <a:avLst/>
          </a:prstGeom>
          <a:noFill/>
        </p:spPr>
        <p:txBody>
          <a:bodyPr wrap="square" rtlCol="0">
            <a:spAutoFit/>
          </a:bodyPr>
          <a:lstStyle/>
          <a:p>
            <a:pPr algn="ctr"/>
            <a:r>
              <a:rPr lang="en-US" dirty="0" smtClean="0"/>
              <a:t>Before the hidden word task</a:t>
            </a:r>
            <a:r>
              <a:rPr lang="mr-IN" dirty="0" smtClean="0"/>
              <a:t>…</a:t>
            </a:r>
            <a:r>
              <a:rPr lang="en-US" dirty="0" smtClean="0"/>
              <a:t> try to assess how you are doing- Be honest!</a:t>
            </a:r>
            <a:endParaRPr lang="en-US"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9042" y="2337524"/>
            <a:ext cx="994004" cy="1083701"/>
          </a:xfrm>
          <a:prstGeom prst="rect">
            <a:avLst/>
          </a:prstGeom>
        </p:spPr>
      </p:pic>
      <p:sp>
        <p:nvSpPr>
          <p:cNvPr id="19" name="TextBox 18"/>
          <p:cNvSpPr txBox="1"/>
          <p:nvPr/>
        </p:nvSpPr>
        <p:spPr>
          <a:xfrm>
            <a:off x="3078356" y="2578177"/>
            <a:ext cx="1062054" cy="307777"/>
          </a:xfrm>
          <a:prstGeom prst="rect">
            <a:avLst/>
          </a:prstGeom>
          <a:noFill/>
        </p:spPr>
        <p:txBody>
          <a:bodyPr wrap="square" rtlCol="0">
            <a:spAutoFit/>
          </a:bodyPr>
          <a:lstStyle/>
          <a:p>
            <a:r>
              <a:rPr lang="en-US" sz="1400" dirty="0" smtClean="0"/>
              <a:t>EVENING</a:t>
            </a:r>
            <a:endParaRPr lang="en-US" sz="1400"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47087" y="3832041"/>
            <a:ext cx="2403053" cy="1537581"/>
          </a:xfrm>
          <a:prstGeom prst="rect">
            <a:avLst/>
          </a:prstGeom>
        </p:spPr>
      </p:pic>
    </p:spTree>
    <p:extLst>
      <p:ext uri="{BB962C8B-B14F-4D97-AF65-F5344CB8AC3E}">
        <p14:creationId xmlns:p14="http://schemas.microsoft.com/office/powerpoint/2010/main" val="16633279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936473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099118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73267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072261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4116610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422891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7818180" y="1218975"/>
            <a:ext cx="3433289" cy="369332"/>
          </a:xfrm>
          <a:prstGeom prst="rect">
            <a:avLst/>
          </a:prstGeom>
          <a:noFill/>
        </p:spPr>
        <p:txBody>
          <a:bodyPr wrap="square" rtlCol="0">
            <a:spAutoFit/>
          </a:bodyPr>
          <a:lstStyle/>
          <a:p>
            <a:pPr algn="ctr"/>
            <a:r>
              <a:rPr lang="en-US" dirty="0" smtClean="0"/>
              <a:t>Think back and slide to answer!</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133768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4237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Instructions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040679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pPr marL="285750" indent="-285750">
              <a:buFont typeface="Arial" charset="0"/>
              <a:buChar char="•"/>
            </a:pPr>
            <a:r>
              <a:rPr lang="en-US" dirty="0" smtClean="0"/>
              <a:t>This </a:t>
            </a:r>
            <a:r>
              <a:rPr lang="en-US" dirty="0"/>
              <a:t>experiment is concerned with the brain mechanisms that underlie attention. </a:t>
            </a:r>
            <a:endParaRPr lang="en-US" dirty="0" smtClean="0"/>
          </a:p>
          <a:p>
            <a:pPr marL="285750" indent="-285750">
              <a:buFont typeface="Arial" charset="0"/>
              <a:buChar char="•"/>
            </a:pPr>
            <a:endParaRPr lang="en-US" dirty="0"/>
          </a:p>
          <a:p>
            <a:pPr marL="285750" indent="-285750">
              <a:buFont typeface="Arial" charset="0"/>
              <a:buChar char="•"/>
            </a:pPr>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78264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451944"/>
            <a:ext cx="7811146" cy="954107"/>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word and keep it in mind</a:t>
            </a:r>
          </a:p>
        </p:txBody>
      </p:sp>
      <p:sp>
        <p:nvSpPr>
          <p:cNvPr id="5" name="TextBox 4"/>
          <p:cNvSpPr txBox="1"/>
          <p:nvPr/>
        </p:nvSpPr>
        <p:spPr>
          <a:xfrm>
            <a:off x="1379349" y="1553285"/>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If the response word accidentally comes to mind try to actively push it out of mind</a:t>
            </a:r>
          </a:p>
        </p:txBody>
      </p:sp>
      <p:sp>
        <p:nvSpPr>
          <p:cNvPr id="6" name="TextBox 5"/>
          <p:cNvSpPr txBox="1"/>
          <p:nvPr/>
        </p:nvSpPr>
        <p:spPr>
          <a:xfrm>
            <a:off x="1379349" y="4131954"/>
            <a:ext cx="7811146" cy="2431435"/>
          </a:xfrm>
          <a:prstGeom prst="rect">
            <a:avLst/>
          </a:prstGeom>
          <a:noFill/>
        </p:spPr>
        <p:txBody>
          <a:bodyPr wrap="square" rtlCol="0">
            <a:spAutoFit/>
          </a:bodyPr>
          <a:lstStyle/>
          <a:p>
            <a:r>
              <a:rPr lang="en-US" sz="3200" b="1" dirty="0" smtClean="0"/>
              <a:t>During </a:t>
            </a:r>
            <a:r>
              <a:rPr lang="en-US" sz="3200" b="1" dirty="0" smtClean="0">
                <a:solidFill>
                  <a:srgbClr val="FFC000"/>
                </a:solidFill>
              </a:rPr>
              <a:t>hidden</a:t>
            </a:r>
            <a:r>
              <a:rPr lang="en-US" sz="3200" b="1" dirty="0" smtClean="0"/>
              <a:t> words try to:</a:t>
            </a:r>
          </a:p>
          <a:p>
            <a:pPr marL="514350" indent="-514350">
              <a:buAutoNum type="arabicPeriod"/>
            </a:pPr>
            <a:r>
              <a:rPr lang="en-US" sz="2400" b="1" dirty="0" smtClean="0"/>
              <a:t>Press the spacebar as soon as you can identify the hidden word</a:t>
            </a:r>
          </a:p>
          <a:p>
            <a:pPr marL="514350" indent="-514350">
              <a:buAutoNum type="arabicPeriod"/>
            </a:pPr>
            <a:r>
              <a:rPr lang="en-US" sz="2400" b="1" dirty="0" smtClean="0"/>
              <a:t>Try to be as </a:t>
            </a:r>
            <a:r>
              <a:rPr lang="en-US" sz="2400" b="1" u="sng" dirty="0" smtClean="0"/>
              <a:t>quick</a:t>
            </a:r>
            <a:r>
              <a:rPr lang="en-US" sz="2400" b="1" dirty="0" smtClean="0"/>
              <a:t> as you can while still being </a:t>
            </a:r>
            <a:r>
              <a:rPr lang="en-US" sz="2400" b="1" u="sng" dirty="0" smtClean="0"/>
              <a:t>accurate</a:t>
            </a:r>
          </a:p>
          <a:p>
            <a:pPr marL="514350" indent="-514350">
              <a:buAutoNum type="arabicPeriod"/>
            </a:pPr>
            <a:r>
              <a:rPr lang="en-US" sz="2400" b="1" dirty="0" smtClean="0"/>
              <a:t>Be careful not to try to predict what the word will be because this will </a:t>
            </a:r>
            <a:r>
              <a:rPr lang="en-US" sz="2400" b="1" u="sng" dirty="0" smtClean="0"/>
              <a:t>often cause errors</a:t>
            </a:r>
          </a:p>
        </p:txBody>
      </p:sp>
    </p:spTree>
    <p:extLst>
      <p:ext uri="{BB962C8B-B14F-4D97-AF65-F5344CB8AC3E}">
        <p14:creationId xmlns:p14="http://schemas.microsoft.com/office/powerpoint/2010/main" val="20173847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6617196"/>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a:latin typeface="Calibri" charset="0"/>
                <a:ea typeface="Calibri" charset="0"/>
                <a:cs typeface="Times New Roman" charset="0"/>
              </a:rPr>
              <a:t>This study has </a:t>
            </a:r>
            <a:r>
              <a:rPr lang="en-US" dirty="0" smtClean="0">
                <a:latin typeface="Calibri" charset="0"/>
                <a:ea typeface="Calibri" charset="0"/>
                <a:cs typeface="Times New Roman" charset="0"/>
              </a:rPr>
              <a:t>5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a:t>
            </a:r>
            <a:r>
              <a:rPr lang="en-US" dirty="0">
                <a:latin typeface="Calibri" charset="0"/>
                <a:ea typeface="Calibri" charset="0"/>
                <a:cs typeface="Times New Roman" charset="0"/>
              </a:rPr>
              <a:t>durations for each section are </a:t>
            </a:r>
            <a:r>
              <a:rPr lang="en-US" dirty="0" smtClean="0">
                <a:latin typeface="Calibri" charset="0"/>
                <a:ea typeface="Calibri" charset="0"/>
                <a:cs typeface="Times New Roman" charset="0"/>
              </a:rPr>
              <a:t>below (total experiment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10 min</a:t>
            </a:r>
            <a:endParaRPr lang="en-US"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dirty="0">
                <a:latin typeface="Calibri" charset="0"/>
                <a:ea typeface="Calibri" charset="0"/>
                <a:cs typeface="Times New Roman" charset="0"/>
              </a:rPr>
              <a:t>Instructions </a:t>
            </a:r>
            <a:r>
              <a:rPr lang="en-US" dirty="0" smtClean="0">
                <a:latin typeface="Calibri" charset="0"/>
                <a:ea typeface="Calibri" charset="0"/>
                <a:cs typeface="Times New Roman" charset="0"/>
              </a:rPr>
              <a:t>&amp; Test </a:t>
            </a:r>
            <a:r>
              <a:rPr lang="en-US" dirty="0">
                <a:latin typeface="Calibri" charset="0"/>
                <a:ea typeface="Calibri" charset="0"/>
                <a:cs typeface="Times New Roman" charset="0"/>
              </a:rPr>
              <a:t>for understanding</a:t>
            </a:r>
            <a:r>
              <a:rPr lang="en-US" dirty="0" smtClean="0">
                <a:latin typeface="Calibri" charset="0"/>
                <a:ea typeface="Calibri" charset="0"/>
                <a:cs typeface="Times New Roman" charset="0"/>
              </a:rPr>
              <a:t>) -10min</a:t>
            </a:r>
          </a:p>
          <a:p>
            <a:pPr marL="457200" lvl="0"/>
            <a:r>
              <a:rPr lang="en-US" sz="1400" b="1" dirty="0" smtClean="0">
                <a:solidFill>
                  <a:srgbClr val="C00000"/>
                </a:solidFill>
              </a:rPr>
              <a:t>	*You must get 100% on the test within 3 attempts to continue</a:t>
            </a:r>
            <a:endParaRPr lang="en-US" sz="1400" dirty="0" smtClean="0">
              <a:latin typeface="Calibri" charset="0"/>
              <a:ea typeface="Calibri" charset="0"/>
              <a:cs typeface="Times New Roman" charset="0"/>
            </a:endParaRP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smtClean="0">
                <a:latin typeface="Calibri" charset="0"/>
                <a:ea typeface="Calibri" charset="0"/>
                <a:cs typeface="Times New Roman" charset="0"/>
              </a:rPr>
              <a:t>(Experimental Phase Practice</a:t>
            </a:r>
            <a:r>
              <a:rPr lang="en-US" dirty="0">
                <a:latin typeface="Calibri" charset="0"/>
                <a:ea typeface="Calibri" charset="0"/>
                <a:cs typeface="Times New Roman" charset="0"/>
              </a:rPr>
              <a:t>) –  5 min</a:t>
            </a:r>
          </a:p>
          <a:p>
            <a:pPr marL="457200" marR="0">
              <a:spcBef>
                <a:spcPts val="0"/>
              </a:spcBef>
              <a:spcAft>
                <a:spcPts val="0"/>
              </a:spcAft>
            </a:pPr>
            <a:r>
              <a:rPr lang="en-US" dirty="0" smtClean="0">
                <a:latin typeface="Calibri" charset="0"/>
                <a:ea typeface="Calibri" charset="0"/>
                <a:cs typeface="Times New Roman" charset="0"/>
              </a:rPr>
              <a:t>4) </a:t>
            </a:r>
            <a:r>
              <a:rPr lang="en-US" b="1" dirty="0" smtClean="0">
                <a:latin typeface="Calibri" charset="0"/>
                <a:ea typeface="Calibri" charset="0"/>
                <a:cs typeface="Times New Roman" charset="0"/>
              </a:rPr>
              <a:t>Section 4 </a:t>
            </a:r>
            <a:r>
              <a:rPr lang="en-US" dirty="0">
                <a:latin typeface="Calibri" charset="0"/>
                <a:ea typeface="Calibri" charset="0"/>
                <a:cs typeface="Times New Roman" charset="0"/>
              </a:rPr>
              <a:t>(</a:t>
            </a:r>
            <a:r>
              <a:rPr lang="en-GB" dirty="0" smtClean="0"/>
              <a:t>Experimental Phase</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45 </a:t>
            </a:r>
            <a:r>
              <a:rPr lang="en-US" dirty="0">
                <a:latin typeface="Calibri" charset="0"/>
                <a:ea typeface="Calibri" charset="0"/>
                <a:cs typeface="Times New Roman" charset="0"/>
              </a:rPr>
              <a:t>min</a:t>
            </a:r>
          </a:p>
          <a:p>
            <a:pPr marL="457200" marR="0">
              <a:spcBef>
                <a:spcPts val="0"/>
              </a:spcBef>
              <a:spcAft>
                <a:spcPts val="0"/>
              </a:spcAft>
            </a:pPr>
            <a:r>
              <a:rPr lang="en-US" dirty="0" smtClean="0">
                <a:latin typeface="Calibri" charset="0"/>
                <a:ea typeface="Calibri" charset="0"/>
                <a:cs typeface="Times New Roman" charset="0"/>
              </a:rPr>
              <a:t>5) </a:t>
            </a:r>
            <a:r>
              <a:rPr lang="en-US" b="1" dirty="0" smtClean="0">
                <a:latin typeface="Calibri" charset="0"/>
                <a:ea typeface="Calibri" charset="0"/>
                <a:cs typeface="Times New Roman" charset="0"/>
              </a:rPr>
              <a:t>Section 5 </a:t>
            </a:r>
            <a:r>
              <a:rPr lang="en-US" dirty="0">
                <a:latin typeface="Calibri" charset="0"/>
                <a:ea typeface="Calibri" charset="0"/>
                <a:cs typeface="Times New Roman" charset="0"/>
              </a:rPr>
              <a:t>(Final </a:t>
            </a:r>
            <a:r>
              <a:rPr lang="en-US" dirty="0" smtClean="0">
                <a:latin typeface="Calibri" charset="0"/>
                <a:ea typeface="Calibri" charset="0"/>
                <a:cs typeface="Times New Roman" charset="0"/>
              </a:rPr>
              <a:t>Assessment) </a:t>
            </a:r>
            <a:r>
              <a:rPr lang="en-US" dirty="0">
                <a:latin typeface="Calibri" charset="0"/>
                <a:ea typeface="Calibri" charset="0"/>
                <a:cs typeface="Times New Roman" charset="0"/>
              </a:rPr>
              <a:t>–  5</a:t>
            </a:r>
            <a:r>
              <a:rPr lang="en-US" dirty="0" smtClean="0">
                <a:latin typeface="Calibri" charset="0"/>
                <a:ea typeface="Calibri" charset="0"/>
                <a:cs typeface="Times New Roman" charset="0"/>
              </a:rPr>
              <a:t> min</a:t>
            </a:r>
          </a:p>
          <a:p>
            <a:pPr marL="457200" marR="0">
              <a:spcBef>
                <a:spcPts val="0"/>
              </a:spcBef>
              <a:spcAft>
                <a:spcPts val="0"/>
              </a:spcAft>
            </a:pPr>
            <a:endParaRPr lang="en-US" dirty="0">
              <a:latin typeface="Calibri" charset="0"/>
              <a:ea typeface="Calibri" charset="0"/>
              <a:cs typeface="Times New Roman" charset="0"/>
            </a:endParaRPr>
          </a:p>
          <a:p>
            <a:r>
              <a:rPr lang="en-US" dirty="0">
                <a:latin typeface="Calibri" charset="0"/>
                <a:ea typeface="Calibri" charset="0"/>
                <a:cs typeface="Times New Roman" charset="0"/>
              </a:rPr>
              <a:t>Once you </a:t>
            </a:r>
            <a:r>
              <a:rPr lang="en-US" dirty="0" smtClean="0">
                <a:latin typeface="Calibri" charset="0"/>
                <a:ea typeface="Calibri" charset="0"/>
                <a:cs typeface="Times New Roman" charset="0"/>
              </a:rPr>
              <a:t>complete each </a:t>
            </a:r>
            <a:r>
              <a:rPr lang="en-US" dirty="0">
                <a:latin typeface="Calibri" charset="0"/>
                <a:ea typeface="Calibri" charset="0"/>
                <a:cs typeface="Times New Roman" charset="0"/>
              </a:rPr>
              <a:t>section, you will proceed to the next </a:t>
            </a:r>
            <a:r>
              <a:rPr lang="en-US" dirty="0" smtClean="0">
                <a:latin typeface="Calibri" charset="0"/>
                <a:ea typeface="Calibri" charset="0"/>
                <a:cs typeface="Times New Roman" charset="0"/>
              </a:rPr>
              <a:t>one. However</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the above sections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 that you satisfy specific criteria. If you fail to meet these criteria, you will receive partial payment for the sections you completed but you will be unable to continue with the experiment. If you don’t meet section criteria:</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partial </a:t>
            </a:r>
            <a:r>
              <a:rPr lang="en-US" b="1" dirty="0" smtClean="0">
                <a:latin typeface="Calibri" charset="0"/>
                <a:ea typeface="Calibri" charset="0"/>
                <a:cs typeface="Times New Roman" charset="0"/>
              </a:rPr>
              <a:t>payment:</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2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285750" indent="-285750">
              <a:buFont typeface="Arial" charset="0"/>
              <a:buChar char="•"/>
            </a:pPr>
            <a:endParaRPr lang="en-GB" dirty="0"/>
          </a:p>
          <a:p>
            <a:pPr marL="285750" indent="-285750">
              <a:buFont typeface="Arial" charset="0"/>
              <a:buChar char="•"/>
            </a:pPr>
            <a:r>
              <a:rPr lang="en-US" dirty="0"/>
              <a:t>Particulars about each part will be given to you in the coming sections</a:t>
            </a:r>
            <a:r>
              <a:rPr lang="en-US" dirty="0" smtClean="0"/>
              <a:t>.</a:t>
            </a:r>
            <a:endParaRPr lang="en-GB" dirty="0">
              <a:effectLst/>
            </a:endParaRPr>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1353454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730624" y="878542"/>
            <a:ext cx="10932458" cy="1200329"/>
          </a:xfrm>
          <a:prstGeom prst="rect">
            <a:avLst/>
          </a:prstGeom>
          <a:noFill/>
        </p:spPr>
        <p:txBody>
          <a:bodyPr wrap="square" rtlCol="0">
            <a:spAutoFit/>
          </a:bodyPr>
          <a:lstStyle/>
          <a:p>
            <a:pPr marL="285750" indent="-285750">
              <a:buFont typeface="Arial" charset="0"/>
              <a:buChar char="•"/>
            </a:pPr>
            <a:r>
              <a:rPr lang="en-US" sz="2000" dirty="0"/>
              <a:t>First, you will be learning word pairs that we will use in a later test of your attention. </a:t>
            </a:r>
          </a:p>
          <a:p>
            <a:pPr marL="285750" indent="-285750">
              <a:buFont typeface="Arial" charset="0"/>
              <a:buChar char="•"/>
            </a:pPr>
            <a:endParaRPr lang="en-US" sz="1600" dirty="0"/>
          </a:p>
          <a:p>
            <a:pPr marL="285750" indent="-285750">
              <a:buFont typeface="Arial" charset="0"/>
              <a:buChar char="•"/>
            </a:pPr>
            <a:r>
              <a:rPr lang="en-US" dirty="0"/>
              <a:t>Each word pair, (e.g. </a:t>
            </a:r>
            <a:r>
              <a:rPr lang="en-US" dirty="0" smtClean="0"/>
              <a:t>ROBE EVENING), </a:t>
            </a:r>
            <a:r>
              <a:rPr lang="en-US" dirty="0"/>
              <a:t>will appear </a:t>
            </a:r>
            <a:r>
              <a:rPr lang="en-US" dirty="0" smtClean="0"/>
              <a:t>on the screen as </a:t>
            </a:r>
            <a:r>
              <a:rPr lang="en-US" dirty="0"/>
              <a:t>shown below. We will call the left-hand word the “</a:t>
            </a:r>
            <a:r>
              <a:rPr lang="en-US" b="1" dirty="0"/>
              <a:t>Hint</a:t>
            </a:r>
            <a:r>
              <a:rPr lang="en-US" dirty="0"/>
              <a:t>” word and the right hand word the “</a:t>
            </a:r>
            <a:r>
              <a:rPr lang="en-US" b="1" dirty="0"/>
              <a:t>Response</a:t>
            </a:r>
            <a:r>
              <a:rPr lang="en-US" dirty="0"/>
              <a:t>” word.</a:t>
            </a:r>
            <a:endParaRPr lang="en-GB" dirty="0"/>
          </a:p>
        </p:txBody>
      </p:sp>
      <p:sp>
        <p:nvSpPr>
          <p:cNvPr id="5" name="Rectangle 4"/>
          <p:cNvSpPr>
            <a:spLocks noChangeAspect="1"/>
          </p:cNvSpPr>
          <p:nvPr/>
        </p:nvSpPr>
        <p:spPr>
          <a:xfrm>
            <a:off x="36810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504546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0" y="3443248"/>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2134348" y="3426378"/>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12" name="TextBox 11"/>
          <p:cNvSpPr txBox="1"/>
          <p:nvPr/>
        </p:nvSpPr>
        <p:spPr>
          <a:xfrm>
            <a:off x="7384845" y="2584537"/>
            <a:ext cx="4623009" cy="830997"/>
          </a:xfrm>
          <a:prstGeom prst="rect">
            <a:avLst/>
          </a:prstGeom>
          <a:noFill/>
        </p:spPr>
        <p:txBody>
          <a:bodyPr wrap="square" rtlCol="0">
            <a:spAutoFit/>
          </a:bodyPr>
          <a:lstStyle/>
          <a:p>
            <a:r>
              <a:rPr lang="en-US" sz="1600" b="1" dirty="0"/>
              <a:t>Learn </a:t>
            </a:r>
            <a:r>
              <a:rPr lang="en-US" sz="1600" b="1" dirty="0" smtClean="0"/>
              <a:t>each word </a:t>
            </a:r>
            <a:r>
              <a:rPr lang="en-US" sz="1600" b="1" dirty="0"/>
              <a:t>pair</a:t>
            </a:r>
            <a:r>
              <a:rPr lang="en-US" sz="1600" dirty="0"/>
              <a:t>, so that when you are given the </a:t>
            </a:r>
            <a:r>
              <a:rPr lang="en-US" sz="1600" i="1" dirty="0"/>
              <a:t>Hint</a:t>
            </a:r>
            <a:r>
              <a:rPr lang="en-US" sz="1600" dirty="0"/>
              <a:t> word (e.g. </a:t>
            </a:r>
            <a:r>
              <a:rPr lang="en-US" sz="1600" dirty="0" smtClean="0"/>
              <a:t>ROBE), </a:t>
            </a:r>
            <a:r>
              <a:rPr lang="en-US" sz="1600" dirty="0"/>
              <a:t>you can recall the </a:t>
            </a:r>
            <a:r>
              <a:rPr lang="en-US" sz="1600" i="1" dirty="0"/>
              <a:t>Response</a:t>
            </a:r>
            <a:r>
              <a:rPr lang="en-US" sz="1600" dirty="0"/>
              <a:t> word (e.g. </a:t>
            </a:r>
            <a:r>
              <a:rPr lang="en-US" sz="1600" dirty="0" smtClean="0"/>
              <a:t>EVENING).</a:t>
            </a:r>
            <a:endParaRPr lang="en-US" sz="1600" dirty="0"/>
          </a:p>
        </p:txBody>
      </p:sp>
      <p:sp>
        <p:nvSpPr>
          <p:cNvPr id="22" name="TextBox 21"/>
          <p:cNvSpPr txBox="1"/>
          <p:nvPr/>
        </p:nvSpPr>
        <p:spPr>
          <a:xfrm>
            <a:off x="202443" y="2215420"/>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4453858" y="3472544"/>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Try to remember this pair.</a:t>
            </a:r>
            <a:endParaRPr lang="en-US" sz="1200" dirty="0"/>
          </a:p>
        </p:txBody>
      </p:sp>
    </p:spTree>
    <p:extLst>
      <p:ext uri="{BB962C8B-B14F-4D97-AF65-F5344CB8AC3E}">
        <p14:creationId xmlns:p14="http://schemas.microsoft.com/office/powerpoint/2010/main" val="8341558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463" y="5730924"/>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491391" y="929824"/>
            <a:ext cx="10932458" cy="923330"/>
          </a:xfrm>
          <a:prstGeom prst="rect">
            <a:avLst/>
          </a:prstGeom>
          <a:noFill/>
        </p:spPr>
        <p:txBody>
          <a:bodyPr wrap="square" rtlCol="0">
            <a:spAutoFit/>
          </a:bodyPr>
          <a:lstStyle/>
          <a:p>
            <a:pPr marL="285750" indent="-285750">
              <a:buFont typeface="Arial" charset="0"/>
              <a:buChar char="•"/>
            </a:pPr>
            <a:r>
              <a:rPr lang="en-US" dirty="0" smtClean="0"/>
              <a:t>After learning multiple word pairs, you </a:t>
            </a:r>
            <a:r>
              <a:rPr lang="en-US" dirty="0"/>
              <a:t>will be </a:t>
            </a:r>
            <a:r>
              <a:rPr lang="en-US" dirty="0" smtClean="0"/>
              <a:t>tested </a:t>
            </a:r>
            <a:r>
              <a:rPr lang="en-US" dirty="0"/>
              <a:t>to reinforce your memory for the pairs you’ve seen so </a:t>
            </a:r>
            <a:r>
              <a:rPr lang="en-US" dirty="0" smtClean="0"/>
              <a:t>far.</a:t>
            </a:r>
          </a:p>
          <a:p>
            <a:pPr marL="285750" indent="-285750">
              <a:buFont typeface="Arial" charset="0"/>
              <a:buChar cha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a:p>
        </p:txBody>
      </p:sp>
      <p:sp>
        <p:nvSpPr>
          <p:cNvPr id="5" name="Rectangle 4"/>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p:txBody>
      </p:sp>
      <p:sp>
        <p:nvSpPr>
          <p:cNvPr id="7" name="Rectangle 6"/>
          <p:cNvSpPr>
            <a:spLocks noChangeAspect="1"/>
          </p:cNvSpPr>
          <p:nvPr/>
        </p:nvSpPr>
        <p:spPr>
          <a:xfrm>
            <a:off x="504546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2000" dirty="0" smtClean="0">
                <a:solidFill>
                  <a:srgbClr val="0070C0"/>
                </a:solidFill>
              </a:rPr>
              <a:t>EVENING</a:t>
            </a:r>
            <a:endParaRPr lang="en-US" sz="2000" dirty="0">
              <a:solidFill>
                <a:srgbClr val="0070C0"/>
              </a:solidFill>
            </a:endParaRPr>
          </a:p>
        </p:txBody>
      </p:sp>
      <p:cxnSp>
        <p:nvCxnSpPr>
          <p:cNvPr id="13" name="Straight Connector 12"/>
          <p:cNvCxnSpPr/>
          <p:nvPr/>
        </p:nvCxnSpPr>
        <p:spPr>
          <a:xfrm>
            <a:off x="3348371" y="3747573"/>
            <a:ext cx="0" cy="360000"/>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5505" y="3771156"/>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36810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2617225"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504546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2134348" y="5356460"/>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4530396" y="5354065"/>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7060524" y="4635725"/>
            <a:ext cx="4807156" cy="584775"/>
          </a:xfrm>
          <a:prstGeom prst="rect">
            <a:avLst/>
          </a:prstGeom>
          <a:noFill/>
        </p:spPr>
        <p:txBody>
          <a:bodyPr wrap="square" rtlCol="0">
            <a:spAutoFit/>
          </a:bodyPr>
          <a:lstStyle/>
          <a:p>
            <a:r>
              <a:rPr lang="en-US" sz="1600" b="1" dirty="0"/>
              <a:t>Quickly think of and say the Response word out loud. </a:t>
            </a:r>
            <a:r>
              <a:rPr lang="en-US" sz="1600" b="1" dirty="0" smtClean="0"/>
              <a:t>Then check </a:t>
            </a:r>
            <a:r>
              <a:rPr lang="en-US" sz="1600" b="1" dirty="0"/>
              <a:t>the correct answer.</a:t>
            </a:r>
          </a:p>
        </p:txBody>
      </p:sp>
      <p:sp>
        <p:nvSpPr>
          <p:cNvPr id="22" name="TextBox 21"/>
          <p:cNvSpPr txBox="1"/>
          <p:nvPr/>
        </p:nvSpPr>
        <p:spPr>
          <a:xfrm>
            <a:off x="347583" y="2026734"/>
            <a:ext cx="1911524" cy="338554"/>
          </a:xfrm>
          <a:prstGeom prst="rect">
            <a:avLst/>
          </a:prstGeom>
          <a:noFill/>
        </p:spPr>
        <p:txBody>
          <a:bodyPr wrap="square" rtlCol="0">
            <a:spAutoFit/>
          </a:bodyPr>
          <a:lstStyle/>
          <a:p>
            <a:r>
              <a:rPr lang="en-US" sz="1600" b="1"/>
              <a:t>LEARN WORD-PAIRS</a:t>
            </a:r>
            <a:endParaRPr lang="en-US" sz="1600" b="1" dirty="0"/>
          </a:p>
        </p:txBody>
      </p:sp>
      <p:sp>
        <p:nvSpPr>
          <p:cNvPr id="23" name="TextBox 22"/>
          <p:cNvSpPr txBox="1"/>
          <p:nvPr/>
        </p:nvSpPr>
        <p:spPr>
          <a:xfrm>
            <a:off x="286008" y="4117581"/>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cxnSp>
        <p:nvCxnSpPr>
          <p:cNvPr id="25" name="Straight Connector 24"/>
          <p:cNvCxnSpPr/>
          <p:nvPr/>
        </p:nvCxnSpPr>
        <p:spPr>
          <a:xfrm>
            <a:off x="3340800" y="5873671"/>
            <a:ext cx="0" cy="354779"/>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5356459"/>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5570460" y="5167104"/>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4034701" y="5824434"/>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2434526" y="6438645"/>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3324816" y="6496324"/>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4246" y="6121027"/>
            <a:ext cx="762585" cy="762585"/>
          </a:xfrm>
          <a:prstGeom prst="rect">
            <a:avLst/>
          </a:prstGeom>
        </p:spPr>
      </p:pic>
    </p:spTree>
    <p:extLst>
      <p:ext uri="{BB962C8B-B14F-4D97-AF65-F5344CB8AC3E}">
        <p14:creationId xmlns:p14="http://schemas.microsoft.com/office/powerpoint/2010/main" val="883837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a:t>Phase 2: </a:t>
            </a:r>
            <a:r>
              <a:rPr lang="en-US" sz="3600" dirty="0" smtClean="0"/>
              <a:t>Hint Word Scenario 1</a:t>
            </a:r>
            <a:endParaRPr lang="en-US" sz="3600" dirty="0"/>
          </a:p>
          <a:p>
            <a:pPr algn="ctr"/>
            <a:endParaRPr lang="en-US" sz="3600" dirty="0"/>
          </a:p>
        </p:txBody>
      </p:sp>
      <p:sp>
        <p:nvSpPr>
          <p:cNvPr id="19" name="TextBox 18"/>
          <p:cNvSpPr txBox="1"/>
          <p:nvPr/>
        </p:nvSpPr>
        <p:spPr>
          <a:xfrm>
            <a:off x="513962" y="3842392"/>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7" name="TextBox 16"/>
          <p:cNvSpPr txBox="1"/>
          <p:nvPr/>
        </p:nvSpPr>
        <p:spPr>
          <a:xfrm>
            <a:off x="482126" y="852505"/>
            <a:ext cx="10932458" cy="369332"/>
          </a:xfrm>
          <a:prstGeom prst="rect">
            <a:avLst/>
          </a:prstGeom>
          <a:noFill/>
        </p:spPr>
        <p:txBody>
          <a:bodyPr wrap="square" rtlCol="0">
            <a:spAutoFit/>
          </a:bodyPr>
          <a:lstStyle/>
          <a:p>
            <a:pPr marL="285750" indent="-285750">
              <a:buFont typeface="Arial" charset="0"/>
              <a:buChar char="•"/>
            </a:pPr>
            <a:r>
              <a:rPr lang="en-US" dirty="0"/>
              <a:t>We are now going to do the critical task for measuring </a:t>
            </a:r>
            <a:r>
              <a:rPr lang="en-US" dirty="0" smtClean="0"/>
              <a:t>your ability </a:t>
            </a:r>
            <a:r>
              <a:rPr lang="en-US" dirty="0"/>
              <a:t>to pay attention and ignore distracting things.</a:t>
            </a:r>
            <a:r>
              <a:rPr lang="en-GB" dirty="0"/>
              <a:t> </a:t>
            </a:r>
            <a:r>
              <a:rPr lang="en-US" dirty="0"/>
              <a:t> </a:t>
            </a:r>
          </a:p>
        </p:txBody>
      </p:sp>
      <p:sp>
        <p:nvSpPr>
          <p:cNvPr id="18" name="TextBox 17"/>
          <p:cNvSpPr txBox="1"/>
          <p:nvPr/>
        </p:nvSpPr>
        <p:spPr>
          <a:xfrm>
            <a:off x="482126" y="1321030"/>
            <a:ext cx="10932458" cy="2308324"/>
          </a:xfrm>
          <a:prstGeom prst="rect">
            <a:avLst/>
          </a:prstGeom>
          <a:noFill/>
        </p:spPr>
        <p:txBody>
          <a:bodyPr wrap="square" rtlCol="0">
            <a:spAutoFit/>
          </a:bodyPr>
          <a:lstStyle/>
          <a:p>
            <a:pPr marL="285750" indent="-285750">
              <a:buFont typeface="Arial" charset="0"/>
              <a:buChar char="•"/>
            </a:pPr>
            <a:r>
              <a:rPr lang="en-US" dirty="0"/>
              <a:t>We will again be showing you the same </a:t>
            </a:r>
            <a:r>
              <a:rPr lang="en-US" i="1" dirty="0"/>
              <a:t>Hint</a:t>
            </a:r>
            <a:r>
              <a:rPr lang="en-US" dirty="0"/>
              <a:t> words. </a:t>
            </a:r>
            <a:r>
              <a:rPr lang="en-US" dirty="0" smtClean="0"/>
              <a:t>Now</a:t>
            </a:r>
            <a:r>
              <a:rPr lang="en-US" b="1" dirty="0" smtClean="0"/>
              <a:t>, if </a:t>
            </a:r>
            <a:r>
              <a:rPr lang="en-US" b="1" dirty="0"/>
              <a:t>the Hint word appears in </a:t>
            </a:r>
            <a:r>
              <a:rPr lang="en-US" b="1" dirty="0" smtClean="0">
                <a:solidFill>
                  <a:srgbClr val="00B050"/>
                </a:solidFill>
              </a:rPr>
              <a:t>GREEN</a:t>
            </a:r>
            <a:r>
              <a:rPr lang="en-US" dirty="0" smtClean="0"/>
              <a:t>, </a:t>
            </a:r>
            <a:r>
              <a:rPr lang="en-US" b="1" dirty="0" smtClean="0"/>
              <a:t>immediately</a:t>
            </a:r>
            <a:r>
              <a:rPr lang="en-US" dirty="0" smtClean="0"/>
              <a:t> </a:t>
            </a:r>
            <a:r>
              <a:rPr lang="en-US" dirty="0"/>
              <a:t>try to </a:t>
            </a:r>
            <a:r>
              <a:rPr lang="en-US" b="1" dirty="0"/>
              <a:t>think</a:t>
            </a:r>
            <a:r>
              <a:rPr lang="en-US" dirty="0"/>
              <a:t> </a:t>
            </a:r>
            <a:r>
              <a:rPr lang="en-US" b="1" dirty="0"/>
              <a:t>of the correct </a:t>
            </a:r>
            <a:r>
              <a:rPr lang="en-US" b="1" i="1" dirty="0"/>
              <a:t>Response</a:t>
            </a:r>
            <a:r>
              <a:rPr lang="en-US" b="1" dirty="0"/>
              <a:t> </a:t>
            </a:r>
            <a:r>
              <a:rPr lang="en-US" b="1" dirty="0" smtClean="0"/>
              <a:t>word</a:t>
            </a:r>
            <a:r>
              <a:rPr lang="en-US" dirty="0" smtClean="0"/>
              <a:t>, </a:t>
            </a:r>
            <a:r>
              <a:rPr lang="en-US" dirty="0"/>
              <a:t>just as you’ve been doing up until now</a:t>
            </a:r>
            <a:r>
              <a:rPr lang="en-US" dirty="0" smtClean="0"/>
              <a:t>.</a:t>
            </a:r>
          </a:p>
          <a:p>
            <a:pPr marL="285750" indent="-285750">
              <a:buFont typeface="Arial" charset="0"/>
              <a:buChar char="•"/>
            </a:pPr>
            <a:r>
              <a:rPr lang="en-US" dirty="0" smtClean="0"/>
              <a:t> </a:t>
            </a:r>
            <a:r>
              <a:rPr lang="en-US" dirty="0"/>
              <a:t>Try to keep the response word in mind for the entire time that the hint word is on screen. However, </a:t>
            </a:r>
            <a:r>
              <a:rPr lang="en-US" b="1" dirty="0"/>
              <a:t>don’t say the word aloud</a:t>
            </a:r>
            <a:r>
              <a:rPr lang="en-US" dirty="0"/>
              <a:t>, instead, just silently </a:t>
            </a:r>
            <a:r>
              <a:rPr lang="en-US" b="1" dirty="0"/>
              <a:t>think of the </a:t>
            </a:r>
            <a:r>
              <a:rPr lang="en-US" b="1" i="1" dirty="0"/>
              <a:t>Response</a:t>
            </a:r>
            <a:r>
              <a:rPr lang="en-US" b="1" dirty="0"/>
              <a:t> word</a:t>
            </a:r>
            <a:r>
              <a:rPr lang="en-US" dirty="0"/>
              <a:t>. </a:t>
            </a:r>
          </a:p>
          <a:p>
            <a:pPr marL="285750" indent="-285750">
              <a:buFont typeface="Arial" charset="0"/>
              <a:buChar char="•"/>
            </a:pPr>
            <a:r>
              <a:rPr lang="en-US" b="1" dirty="0" smtClean="0"/>
              <a:t>When/if </a:t>
            </a:r>
            <a:r>
              <a:rPr lang="en-US" b="1" dirty="0"/>
              <a:t>you notice the response word come to mind, press the Spacebar and then try to keep the word in mind </a:t>
            </a:r>
            <a:r>
              <a:rPr lang="en-US" dirty="0"/>
              <a:t>(pressing won’t remove the hint word from the screen). Try to be honest about when you press the Spacebar. We understand that this is a hard task and you may not always be able to remember the response word.</a:t>
            </a:r>
          </a:p>
        </p:txBody>
      </p:sp>
      <p:sp>
        <p:nvSpPr>
          <p:cNvPr id="24" name="TextBox 23"/>
          <p:cNvSpPr txBox="1"/>
          <p:nvPr/>
        </p:nvSpPr>
        <p:spPr>
          <a:xfrm>
            <a:off x="5582169" y="6166671"/>
            <a:ext cx="3568735" cy="523220"/>
          </a:xfrm>
          <a:prstGeom prst="rect">
            <a:avLst/>
          </a:prstGeom>
          <a:noFill/>
        </p:spPr>
        <p:txBody>
          <a:bodyPr wrap="square" rtlCol="0">
            <a:spAutoFit/>
          </a:bodyPr>
          <a:lstStyle/>
          <a:p>
            <a:pPr algn="ctr"/>
            <a:r>
              <a:rPr lang="en-US" sz="1400" i="1" dirty="0"/>
              <a:t>Be honest and press the Spacebar </a:t>
            </a:r>
            <a:r>
              <a:rPr lang="en-US" sz="1400" i="1" dirty="0" smtClean="0"/>
              <a:t>when/if you </a:t>
            </a:r>
            <a:r>
              <a:rPr lang="en-US" sz="1400" i="1" dirty="0"/>
              <a:t>notice the response word come to mind.</a:t>
            </a:r>
          </a:p>
        </p:txBody>
      </p:sp>
      <p:grpSp>
        <p:nvGrpSpPr>
          <p:cNvPr id="4" name="Group 3"/>
          <p:cNvGrpSpPr/>
          <p:nvPr/>
        </p:nvGrpSpPr>
        <p:grpSpPr>
          <a:xfrm>
            <a:off x="4209429" y="5968244"/>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34" name="Group 33"/>
          <p:cNvGrpSpPr/>
          <p:nvPr/>
        </p:nvGrpSpPr>
        <p:grpSpPr>
          <a:xfrm>
            <a:off x="2150998" y="3469833"/>
            <a:ext cx="5977003" cy="2218792"/>
            <a:chOff x="2158329" y="1549543"/>
            <a:chExt cx="5977003" cy="2218792"/>
          </a:xfrm>
        </p:grpSpPr>
        <p:sp>
          <p:nvSpPr>
            <p:cNvPr id="35" name="Rectangle 34"/>
            <p:cNvSpPr>
              <a:spLocks noChangeAspect="1"/>
            </p:cNvSpPr>
            <p:nvPr/>
          </p:nvSpPr>
          <p:spPr>
            <a:xfrm>
              <a:off x="2871336" y="2570332"/>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6" name="Rectangle 35"/>
            <p:cNvSpPr>
              <a:spLocks noChangeAspect="1"/>
            </p:cNvSpPr>
            <p:nvPr/>
          </p:nvSpPr>
          <p:spPr>
            <a:xfrm>
              <a:off x="362024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a:t>Continue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158329" y="3269712"/>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Tree>
    <p:extLst>
      <p:ext uri="{BB962C8B-B14F-4D97-AF65-F5344CB8AC3E}">
        <p14:creationId xmlns:p14="http://schemas.microsoft.com/office/powerpoint/2010/main" val="20504846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Hint Word Scenario </a:t>
            </a:r>
            <a:r>
              <a:rPr lang="en-US" sz="3600" dirty="0"/>
              <a:t>2</a:t>
            </a:r>
          </a:p>
        </p:txBody>
      </p:sp>
      <p:sp>
        <p:nvSpPr>
          <p:cNvPr id="48" name="TextBox 47"/>
          <p:cNvSpPr txBox="1"/>
          <p:nvPr/>
        </p:nvSpPr>
        <p:spPr>
          <a:xfrm>
            <a:off x="149629" y="3869638"/>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52" name="TextBox 51"/>
          <p:cNvSpPr txBox="1"/>
          <p:nvPr/>
        </p:nvSpPr>
        <p:spPr>
          <a:xfrm>
            <a:off x="231440" y="5605881"/>
            <a:ext cx="11868346" cy="1077218"/>
          </a:xfrm>
          <a:prstGeom prst="rect">
            <a:avLst/>
          </a:prstGeom>
          <a:noFill/>
        </p:spPr>
        <p:txBody>
          <a:bodyPr wrap="square" rtlCol="0">
            <a:spAutoFit/>
          </a:bodyPr>
          <a:lstStyle/>
          <a:p>
            <a:endParaRPr lang="en-US" sz="1600" dirty="0"/>
          </a:p>
          <a:p>
            <a:endParaRPr lang="en-US" sz="1600" dirty="0"/>
          </a:p>
          <a:p>
            <a:endParaRPr lang="en-US" sz="1600" dirty="0"/>
          </a:p>
          <a:p>
            <a:endParaRPr lang="en-US" sz="1600" dirty="0"/>
          </a:p>
        </p:txBody>
      </p:sp>
      <p:sp>
        <p:nvSpPr>
          <p:cNvPr id="2" name="TextBox 1"/>
          <p:cNvSpPr txBox="1"/>
          <p:nvPr/>
        </p:nvSpPr>
        <p:spPr>
          <a:xfrm>
            <a:off x="5609855" y="5999361"/>
            <a:ext cx="3664801" cy="738664"/>
          </a:xfrm>
          <a:prstGeom prst="rect">
            <a:avLst/>
          </a:prstGeom>
          <a:noFill/>
        </p:spPr>
        <p:txBody>
          <a:bodyPr wrap="square" rtlCol="0">
            <a:spAutoFit/>
          </a:bodyPr>
          <a:lstStyle/>
          <a:p>
            <a:pPr algn="ctr"/>
            <a:r>
              <a:rPr lang="en-US" sz="1400" i="1" dirty="0"/>
              <a:t>Be honest and press the Spacebar if you notice the response word accidentally come to mind then try to push it out of mind</a:t>
            </a:r>
          </a:p>
        </p:txBody>
      </p:sp>
      <p:sp>
        <p:nvSpPr>
          <p:cNvPr id="25" name="TextBox 24"/>
          <p:cNvSpPr txBox="1"/>
          <p:nvPr/>
        </p:nvSpPr>
        <p:spPr>
          <a:xfrm>
            <a:off x="499786" y="720897"/>
            <a:ext cx="10932458" cy="3662541"/>
          </a:xfrm>
          <a:prstGeom prst="rect">
            <a:avLst/>
          </a:prstGeom>
          <a:noFill/>
        </p:spPr>
        <p:txBody>
          <a:bodyPr wrap="square" rtlCol="0">
            <a:spAutoFit/>
          </a:bodyPr>
          <a:lstStyle/>
          <a:p>
            <a:pPr marL="285750" indent="-285750">
              <a:buFont typeface="Arial" charset="0"/>
              <a:buChar char="•"/>
            </a:pPr>
            <a:r>
              <a:rPr lang="en-US" dirty="0" smtClean="0"/>
              <a:t>If </a:t>
            </a:r>
            <a:r>
              <a:rPr lang="en-US" b="1" dirty="0" smtClean="0"/>
              <a:t>the </a:t>
            </a:r>
            <a:r>
              <a:rPr lang="en-US" b="1" dirty="0"/>
              <a:t>Hint word instead appears in </a:t>
            </a:r>
            <a:r>
              <a:rPr lang="en-US" b="1" dirty="0">
                <a:solidFill>
                  <a:srgbClr val="C00000"/>
                </a:solidFill>
              </a:rPr>
              <a:t>RED</a:t>
            </a:r>
            <a:r>
              <a:rPr lang="en-US" dirty="0"/>
              <a:t>, you must try to </a:t>
            </a:r>
            <a:r>
              <a:rPr lang="en-US" b="1" dirty="0"/>
              <a:t>quickly avoid thinking </a:t>
            </a:r>
            <a:r>
              <a:rPr lang="en-US" dirty="0"/>
              <a:t>of the associated response word. </a:t>
            </a:r>
            <a:r>
              <a:rPr lang="en-US" b="1" dirty="0"/>
              <a:t>Stop the Response word from coming to mind at all.</a:t>
            </a:r>
          </a:p>
          <a:p>
            <a:pPr marL="285750" indent="-285750">
              <a:buFont typeface="Arial" charset="0"/>
              <a:buChar char="•"/>
            </a:pPr>
            <a:r>
              <a:rPr lang="en-US" dirty="0"/>
              <a:t>Pay full attention to </a:t>
            </a:r>
            <a:r>
              <a:rPr lang="en-US" dirty="0" smtClean="0"/>
              <a:t>the RED </a:t>
            </a:r>
            <a:r>
              <a:rPr lang="en-US" i="1" dirty="0"/>
              <a:t>Hint</a:t>
            </a:r>
            <a:r>
              <a:rPr lang="en-US" dirty="0"/>
              <a:t> word and look at it until it disappears from the screen.</a:t>
            </a:r>
          </a:p>
          <a:p>
            <a:pPr marL="285750" indent="-285750">
              <a:buFont typeface="Arial" charset="0"/>
              <a:buChar char="•"/>
            </a:pPr>
            <a:r>
              <a:rPr lang="en-US" b="1" dirty="0"/>
              <a:t>Do not think of anything else </a:t>
            </a:r>
            <a:r>
              <a:rPr lang="en-US" dirty="0" smtClean="0"/>
              <a:t>while </a:t>
            </a:r>
            <a:r>
              <a:rPr lang="en-US" dirty="0"/>
              <a:t>you </a:t>
            </a:r>
            <a:r>
              <a:rPr lang="en-US" dirty="0" smtClean="0"/>
              <a:t>are trying to  block the </a:t>
            </a:r>
            <a:r>
              <a:rPr lang="en-US" dirty="0"/>
              <a:t>Response </a:t>
            </a:r>
            <a:r>
              <a:rPr lang="en-US" dirty="0" smtClean="0"/>
              <a:t>word</a:t>
            </a:r>
            <a:r>
              <a:rPr lang="en-US" b="1" dirty="0" smtClean="0"/>
              <a:t>.</a:t>
            </a:r>
            <a:endParaRPr lang="en-US" b="1" dirty="0"/>
          </a:p>
          <a:p>
            <a:pPr marL="285750" indent="-285750">
              <a:buFont typeface="Arial" charset="0"/>
              <a:buChar char="•"/>
            </a:pPr>
            <a:r>
              <a:rPr lang="en-US" b="1" dirty="0"/>
              <a:t>IF you notice the Response word accidentally come to mind, press the Spacebar and then try to </a:t>
            </a:r>
            <a:r>
              <a:rPr lang="en-US" dirty="0" smtClean="0"/>
              <a:t>push </a:t>
            </a:r>
            <a:r>
              <a:rPr lang="en-US" dirty="0"/>
              <a:t>the </a:t>
            </a:r>
            <a:r>
              <a:rPr lang="en-US" i="1" dirty="0"/>
              <a:t>Response</a:t>
            </a:r>
            <a:r>
              <a:rPr lang="en-US" dirty="0"/>
              <a:t> word out of mind and keep it out (pressing the Spacebar won’t remove the hint word from the screen). </a:t>
            </a:r>
          </a:p>
          <a:p>
            <a:pPr marL="285750" indent="-285750">
              <a:buFont typeface="Arial" charset="0"/>
              <a:buChar char="•"/>
            </a:pPr>
            <a:r>
              <a:rPr lang="en-US" dirty="0"/>
              <a:t>Try to be honest </a:t>
            </a:r>
            <a:r>
              <a:rPr lang="en-US" dirty="0" smtClean="0"/>
              <a:t>and press the </a:t>
            </a:r>
            <a:r>
              <a:rPr lang="en-US" dirty="0"/>
              <a:t>Spacebar if the response word comes to mind. </a:t>
            </a:r>
            <a:r>
              <a:rPr lang="en-US" dirty="0" smtClean="0"/>
              <a:t>We </a:t>
            </a:r>
            <a:r>
              <a:rPr lang="en-US" dirty="0"/>
              <a:t>understand that this is a hard task and sometimes the response word will come to mind even when you are trying to block it.</a:t>
            </a:r>
          </a:p>
          <a:p>
            <a:pPr marL="285750" indent="-285750">
              <a:buFont typeface="Arial" charset="0"/>
              <a:buChar char="•"/>
            </a:pPr>
            <a:endParaRPr lang="en-US" dirty="0"/>
          </a:p>
          <a:p>
            <a:pPr marL="285750" indent="-285750">
              <a:buFont typeface="Arial" charset="0"/>
              <a:buChar char="•"/>
            </a:pPr>
            <a:endParaRPr lang="en-US" dirty="0"/>
          </a:p>
          <a:p>
            <a:pPr marL="285750" indent="-285750">
              <a:buFont typeface="Arial" charset="0"/>
              <a:buChar char="•"/>
            </a:pPr>
            <a:endParaRPr lang="en-US" b="1" dirty="0"/>
          </a:p>
          <a:p>
            <a:pPr marL="285750" indent="-285750">
              <a:buFont typeface="Arial" charset="0"/>
              <a:buChar char="•"/>
            </a:pPr>
            <a:endParaRPr lang="en-US" sz="1600" dirty="0"/>
          </a:p>
        </p:txBody>
      </p:sp>
      <p:grpSp>
        <p:nvGrpSpPr>
          <p:cNvPr id="5" name="Group 4"/>
          <p:cNvGrpSpPr/>
          <p:nvPr/>
        </p:nvGrpSpPr>
        <p:grpSpPr>
          <a:xfrm>
            <a:off x="2416837" y="3261348"/>
            <a:ext cx="5915925" cy="2289263"/>
            <a:chOff x="2173758" y="1538282"/>
            <a:chExt cx="5915925" cy="2289263"/>
          </a:xfrm>
        </p:grpSpPr>
        <p:sp>
          <p:nvSpPr>
            <p:cNvPr id="24" name="Rectangle 23"/>
            <p:cNvSpPr>
              <a:spLocks noChangeAspect="1"/>
            </p:cNvSpPr>
            <p:nvPr/>
          </p:nvSpPr>
          <p:spPr>
            <a:xfrm>
              <a:off x="2886765" y="2581847"/>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27" name="Rectangle 26"/>
            <p:cNvSpPr>
              <a:spLocks noChangeAspect="1"/>
            </p:cNvSpPr>
            <p:nvPr/>
          </p:nvSpPr>
          <p:spPr>
            <a:xfrm>
              <a:off x="363567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28" name="Rectangle 27"/>
            <p:cNvSpPr>
              <a:spLocks noChangeAspect="1"/>
            </p:cNvSpPr>
            <p:nvPr/>
          </p:nvSpPr>
          <p:spPr>
            <a:xfrm>
              <a:off x="438458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ROBE</a:t>
              </a:r>
              <a:endParaRPr lang="en-US" dirty="0">
                <a:solidFill>
                  <a:srgbClr val="FF0000"/>
                </a:solidFill>
              </a:endParaRPr>
            </a:p>
          </p:txBody>
        </p:sp>
        <p:sp>
          <p:nvSpPr>
            <p:cNvPr id="29" name="TextBox 28"/>
            <p:cNvSpPr txBox="1"/>
            <p:nvPr/>
          </p:nvSpPr>
          <p:spPr>
            <a:xfrm>
              <a:off x="3792544" y="3304325"/>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0" name="TextBox 29"/>
            <p:cNvSpPr txBox="1"/>
            <p:nvPr/>
          </p:nvSpPr>
          <p:spPr>
            <a:xfrm>
              <a:off x="2173758" y="3281227"/>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cxnSp>
          <p:nvCxnSpPr>
            <p:cNvPr id="33" name="Straight Connector 32"/>
            <p:cNvCxnSpPr/>
            <p:nvPr/>
          </p:nvCxnSpPr>
          <p:spPr>
            <a:xfrm flipH="1">
              <a:off x="4835674" y="2941847"/>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133494" y="2842289"/>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4535" y="2315849"/>
              <a:ext cx="1415264" cy="1415264"/>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8315" y="1538282"/>
              <a:ext cx="994004" cy="1083701"/>
            </a:xfrm>
            <a:prstGeom prst="rect">
              <a:avLst/>
            </a:prstGeom>
          </p:spPr>
        </p:pic>
        <p:sp>
          <p:nvSpPr>
            <p:cNvPr id="37" name="TextBox 36"/>
            <p:cNvSpPr txBox="1"/>
            <p:nvPr/>
          </p:nvSpPr>
          <p:spPr>
            <a:xfrm>
              <a:off x="7027629" y="1778935"/>
              <a:ext cx="1062054" cy="307777"/>
            </a:xfrm>
            <a:prstGeom prst="rect">
              <a:avLst/>
            </a:prstGeom>
            <a:noFill/>
          </p:spPr>
          <p:txBody>
            <a:bodyPr wrap="square" rtlCol="0">
              <a:spAutoFit/>
            </a:bodyPr>
            <a:lstStyle/>
            <a:p>
              <a:r>
                <a:rPr lang="en-US" sz="1400" dirty="0" smtClean="0"/>
                <a:t>EVENING</a:t>
              </a:r>
              <a:endParaRPr lang="en-US" sz="1400" dirty="0"/>
            </a:p>
          </p:txBody>
        </p:sp>
        <p:sp>
          <p:nvSpPr>
            <p:cNvPr id="6" name="Cross 5"/>
            <p:cNvSpPr>
              <a:spLocks noChangeAspect="1"/>
            </p:cNvSpPr>
            <p:nvPr/>
          </p:nvSpPr>
          <p:spPr>
            <a:xfrm rot="2680583">
              <a:off x="7256005" y="17438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4209429" y="5924702"/>
            <a:ext cx="1309549" cy="823101"/>
            <a:chOff x="4209429" y="5968244"/>
            <a:chExt cx="1309549" cy="823101"/>
          </a:xfrm>
        </p:grpSpPr>
        <p:pic>
          <p:nvPicPr>
            <p:cNvPr id="39" name="Picture 3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40" name="Rectangle 39"/>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p:cNvPicPr>
              <a:picLocks noChangeAspect="1"/>
            </p:cNvPicPr>
            <p:nvPr/>
          </p:nvPicPr>
          <p:blipFill rotWithShape="1">
            <a:blip r:embed="rId5">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8257148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Visual Detection</a:t>
            </a:r>
          </a:p>
        </p:txBody>
      </p:sp>
      <p:sp>
        <p:nvSpPr>
          <p:cNvPr id="3" name="TextBox 2"/>
          <p:cNvSpPr txBox="1"/>
          <p:nvPr/>
        </p:nvSpPr>
        <p:spPr>
          <a:xfrm>
            <a:off x="499786" y="1014282"/>
            <a:ext cx="10932458" cy="1200329"/>
          </a:xfrm>
          <a:prstGeom prst="rect">
            <a:avLst/>
          </a:prstGeom>
          <a:noFill/>
        </p:spPr>
        <p:txBody>
          <a:bodyPr wrap="square" rtlCol="0">
            <a:spAutoFit/>
          </a:bodyPr>
          <a:lstStyle/>
          <a:p>
            <a:pPr marL="285750" indent="-285750">
              <a:buFont typeface="Arial" charset="0"/>
              <a:buChar char="•"/>
            </a:pPr>
            <a:r>
              <a:rPr lang="en-US" dirty="0"/>
              <a:t>After each hint word, you will be given a separate visual detection task. </a:t>
            </a:r>
          </a:p>
          <a:p>
            <a:pPr marL="285750" indent="-285750">
              <a:buFont typeface="Arial" charset="0"/>
              <a:buChar char="•"/>
            </a:pPr>
            <a:r>
              <a:rPr lang="en-US" dirty="0"/>
              <a:t>You will see a word hidden behind </a:t>
            </a:r>
            <a:r>
              <a:rPr lang="en-US" dirty="0" smtClean="0"/>
              <a:t>a lot of </a:t>
            </a:r>
            <a:r>
              <a:rPr lang="en-US" dirty="0"/>
              <a:t>visual noise (i.e. black lines and dots). The word will become clearer across time. Your job is to press the space bar as soon as you can identify the hidden word. The goal is to be as </a:t>
            </a:r>
            <a:r>
              <a:rPr lang="en-US" b="1" dirty="0"/>
              <a:t>quick</a:t>
            </a:r>
            <a:r>
              <a:rPr lang="en-US" dirty="0"/>
              <a:t> as you can </a:t>
            </a:r>
            <a:r>
              <a:rPr lang="en-US" b="1" dirty="0"/>
              <a:t>while still being accurate.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226" y="2915610"/>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174" y="3296590"/>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2329" y="3854374"/>
            <a:ext cx="2320707" cy="1115568"/>
          </a:xfrm>
          <a:prstGeom prst="rect">
            <a:avLst/>
          </a:prstGeom>
        </p:spPr>
      </p:pic>
      <p:cxnSp>
        <p:nvCxnSpPr>
          <p:cNvPr id="8" name="Straight Arrow Connector 7"/>
          <p:cNvCxnSpPr/>
          <p:nvPr/>
        </p:nvCxnSpPr>
        <p:spPr>
          <a:xfrm>
            <a:off x="1555840" y="4210472"/>
            <a:ext cx="6955534" cy="154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9459" y="4324074"/>
            <a:ext cx="2503831" cy="1115568"/>
          </a:xfrm>
          <a:prstGeom prst="rect">
            <a:avLst/>
          </a:prstGeom>
        </p:spPr>
      </p:pic>
      <p:sp>
        <p:nvSpPr>
          <p:cNvPr id="12" name="TextBox 11"/>
          <p:cNvSpPr txBox="1"/>
          <p:nvPr/>
        </p:nvSpPr>
        <p:spPr>
          <a:xfrm>
            <a:off x="2849019" y="6024412"/>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7361387" y="5747413"/>
            <a:ext cx="3889093" cy="646331"/>
          </a:xfrm>
          <a:prstGeom prst="rect">
            <a:avLst/>
          </a:prstGeom>
          <a:noFill/>
        </p:spPr>
        <p:txBody>
          <a:bodyPr wrap="square" rtlCol="0">
            <a:spAutoFit/>
          </a:bodyPr>
          <a:lstStyle/>
          <a:p>
            <a:pPr algn="ctr"/>
            <a:r>
              <a:rPr lang="en-US" b="1" dirty="0" smtClean="0">
                <a:solidFill>
                  <a:schemeClr val="accent1">
                    <a:lumMod val="75000"/>
                  </a:schemeClr>
                </a:solidFill>
              </a:rPr>
              <a:t>Hidden word </a:t>
            </a:r>
          </a:p>
          <a:p>
            <a:pPr algn="ctr"/>
            <a:r>
              <a:rPr lang="en-US" b="1" dirty="0" smtClean="0">
                <a:solidFill>
                  <a:schemeClr val="accent1">
                    <a:lumMod val="75000"/>
                  </a:schemeClr>
                </a:solidFill>
              </a:rPr>
              <a:t>becomes </a:t>
            </a:r>
            <a:r>
              <a:rPr lang="en-US" b="1" dirty="0">
                <a:solidFill>
                  <a:schemeClr val="accent1">
                    <a:lumMod val="75000"/>
                  </a:schemeClr>
                </a:solidFill>
              </a:rPr>
              <a:t>clearer across time</a:t>
            </a:r>
          </a:p>
        </p:txBody>
      </p:sp>
      <p:grpSp>
        <p:nvGrpSpPr>
          <p:cNvPr id="17" name="Group 16"/>
          <p:cNvGrpSpPr/>
          <p:nvPr/>
        </p:nvGrpSpPr>
        <p:grpSpPr>
          <a:xfrm>
            <a:off x="3346919" y="5153122"/>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5433036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19142" y="4671593"/>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Visual Detection</a:t>
            </a:r>
            <a:endParaRPr lang="en-US" sz="3600" dirty="0"/>
          </a:p>
        </p:txBody>
      </p:sp>
      <p:sp>
        <p:nvSpPr>
          <p:cNvPr id="3" name="TextBox 2"/>
          <p:cNvSpPr txBox="1"/>
          <p:nvPr/>
        </p:nvSpPr>
        <p:spPr>
          <a:xfrm>
            <a:off x="444913" y="888787"/>
            <a:ext cx="10932458" cy="1754326"/>
          </a:xfrm>
          <a:prstGeom prst="rect">
            <a:avLst/>
          </a:prstGeom>
          <a:noFill/>
        </p:spPr>
        <p:txBody>
          <a:bodyPr wrap="square" rtlCol="0">
            <a:spAutoFit/>
          </a:bodyPr>
          <a:lstStyle/>
          <a:p>
            <a:pPr marL="285750" indent="-285750">
              <a:buFont typeface="Arial" charset="0"/>
              <a:buChar char="•"/>
            </a:pPr>
            <a:r>
              <a:rPr lang="en-US" dirty="0"/>
              <a:t>On some trials you might be asked to type the word that you identified so it is important that you were in fact able to accurately identify the word before pressing the space bar. </a:t>
            </a:r>
          </a:p>
          <a:p>
            <a:pPr marL="285750" indent="-285750">
              <a:buFont typeface="Arial" charset="0"/>
              <a:buChar char="•"/>
            </a:pPr>
            <a:r>
              <a:rPr lang="en-US" dirty="0"/>
              <a:t>Some of the hidden words will be words that you recognize from the learning phase </a:t>
            </a:r>
            <a:r>
              <a:rPr lang="en-US" b="1" dirty="0"/>
              <a:t>BUT</a:t>
            </a:r>
            <a:r>
              <a:rPr lang="en-US" dirty="0"/>
              <a:t> many will be </a:t>
            </a:r>
            <a:r>
              <a:rPr lang="en-US" dirty="0" smtClean="0"/>
              <a:t>new.</a:t>
            </a:r>
          </a:p>
          <a:p>
            <a:pPr marL="285750" indent="-285750">
              <a:buFont typeface="Arial" charset="0"/>
              <a:buChar char="•"/>
            </a:pPr>
            <a:r>
              <a:rPr lang="en-US" dirty="0" smtClean="0"/>
              <a:t>Trying </a:t>
            </a:r>
            <a:r>
              <a:rPr lang="en-US" dirty="0"/>
              <a:t>to predict the </a:t>
            </a:r>
            <a:r>
              <a:rPr lang="en-US" dirty="0" smtClean="0"/>
              <a:t>hidden word </a:t>
            </a:r>
            <a:r>
              <a:rPr lang="en-US" dirty="0"/>
              <a:t>will interfere with your ability to detect new words and </a:t>
            </a:r>
            <a:r>
              <a:rPr lang="en-US" b="1" dirty="0"/>
              <a:t>this will actually make you slower and less accurate</a:t>
            </a:r>
            <a:r>
              <a:rPr lang="en-US" dirty="0"/>
              <a:t>. Try to avoid guessing what the word will be and instead just focus on trying to quickly identify it.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943" y="308258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6891" y="346356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6046" y="4021345"/>
            <a:ext cx="2320707" cy="111556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3176" y="4491045"/>
            <a:ext cx="2503831" cy="1115568"/>
          </a:xfrm>
          <a:prstGeom prst="rect">
            <a:avLst/>
          </a:prstGeom>
        </p:spPr>
      </p:pic>
      <p:sp>
        <p:nvSpPr>
          <p:cNvPr id="12" name="TextBox 11"/>
          <p:cNvSpPr txBox="1"/>
          <p:nvPr/>
        </p:nvSpPr>
        <p:spPr>
          <a:xfrm>
            <a:off x="2849019" y="5706359"/>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7" name="TextBox 16"/>
          <p:cNvSpPr txBox="1"/>
          <p:nvPr/>
        </p:nvSpPr>
        <p:spPr>
          <a:xfrm>
            <a:off x="10035908" y="4743809"/>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10233436" y="5277146"/>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3494606" y="4909510"/>
            <a:ext cx="1309549" cy="823101"/>
            <a:chOff x="4209429" y="5968244"/>
            <a:chExt cx="1309549" cy="823101"/>
          </a:xfrm>
        </p:grpSpPr>
        <p:pic>
          <p:nvPicPr>
            <p:cNvPr id="21" name="Picture 20"/>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9975285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a:t>Phase 2</a:t>
            </a:r>
            <a:r>
              <a:rPr lang="en-US" sz="3600" dirty="0" smtClean="0"/>
              <a:t>: Rating Scale</a:t>
            </a:r>
            <a:endParaRPr lang="en-US" sz="3600" dirty="0"/>
          </a:p>
        </p:txBody>
      </p:sp>
      <p:sp>
        <p:nvSpPr>
          <p:cNvPr id="3" name="TextBox 2"/>
          <p:cNvSpPr txBox="1"/>
          <p:nvPr/>
        </p:nvSpPr>
        <p:spPr>
          <a:xfrm>
            <a:off x="499786" y="1365865"/>
            <a:ext cx="10932458" cy="2585323"/>
          </a:xfrm>
          <a:prstGeom prst="rect">
            <a:avLst/>
          </a:prstGeom>
          <a:noFill/>
        </p:spPr>
        <p:txBody>
          <a:bodyPr wrap="square" rtlCol="0">
            <a:spAutoFit/>
          </a:bodyPr>
          <a:lstStyle/>
          <a:p>
            <a:pPr marL="285750" indent="-285750">
              <a:buFont typeface="Arial" charset="0"/>
              <a:buChar char="•"/>
            </a:pPr>
            <a:r>
              <a:rPr lang="en-US" dirty="0" smtClean="0"/>
              <a:t>Lastly, use the sliding to scale to rate how frequently the response word was in mind during the display of the hint word.</a:t>
            </a:r>
          </a:p>
          <a:p>
            <a:pPr marL="285750" indent="-285750">
              <a:buFont typeface="Arial" charset="0"/>
              <a:buChar char="•"/>
            </a:pPr>
            <a:r>
              <a:rPr lang="en-US" dirty="0" smtClean="0"/>
              <a:t>SO, think back to when the red/green hint word was on the screen</a:t>
            </a:r>
            <a:r>
              <a:rPr lang="mr-IN" dirty="0" smtClean="0"/>
              <a:t>…</a:t>
            </a:r>
            <a:endParaRPr lang="en-US" dirty="0" smtClean="0"/>
          </a:p>
          <a:p>
            <a:pPr marL="285750" indent="-285750">
              <a:buFont typeface="Arial" charset="0"/>
              <a:buChar char="•"/>
            </a:pPr>
            <a:r>
              <a:rPr lang="en-US" dirty="0" smtClean="0"/>
              <a:t>If the hint word was red, then you should have tried to block the response word from coming to mind. You may not always succeed in blocking the response word</a:t>
            </a:r>
            <a:r>
              <a:rPr lang="en-US" dirty="0"/>
              <a:t>. </a:t>
            </a:r>
            <a:r>
              <a:rPr lang="en-US" b="1" dirty="0"/>
              <a:t>Try to be honest! </a:t>
            </a:r>
            <a:r>
              <a:rPr lang="en-US" dirty="0"/>
              <a:t>Did </a:t>
            </a:r>
            <a:r>
              <a:rPr lang="en-US" dirty="0" smtClean="0"/>
              <a:t>it come to mind at all during that time?</a:t>
            </a:r>
          </a:p>
          <a:p>
            <a:pPr marL="285750" indent="-285750">
              <a:buFont typeface="Arial" charset="0"/>
              <a:buChar char="•"/>
            </a:pPr>
            <a:r>
              <a:rPr lang="en-US" dirty="0"/>
              <a:t>If the hint word was </a:t>
            </a:r>
            <a:r>
              <a:rPr lang="en-US" dirty="0" smtClean="0"/>
              <a:t>green, </a:t>
            </a:r>
            <a:r>
              <a:rPr lang="en-US" dirty="0"/>
              <a:t>then you should have tried to </a:t>
            </a:r>
            <a:r>
              <a:rPr lang="en-US" dirty="0" smtClean="0"/>
              <a:t>think of the </a:t>
            </a:r>
            <a:r>
              <a:rPr lang="en-US" dirty="0"/>
              <a:t>response </a:t>
            </a:r>
            <a:r>
              <a:rPr lang="en-US" dirty="0" smtClean="0"/>
              <a:t>word. You </a:t>
            </a:r>
            <a:r>
              <a:rPr lang="en-US" dirty="0"/>
              <a:t>may not always succeed in </a:t>
            </a:r>
            <a:r>
              <a:rPr lang="en-US" dirty="0" smtClean="0"/>
              <a:t>remembering the </a:t>
            </a:r>
            <a:r>
              <a:rPr lang="en-US" dirty="0"/>
              <a:t>response </a:t>
            </a:r>
            <a:r>
              <a:rPr lang="en-US" dirty="0" smtClean="0"/>
              <a:t>word. </a:t>
            </a:r>
            <a:r>
              <a:rPr lang="en-US" b="1" dirty="0"/>
              <a:t>Try to be honest! </a:t>
            </a:r>
            <a:r>
              <a:rPr lang="en-US" dirty="0" smtClean="0"/>
              <a:t>Did </a:t>
            </a:r>
            <a:r>
              <a:rPr lang="en-US" dirty="0"/>
              <a:t>it come to mind at all during that time</a:t>
            </a:r>
            <a:r>
              <a:rPr lang="en-US" dirty="0" smtClean="0"/>
              <a:t>?</a:t>
            </a:r>
          </a:p>
          <a:p>
            <a:pPr marL="285750" indent="-285750">
              <a:buFont typeface="Arial" charset="0"/>
              <a:buChar char="•"/>
            </a:pPr>
            <a:r>
              <a:rPr lang="en-US" dirty="0" smtClean="0"/>
              <a:t>Click the point on the scale that most accurately reflects how often the response word was in mind. </a:t>
            </a:r>
            <a:endParaRPr lang="en-US" dirty="0"/>
          </a:p>
          <a:p>
            <a:pPr marL="285750" indent="-285750">
              <a:buFont typeface="Arial" charset="0"/>
              <a:buChar char="•"/>
            </a:pPr>
            <a:endParaRPr lang="en-US" b="1" dirty="0"/>
          </a:p>
        </p:txBody>
      </p:sp>
      <p:sp>
        <p:nvSpPr>
          <p:cNvPr id="5" name="Rectangle 4"/>
          <p:cNvSpPr>
            <a:spLocks noChangeAspect="1"/>
          </p:cNvSpPr>
          <p:nvPr/>
        </p:nvSpPr>
        <p:spPr>
          <a:xfrm>
            <a:off x="3024237" y="494657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1933" y="5263750"/>
            <a:ext cx="1660533" cy="834567"/>
          </a:xfrm>
          <a:prstGeom prst="rect">
            <a:avLst/>
          </a:prstGeom>
        </p:spPr>
      </p:pic>
      <p:sp>
        <p:nvSpPr>
          <p:cNvPr id="7" name="Curved Up Arrow 6"/>
          <p:cNvSpPr/>
          <p:nvPr/>
        </p:nvSpPr>
        <p:spPr>
          <a:xfrm rot="10800000">
            <a:off x="3955772" y="4116724"/>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074155" y="5113653"/>
            <a:ext cx="2561601" cy="1134759"/>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70371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a:t>
            </a:r>
            <a:r>
              <a:rPr lang="en-US" sz="3600" dirty="0" smtClean="0"/>
              <a:t>3: Free Recall </a:t>
            </a:r>
            <a:r>
              <a:rPr lang="en-US" sz="3600" dirty="0"/>
              <a:t>Test</a:t>
            </a:r>
          </a:p>
        </p:txBody>
      </p:sp>
      <p:sp>
        <p:nvSpPr>
          <p:cNvPr id="4" name="TextBox 3"/>
          <p:cNvSpPr txBox="1"/>
          <p:nvPr/>
        </p:nvSpPr>
        <p:spPr>
          <a:xfrm>
            <a:off x="684375" y="994919"/>
            <a:ext cx="10932458" cy="923330"/>
          </a:xfrm>
          <a:prstGeom prst="rect">
            <a:avLst/>
          </a:prstGeom>
          <a:noFill/>
        </p:spPr>
        <p:txBody>
          <a:bodyPr wrap="square" rtlCol="0">
            <a:spAutoFit/>
          </a:bodyPr>
          <a:lstStyle/>
          <a:p>
            <a:pPr marL="285750" indent="-285750">
              <a:buFont typeface="Arial" charset="0"/>
              <a:buChar char="•"/>
            </a:pPr>
            <a:r>
              <a:rPr lang="en-US" dirty="0" smtClean="0"/>
              <a:t>You are almost done! We just have one last memory test for you to complete.</a:t>
            </a:r>
          </a:p>
          <a:p>
            <a:pPr marL="285750" indent="-285750">
              <a:buFont typeface="Arial" charset="0"/>
              <a:buChar char="•"/>
            </a:pPr>
            <a:r>
              <a:rPr lang="en-US" dirty="0" smtClean="0"/>
              <a:t>You </a:t>
            </a:r>
            <a:r>
              <a:rPr lang="en-US" dirty="0"/>
              <a:t>will be given each </a:t>
            </a:r>
            <a:r>
              <a:rPr lang="en-US" i="1" dirty="0"/>
              <a:t>Hint</a:t>
            </a:r>
            <a:r>
              <a:rPr lang="en-US" dirty="0"/>
              <a:t> word and asked to type in the 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684375" y="5135603"/>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as errors.</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4567770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94515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154982"/>
            <a:ext cx="7811146" cy="1692771"/>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word</a:t>
            </a:r>
          </a:p>
          <a:p>
            <a:pPr marL="514350" indent="-514350">
              <a:buAutoNum type="arabicPeriod"/>
            </a:pPr>
            <a:r>
              <a:rPr lang="en-US" sz="2400" b="1" dirty="0" smtClean="0"/>
              <a:t>Press the spacebar when it comes to mind and continue to keep it in mind</a:t>
            </a:r>
          </a:p>
        </p:txBody>
      </p:sp>
      <p:sp>
        <p:nvSpPr>
          <p:cNvPr id="5" name="TextBox 4"/>
          <p:cNvSpPr txBox="1"/>
          <p:nvPr/>
        </p:nvSpPr>
        <p:spPr>
          <a:xfrm>
            <a:off x="1379349" y="1847753"/>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Press the spacebar if it accidentally comes to mind and try to actively push it out of mind</a:t>
            </a:r>
          </a:p>
        </p:txBody>
      </p:sp>
      <p:sp>
        <p:nvSpPr>
          <p:cNvPr id="6" name="TextBox 5"/>
          <p:cNvSpPr txBox="1"/>
          <p:nvPr/>
        </p:nvSpPr>
        <p:spPr>
          <a:xfrm>
            <a:off x="1379349" y="4279188"/>
            <a:ext cx="7811146" cy="2431435"/>
          </a:xfrm>
          <a:prstGeom prst="rect">
            <a:avLst/>
          </a:prstGeom>
          <a:noFill/>
        </p:spPr>
        <p:txBody>
          <a:bodyPr wrap="square" rtlCol="0">
            <a:spAutoFit/>
          </a:bodyPr>
          <a:lstStyle/>
          <a:p>
            <a:r>
              <a:rPr lang="en-US" sz="3200" b="1" dirty="0" smtClean="0"/>
              <a:t>During </a:t>
            </a:r>
            <a:r>
              <a:rPr lang="en-US" sz="3200" b="1" dirty="0" smtClean="0">
                <a:solidFill>
                  <a:srgbClr val="FFC000"/>
                </a:solidFill>
              </a:rPr>
              <a:t>hidden</a:t>
            </a:r>
            <a:r>
              <a:rPr lang="en-US" sz="3200" b="1" dirty="0" smtClean="0"/>
              <a:t> words try to:</a:t>
            </a:r>
          </a:p>
          <a:p>
            <a:pPr marL="514350" indent="-514350">
              <a:buAutoNum type="arabicPeriod"/>
            </a:pPr>
            <a:r>
              <a:rPr lang="en-US" sz="2400" b="1" dirty="0" smtClean="0"/>
              <a:t>Press the spacebar as soon as you can identify the hidden word</a:t>
            </a:r>
          </a:p>
          <a:p>
            <a:pPr marL="514350" indent="-514350">
              <a:buAutoNum type="arabicPeriod"/>
            </a:pPr>
            <a:r>
              <a:rPr lang="en-US" sz="2400" b="1" dirty="0" smtClean="0"/>
              <a:t>Try to be as </a:t>
            </a:r>
            <a:r>
              <a:rPr lang="en-US" sz="2400" b="1" u="sng" dirty="0" smtClean="0"/>
              <a:t>quick</a:t>
            </a:r>
            <a:r>
              <a:rPr lang="en-US" sz="2400" b="1" dirty="0" smtClean="0"/>
              <a:t> as you can while still being </a:t>
            </a:r>
            <a:r>
              <a:rPr lang="en-US" sz="2400" b="1" u="sng" dirty="0" smtClean="0"/>
              <a:t>accurate</a:t>
            </a:r>
          </a:p>
          <a:p>
            <a:pPr marL="514350" indent="-514350">
              <a:buAutoNum type="arabicPeriod"/>
            </a:pPr>
            <a:r>
              <a:rPr lang="en-US" sz="2400" b="1" dirty="0" smtClean="0"/>
              <a:t>Be careful not to try to predict what the word will be because this will </a:t>
            </a:r>
            <a:r>
              <a:rPr lang="en-US" sz="2400" b="1" u="sng" dirty="0" smtClean="0"/>
              <a:t>often cause errors</a:t>
            </a:r>
          </a:p>
        </p:txBody>
      </p:sp>
    </p:spTree>
    <p:extLst>
      <p:ext uri="{BB962C8B-B14F-4D97-AF65-F5344CB8AC3E}">
        <p14:creationId xmlns:p14="http://schemas.microsoft.com/office/powerpoint/2010/main" val="3635274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Think Trial</a:t>
            </a:r>
            <a:endParaRPr lang="en-US" b="1" dirty="0"/>
          </a:p>
        </p:txBody>
      </p:sp>
    </p:spTree>
    <p:extLst>
      <p:ext uri="{BB962C8B-B14F-4D97-AF65-F5344CB8AC3E}">
        <p14:creationId xmlns:p14="http://schemas.microsoft.com/office/powerpoint/2010/main" val="11084936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1313597" y="445991"/>
            <a:ext cx="1947334" cy="923330"/>
          </a:xfrm>
          <a:prstGeom prst="rect">
            <a:avLst/>
          </a:prstGeom>
          <a:noFill/>
        </p:spPr>
        <p:txBody>
          <a:bodyPr wrap="square" rtlCol="0">
            <a:spAutoFit/>
          </a:bodyPr>
          <a:lstStyle/>
          <a:p>
            <a:pPr algn="ctr"/>
            <a:r>
              <a:rPr lang="en-US" dirty="0" smtClean="0"/>
              <a:t>Click spacebar if/when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Tree>
    <p:extLst>
      <p:ext uri="{BB962C8B-B14F-4D97-AF65-F5344CB8AC3E}">
        <p14:creationId xmlns:p14="http://schemas.microsoft.com/office/powerpoint/2010/main" val="10318521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14078960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35350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52406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708747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1647714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the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20004858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611152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8049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r>
              <a:rPr lang="en-US" dirty="0" smtClean="0"/>
              <a:t>This </a:t>
            </a:r>
            <a:r>
              <a:rPr lang="en-US" dirty="0"/>
              <a:t>experiment is concerned with the brain mechanisms that underlie attention. </a:t>
            </a:r>
            <a:endParaRPr lang="en-US" dirty="0" smtClean="0"/>
          </a:p>
          <a:p>
            <a:endParaRPr lang="en-US" dirty="0"/>
          </a:p>
          <a:p>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12946301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6958004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631712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(e.g.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3001792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6727780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646331"/>
          </a:xfrm>
          <a:prstGeom prst="rect">
            <a:avLst/>
          </a:prstGeom>
          <a:noFill/>
        </p:spPr>
        <p:txBody>
          <a:bodyPr wrap="square" rtlCol="0">
            <a:spAutoFit/>
          </a:bodyPr>
          <a:lstStyle/>
          <a:p>
            <a:r>
              <a:rPr lang="en-US" b="1" dirty="0" smtClean="0"/>
              <a:t>Alternatively, if the hint word appears in red</a:t>
            </a:r>
            <a:r>
              <a:rPr lang="mr-IN" b="1" dirty="0" smtClean="0"/>
              <a:t>…</a:t>
            </a:r>
            <a:endParaRPr lang="en-US" b="1" dirty="0"/>
          </a:p>
        </p:txBody>
      </p:sp>
    </p:spTree>
    <p:extLst>
      <p:ext uri="{BB962C8B-B14F-4D97-AF65-F5344CB8AC3E}">
        <p14:creationId xmlns:p14="http://schemas.microsoft.com/office/powerpoint/2010/main" val="8569818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923330"/>
          </a:xfrm>
          <a:prstGeom prst="rect">
            <a:avLst/>
          </a:prstGeom>
          <a:noFill/>
        </p:spPr>
        <p:txBody>
          <a:bodyPr wrap="square" rtlCol="0">
            <a:spAutoFit/>
          </a:bodyPr>
          <a:lstStyle/>
          <a:p>
            <a:pPr algn="ctr"/>
            <a:r>
              <a:rPr lang="en-US" dirty="0" smtClean="0"/>
              <a:t>Try to </a:t>
            </a:r>
            <a:r>
              <a:rPr lang="en-US" smtClean="0"/>
              <a:t>AVOID thinking of </a:t>
            </a:r>
            <a:r>
              <a:rPr lang="en-US" dirty="0" smtClean="0"/>
              <a:t>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216031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726176" y="4334813"/>
            <a:ext cx="2898930" cy="1477328"/>
          </a:xfrm>
          <a:prstGeom prst="rect">
            <a:avLst/>
          </a:prstGeom>
          <a:noFill/>
        </p:spPr>
        <p:txBody>
          <a:bodyPr wrap="square" rtlCol="0">
            <a:spAutoFit/>
          </a:bodyPr>
          <a:lstStyle/>
          <a:p>
            <a:pPr algn="ctr"/>
            <a:r>
              <a:rPr lang="en-US" dirty="0" smtClean="0"/>
              <a:t>Hopefully it doesn’t </a:t>
            </a:r>
            <a:r>
              <a:rPr lang="en-US" b="1" i="1" dirty="0" smtClean="0"/>
              <a:t>but</a:t>
            </a:r>
            <a:r>
              <a:rPr lang="en-US" dirty="0" smtClean="0"/>
              <a:t> if you notice the response word comes to mind, click space and push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5266391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 from mind.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1090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9" name="TextBox 28"/>
          <p:cNvSpPr txBox="1"/>
          <p:nvPr/>
        </p:nvSpPr>
        <p:spPr>
          <a:xfrm>
            <a:off x="69559" y="532475"/>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Tree>
    <p:extLst>
      <p:ext uri="{BB962C8B-B14F-4D97-AF65-F5344CB8AC3E}">
        <p14:creationId xmlns:p14="http://schemas.microsoft.com/office/powerpoint/2010/main" val="205551120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3544688"/>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2402316"/>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1475092"/>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3502784"/>
            <a:ext cx="1731356" cy="983813"/>
          </a:xfrm>
          <a:prstGeom prst="rect">
            <a:avLst/>
          </a:prstGeom>
        </p:spPr>
      </p:pic>
      <p:grpSp>
        <p:nvGrpSpPr>
          <p:cNvPr id="5" name="Group 4"/>
          <p:cNvGrpSpPr/>
          <p:nvPr/>
        </p:nvGrpSpPr>
        <p:grpSpPr>
          <a:xfrm>
            <a:off x="7904035" y="3417739"/>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779250" y="3373844"/>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9254491" y="2632672"/>
            <a:ext cx="3433289" cy="646331"/>
          </a:xfrm>
          <a:prstGeom prst="rect">
            <a:avLst/>
          </a:prstGeom>
          <a:noFill/>
        </p:spPr>
        <p:txBody>
          <a:bodyPr wrap="square" rtlCol="0">
            <a:spAutoFit/>
          </a:bodyPr>
          <a:lstStyle/>
          <a:p>
            <a:pPr algn="ctr"/>
            <a:r>
              <a:rPr lang="en-US" dirty="0" smtClean="0"/>
              <a:t>Think back and </a:t>
            </a:r>
          </a:p>
          <a:p>
            <a:pPr algn="ctr"/>
            <a:r>
              <a:rPr lang="en-US" dirty="0"/>
              <a:t>s</a:t>
            </a:r>
            <a:r>
              <a:rPr lang="en-US" dirty="0" smtClean="0"/>
              <a:t>lide to answer! </a:t>
            </a:r>
            <a:endParaRPr lang="en-US" dirty="0"/>
          </a:p>
        </p:txBody>
      </p:sp>
      <p:sp>
        <p:nvSpPr>
          <p:cNvPr id="35" name="TextBox 34"/>
          <p:cNvSpPr txBox="1"/>
          <p:nvPr/>
        </p:nvSpPr>
        <p:spPr>
          <a:xfrm>
            <a:off x="215" y="528746"/>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
        <p:nvSpPr>
          <p:cNvPr id="36" name="TextBox 35"/>
          <p:cNvSpPr txBox="1"/>
          <p:nvPr/>
        </p:nvSpPr>
        <p:spPr>
          <a:xfrm>
            <a:off x="5607355" y="2600216"/>
            <a:ext cx="1947334" cy="923330"/>
          </a:xfrm>
          <a:prstGeom prst="rect">
            <a:avLst/>
          </a:prstGeom>
          <a:noFill/>
        </p:spPr>
        <p:txBody>
          <a:bodyPr wrap="square" rtlCol="0">
            <a:spAutoFit/>
          </a:bodyPr>
          <a:lstStyle/>
          <a:p>
            <a:pPr algn="ctr"/>
            <a:r>
              <a:rPr lang="en-US" dirty="0" smtClean="0"/>
              <a:t>Click space when you </a:t>
            </a:r>
            <a:r>
              <a:rPr lang="en-US" smtClean="0"/>
              <a:t>can identify the word!</a:t>
            </a:r>
            <a:endParaRPr lang="en-US" dirty="0"/>
          </a:p>
        </p:txBody>
      </p:sp>
      <p:pic>
        <p:nvPicPr>
          <p:cNvPr id="37" name="Picture 36"/>
          <p:cNvPicPr>
            <a:picLocks noChangeAspect="1"/>
          </p:cNvPicPr>
          <p:nvPr/>
        </p:nvPicPr>
        <p:blipFill>
          <a:blip r:embed="rId6"/>
          <a:stretch>
            <a:fillRect/>
          </a:stretch>
        </p:blipFill>
        <p:spPr>
          <a:xfrm>
            <a:off x="6163391" y="2078084"/>
            <a:ext cx="648463" cy="648463"/>
          </a:xfrm>
          <a:prstGeom prst="rect">
            <a:avLst/>
          </a:prstGeom>
        </p:spPr>
      </p:pic>
      <p:sp>
        <p:nvSpPr>
          <p:cNvPr id="38" name="TextBox 37"/>
          <p:cNvSpPr txBox="1"/>
          <p:nvPr/>
        </p:nvSpPr>
        <p:spPr>
          <a:xfrm>
            <a:off x="7591793" y="2632672"/>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39" name="TextBox 38"/>
          <p:cNvSpPr txBox="1"/>
          <p:nvPr/>
        </p:nvSpPr>
        <p:spPr>
          <a:xfrm>
            <a:off x="3386443" y="1585377"/>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grpSp>
        <p:nvGrpSpPr>
          <p:cNvPr id="40" name="Group 39"/>
          <p:cNvGrpSpPr/>
          <p:nvPr/>
        </p:nvGrpSpPr>
        <p:grpSpPr>
          <a:xfrm>
            <a:off x="2303528" y="4533269"/>
            <a:ext cx="1309549" cy="823101"/>
            <a:chOff x="4209429" y="5968244"/>
            <a:chExt cx="1309549" cy="823101"/>
          </a:xfrm>
        </p:grpSpPr>
        <p:pic>
          <p:nvPicPr>
            <p:cNvPr id="45" name="Picture 44"/>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6" name="Picture 45"/>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47" name="Group 46"/>
          <p:cNvGrpSpPr/>
          <p:nvPr/>
        </p:nvGrpSpPr>
        <p:grpSpPr>
          <a:xfrm>
            <a:off x="5989911" y="4565709"/>
            <a:ext cx="1309549" cy="823101"/>
            <a:chOff x="4209429" y="5968244"/>
            <a:chExt cx="1309549" cy="823101"/>
          </a:xfrm>
        </p:grpSpPr>
        <p:pic>
          <p:nvPicPr>
            <p:cNvPr id="48" name="Picture 47"/>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9" name="Picture 48"/>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0" name="Curved Up Arrow 49"/>
          <p:cNvSpPr/>
          <p:nvPr/>
        </p:nvSpPr>
        <p:spPr>
          <a:xfrm rot="11337405">
            <a:off x="3806649" y="1223274"/>
            <a:ext cx="7103025" cy="937266"/>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946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5293757"/>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 without risk of rejection</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b="1" dirty="0" smtClean="0">
                <a:latin typeface="Calibri" charset="0"/>
                <a:ea typeface="Calibri" charset="0"/>
                <a:cs typeface="Times New Roman" charset="0"/>
              </a:rPr>
              <a:t>~45min</a:t>
            </a: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5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you will receive payment for the time that you already spent on the task and you will receive bonus pay for the section you </a:t>
            </a:r>
            <a:r>
              <a:rPr lang="en-US" dirty="0">
                <a:latin typeface="Calibri" charset="0"/>
                <a:ea typeface="Calibri" charset="0"/>
                <a:cs typeface="Times New Roman" charset="0"/>
              </a:rPr>
              <a:t>completed up until this </a:t>
            </a:r>
            <a:r>
              <a:rPr lang="en-US" dirty="0" smtClean="0">
                <a:latin typeface="Calibri" charset="0"/>
                <a:ea typeface="Calibri" charset="0"/>
                <a:cs typeface="Times New Roman" charset="0"/>
              </a:rPr>
              <a:t>point. However, your submission may </a:t>
            </a:r>
            <a:r>
              <a:rPr lang="en-US" smtClean="0">
                <a:latin typeface="Calibri" charset="0"/>
                <a:ea typeface="Calibri" charset="0"/>
                <a:cs typeface="Times New Roman" charset="0"/>
              </a:rPr>
              <a:t>be at risk </a:t>
            </a:r>
            <a:r>
              <a:rPr lang="en-US" dirty="0" smtClean="0">
                <a:latin typeface="Calibri" charset="0"/>
                <a:ea typeface="Calibri" charset="0"/>
                <a:cs typeface="Times New Roman" charset="0"/>
              </a:rPr>
              <a:t>of rejection if you continue. If you don’t meet section criteria:</a:t>
            </a:r>
          </a:p>
          <a:p>
            <a:endParaRPr lang="en-US" dirty="0">
              <a:latin typeface="Calibri" charset="0"/>
              <a:ea typeface="Calibri" charset="0"/>
              <a:cs typeface="Times New Roman" charset="0"/>
            </a:endParaRPr>
          </a:p>
          <a:p>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56461155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8605081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14052115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5135438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923330"/>
          </a:xfrm>
          <a:prstGeom prst="rect">
            <a:avLst/>
          </a:prstGeom>
          <a:noFill/>
        </p:spPr>
        <p:txBody>
          <a:bodyPr wrap="square" rtlCol="0">
            <a:spAutoFit/>
          </a:bodyPr>
          <a:lstStyle/>
          <a:p>
            <a:pPr algn="ctr"/>
            <a:r>
              <a:rPr lang="en-US" dirty="0" smtClean="0"/>
              <a:t>Click when you can accurately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11881588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825228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724056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799556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544768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(i.e.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1447830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1856059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8823</TotalTime>
  <Words>5401</Words>
  <Application>Microsoft Macintosh PowerPoint</Application>
  <PresentationFormat>Widescreen</PresentationFormat>
  <Paragraphs>867</Paragraphs>
  <Slides>101</Slides>
  <Notes>11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101</vt:i4>
      </vt:variant>
    </vt:vector>
  </HeadingPairs>
  <TitlesOfParts>
    <vt:vector size="108" baseType="lpstr">
      <vt:lpstr>Calibri</vt:lpstr>
      <vt:lpstr>Calibri Light</vt:lpstr>
      <vt:lpstr>Mangal</vt:lpstr>
      <vt:lpstr>Symbol</vt:lpstr>
      <vt:lpstr>Times New Roman</vt:lpstr>
      <vt:lpstr>Arial</vt:lpstr>
      <vt:lpstr>Office Theme</vt:lpstr>
      <vt:lpstr>PowerPoint Presentation</vt:lpstr>
      <vt:lpstr>PowerPoint Presentation</vt:lpstr>
      <vt:lpstr>Edited to be less text heavy each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Instructions</dc:title>
  <dc:creator>Kelsey K Sundby</dc:creator>
  <cp:lastModifiedBy>Microsoft Office User</cp:lastModifiedBy>
  <cp:revision>75</cp:revision>
  <dcterms:created xsi:type="dcterms:W3CDTF">2020-08-06T19:26:59Z</dcterms:created>
  <dcterms:modified xsi:type="dcterms:W3CDTF">2020-10-03T19:21:22Z</dcterms:modified>
</cp:coreProperties>
</file>