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3"/>
  </p:notesMasterIdLst>
  <p:sldIdLst>
    <p:sldId id="380" r:id="rId2"/>
    <p:sldId id="378" r:id="rId3"/>
    <p:sldId id="302" r:id="rId4"/>
    <p:sldId id="376" r:id="rId5"/>
    <p:sldId id="374" r:id="rId6"/>
    <p:sldId id="375" r:id="rId7"/>
    <p:sldId id="373" r:id="rId8"/>
    <p:sldId id="303" r:id="rId9"/>
    <p:sldId id="304" r:id="rId10"/>
    <p:sldId id="377" r:id="rId11"/>
    <p:sldId id="305" r:id="rId12"/>
    <p:sldId id="346" r:id="rId13"/>
    <p:sldId id="347" r:id="rId14"/>
    <p:sldId id="348" r:id="rId15"/>
    <p:sldId id="359" r:id="rId16"/>
    <p:sldId id="307" r:id="rId17"/>
    <p:sldId id="351" r:id="rId18"/>
    <p:sldId id="349" r:id="rId19"/>
    <p:sldId id="352" r:id="rId20"/>
    <p:sldId id="353" r:id="rId21"/>
    <p:sldId id="354" r:id="rId22"/>
    <p:sldId id="309" r:id="rId23"/>
    <p:sldId id="310" r:id="rId24"/>
    <p:sldId id="355" r:id="rId25"/>
    <p:sldId id="356" r:id="rId26"/>
    <p:sldId id="357" r:id="rId27"/>
    <p:sldId id="358" r:id="rId28"/>
    <p:sldId id="371"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 id="372" r:id="rId43"/>
    <p:sldId id="328" r:id="rId44"/>
    <p:sldId id="329" r:id="rId45"/>
    <p:sldId id="330" r:id="rId46"/>
    <p:sldId id="331" r:id="rId47"/>
    <p:sldId id="361" r:id="rId48"/>
    <p:sldId id="362" r:id="rId49"/>
    <p:sldId id="363" r:id="rId50"/>
    <p:sldId id="364" r:id="rId51"/>
    <p:sldId id="365" r:id="rId52"/>
    <p:sldId id="366" r:id="rId53"/>
    <p:sldId id="367" r:id="rId54"/>
    <p:sldId id="368" r:id="rId55"/>
    <p:sldId id="369" r:id="rId56"/>
    <p:sldId id="370" r:id="rId57"/>
    <p:sldId id="360" r:id="rId58"/>
    <p:sldId id="257" r:id="rId59"/>
    <p:sldId id="258" r:id="rId60"/>
    <p:sldId id="301" r:id="rId61"/>
    <p:sldId id="259" r:id="rId62"/>
    <p:sldId id="260" r:id="rId63"/>
    <p:sldId id="262" r:id="rId64"/>
    <p:sldId id="263" r:id="rId65"/>
    <p:sldId id="264" r:id="rId66"/>
    <p:sldId id="265" r:id="rId67"/>
    <p:sldId id="266" r:id="rId68"/>
    <p:sldId id="268" r:id="rId69"/>
    <p:sldId id="269" r:id="rId70"/>
    <p:sldId id="270" r:id="rId71"/>
    <p:sldId id="271" r:id="rId72"/>
    <p:sldId id="272" r:id="rId73"/>
    <p:sldId id="273" r:id="rId74"/>
    <p:sldId id="274" r:id="rId75"/>
    <p:sldId id="298" r:id="rId76"/>
    <p:sldId id="275" r:id="rId77"/>
    <p:sldId id="276" r:id="rId78"/>
    <p:sldId id="277" r:id="rId79"/>
    <p:sldId id="278" r:id="rId80"/>
    <p:sldId id="279" r:id="rId81"/>
    <p:sldId id="280" r:id="rId82"/>
    <p:sldId id="281" r:id="rId83"/>
    <p:sldId id="282" r:id="rId84"/>
    <p:sldId id="284" r:id="rId85"/>
    <p:sldId id="285" r:id="rId86"/>
    <p:sldId id="286" r:id="rId87"/>
    <p:sldId id="287" r:id="rId88"/>
    <p:sldId id="300" r:id="rId89"/>
    <p:sldId id="299" r:id="rId90"/>
    <p:sldId id="288" r:id="rId91"/>
    <p:sldId id="289" r:id="rId92"/>
    <p:sldId id="290" r:id="rId93"/>
    <p:sldId id="291" r:id="rId94"/>
    <p:sldId id="292" r:id="rId95"/>
    <p:sldId id="293" r:id="rId96"/>
    <p:sldId id="294" r:id="rId97"/>
    <p:sldId id="295" r:id="rId98"/>
    <p:sldId id="296" r:id="rId99"/>
    <p:sldId id="297" r:id="rId100"/>
    <p:sldId id="261" r:id="rId101"/>
    <p:sldId id="267" r:id="rId10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1"/>
    <p:restoredTop sz="86871"/>
  </p:normalViewPr>
  <p:slideViewPr>
    <p:cSldViewPr snapToGrid="0" snapToObjects="1">
      <p:cViewPr>
        <p:scale>
          <a:sx n="91" d="100"/>
          <a:sy n="91" d="100"/>
        </p:scale>
        <p:origin x="63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notesMaster" Target="notesMasters/notesMaster1.xml"/><Relationship Id="rId104" Type="http://schemas.openxmlformats.org/officeDocument/2006/relationships/presProps" Target="presProps.xml"/><Relationship Id="rId105" Type="http://schemas.openxmlformats.org/officeDocument/2006/relationships/viewProps" Target="viewProps.xml"/><Relationship Id="rId106" Type="http://schemas.openxmlformats.org/officeDocument/2006/relationships/theme" Target="theme/theme1.xml"/><Relationship Id="rId10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5EA5AD-5CCA-A24C-B5D6-F81A0BC56F94}" type="datetimeFigureOut">
              <a:rPr lang="en-US" smtClean="0"/>
              <a:t>10/3/20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C51342-F80D-4148-9251-A013DB32FA40}" type="slidenum">
              <a:rPr lang="en-US" smtClean="0"/>
              <a:t>‹#›</a:t>
            </a:fld>
            <a:endParaRPr lang="en-US"/>
          </a:p>
        </p:txBody>
      </p:sp>
    </p:spTree>
    <p:extLst>
      <p:ext uri="{BB962C8B-B14F-4D97-AF65-F5344CB8AC3E}">
        <p14:creationId xmlns:p14="http://schemas.microsoft.com/office/powerpoint/2010/main" val="23872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1</a:t>
            </a:fld>
            <a:endParaRPr lang="en-US"/>
          </a:p>
        </p:txBody>
      </p:sp>
    </p:spTree>
    <p:extLst>
      <p:ext uri="{BB962C8B-B14F-4D97-AF65-F5344CB8AC3E}">
        <p14:creationId xmlns:p14="http://schemas.microsoft.com/office/powerpoint/2010/main" val="1450241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60</a:t>
            </a:fld>
            <a:endParaRPr lang="en-US"/>
          </a:p>
        </p:txBody>
      </p:sp>
    </p:spTree>
    <p:extLst>
      <p:ext uri="{BB962C8B-B14F-4D97-AF65-F5344CB8AC3E}">
        <p14:creationId xmlns:p14="http://schemas.microsoft.com/office/powerpoint/2010/main" val="566384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MediumSeaGreen</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MediumBlue</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67</a:t>
            </a:fld>
            <a:endParaRPr lang="en-US"/>
          </a:p>
        </p:txBody>
      </p:sp>
    </p:spTree>
    <p:extLst>
      <p:ext uri="{BB962C8B-B14F-4D97-AF65-F5344CB8AC3E}">
        <p14:creationId xmlns:p14="http://schemas.microsoft.com/office/powerpoint/2010/main" val="84525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MediumSeaGreen</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MediumBlue</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5</a:t>
            </a:fld>
            <a:endParaRPr lang="en-US"/>
          </a:p>
        </p:txBody>
      </p:sp>
    </p:spTree>
    <p:extLst>
      <p:ext uri="{BB962C8B-B14F-4D97-AF65-F5344CB8AC3E}">
        <p14:creationId xmlns:p14="http://schemas.microsoft.com/office/powerpoint/2010/main" val="1757415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8</a:t>
            </a:fld>
            <a:endParaRPr lang="en-US"/>
          </a:p>
        </p:txBody>
      </p:sp>
    </p:spTree>
    <p:extLst>
      <p:ext uri="{BB962C8B-B14F-4D97-AF65-F5344CB8AC3E}">
        <p14:creationId xmlns:p14="http://schemas.microsoft.com/office/powerpoint/2010/main" val="544602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9</a:t>
            </a:fld>
            <a:endParaRPr lang="en-US"/>
          </a:p>
        </p:txBody>
      </p:sp>
    </p:spTree>
    <p:extLst>
      <p:ext uri="{BB962C8B-B14F-4D97-AF65-F5344CB8AC3E}">
        <p14:creationId xmlns:p14="http://schemas.microsoft.com/office/powerpoint/2010/main" val="1843719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10</a:t>
            </a:fld>
            <a:endParaRPr lang="en-US"/>
          </a:p>
        </p:txBody>
      </p:sp>
    </p:spTree>
    <p:extLst>
      <p:ext uri="{BB962C8B-B14F-4D97-AF65-F5344CB8AC3E}">
        <p14:creationId xmlns:p14="http://schemas.microsoft.com/office/powerpoint/2010/main" val="62401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then learn more word pairs and will again be tested to reinforce your memory for the new pairs. This will continue until you have learned and been tested on all of the word-pairs needed for this experiment.</a:t>
            </a:r>
            <a:endParaRPr lang="en-GB" dirty="0" smtClean="0"/>
          </a:p>
          <a:p>
            <a:endParaRPr lang="en-US" dirty="0"/>
          </a:p>
        </p:txBody>
      </p:sp>
      <p:sp>
        <p:nvSpPr>
          <p:cNvPr id="4" name="Slide Number Placeholder 3"/>
          <p:cNvSpPr>
            <a:spLocks noGrp="1"/>
          </p:cNvSpPr>
          <p:nvPr>
            <p:ph type="sldNum" sz="quarter" idx="10"/>
          </p:nvPr>
        </p:nvSpPr>
        <p:spPr/>
        <p:txBody>
          <a:bodyPr/>
          <a:lstStyle/>
          <a:p>
            <a:fld id="{B6C51342-F80D-4148-9251-A013DB32FA40}" type="slidenum">
              <a:rPr lang="en-US" smtClean="0"/>
              <a:t>13</a:t>
            </a:fld>
            <a:endParaRPr lang="en-US"/>
          </a:p>
        </p:txBody>
      </p:sp>
    </p:spTree>
    <p:extLst>
      <p:ext uri="{BB962C8B-B14F-4D97-AF65-F5344CB8AC3E}">
        <p14:creationId xmlns:p14="http://schemas.microsoft.com/office/powerpoint/2010/main" val="935283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then learn more word pairs and will again be tested to reinforce your memory for the new pairs. This will continue until you have learned and been tested on all of the word-pairs needed for this experiment.</a:t>
            </a:r>
            <a:endParaRPr lang="en-GB" dirty="0" smtClean="0"/>
          </a:p>
          <a:p>
            <a:endParaRPr lang="en-US" dirty="0"/>
          </a:p>
        </p:txBody>
      </p:sp>
      <p:sp>
        <p:nvSpPr>
          <p:cNvPr id="4" name="Slide Number Placeholder 3"/>
          <p:cNvSpPr>
            <a:spLocks noGrp="1"/>
          </p:cNvSpPr>
          <p:nvPr>
            <p:ph type="sldNum" sz="quarter" idx="10"/>
          </p:nvPr>
        </p:nvSpPr>
        <p:spPr/>
        <p:txBody>
          <a:bodyPr/>
          <a:lstStyle/>
          <a:p>
            <a:fld id="{B6C51342-F80D-4148-9251-A013DB32FA40}" type="slidenum">
              <a:rPr lang="en-US" smtClean="0"/>
              <a:t>14</a:t>
            </a:fld>
            <a:endParaRPr lang="en-US"/>
          </a:p>
        </p:txBody>
      </p:sp>
    </p:spTree>
    <p:extLst>
      <p:ext uri="{BB962C8B-B14F-4D97-AF65-F5344CB8AC3E}">
        <p14:creationId xmlns:p14="http://schemas.microsoft.com/office/powerpoint/2010/main" val="504546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MediumSeaGreen</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chemeClr val="tx1"/>
                </a:solidFill>
                <a:effectLst/>
                <a:latin typeface="+mn-lt"/>
                <a:ea typeface="+mn-ea"/>
                <a:cs typeface="+mn-cs"/>
              </a:rPr>
              <a:t>MediumBlue</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24</a:t>
            </a:fld>
            <a:endParaRPr lang="en-US"/>
          </a:p>
        </p:txBody>
      </p:sp>
    </p:spTree>
    <p:extLst>
      <p:ext uri="{BB962C8B-B14F-4D97-AF65-F5344CB8AC3E}">
        <p14:creationId xmlns:p14="http://schemas.microsoft.com/office/powerpoint/2010/main" val="1448246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708DA-2B8A-1F42-8DDC-65B47069CA92}" type="slidenum">
              <a:rPr lang="en-US" smtClean="0"/>
              <a:t>59</a:t>
            </a:fld>
            <a:endParaRPr lang="en-US"/>
          </a:p>
        </p:txBody>
      </p:sp>
    </p:spTree>
    <p:extLst>
      <p:ext uri="{BB962C8B-B14F-4D97-AF65-F5344CB8AC3E}">
        <p14:creationId xmlns:p14="http://schemas.microsoft.com/office/powerpoint/2010/main" val="62971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04986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4236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113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CAB2F-93B0-D647-B8D8-FF1872D06573}" type="datetimeFigureOut">
              <a:rPr lang="en-US" smtClean="0"/>
              <a:t>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94175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7CAB2F-93B0-D647-B8D8-FF1872D06573}" type="datetimeFigureOut">
              <a:rPr lang="en-US" smtClean="0"/>
              <a:t>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8738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7CAB2F-93B0-D647-B8D8-FF1872D06573}" type="datetimeFigureOut">
              <a:rPr lang="en-US" smtClean="0"/>
              <a:t>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36415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7CAB2F-93B0-D647-B8D8-FF1872D06573}" type="datetimeFigureOut">
              <a:rPr lang="en-US" smtClean="0"/>
              <a:t>10/3/20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37950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7CAB2F-93B0-D647-B8D8-FF1872D06573}" type="datetimeFigureOut">
              <a:rPr lang="en-US" smtClean="0"/>
              <a:t>10/3/20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3141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CAB2F-93B0-D647-B8D8-FF1872D06573}" type="datetimeFigureOut">
              <a:rPr lang="en-US" smtClean="0"/>
              <a:t>10/3/20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93092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CAB2F-93B0-D647-B8D8-FF1872D06573}" type="datetimeFigureOut">
              <a:rPr lang="en-US" smtClean="0"/>
              <a:t>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23985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CAB2F-93B0-D647-B8D8-FF1872D06573}" type="datetimeFigureOut">
              <a:rPr lang="en-US" smtClean="0"/>
              <a:t>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3ADF1-E003-B34F-8B70-102087535E61}" type="slidenum">
              <a:rPr lang="en-US" smtClean="0"/>
              <a:t>‹#›</a:t>
            </a:fld>
            <a:endParaRPr lang="en-US"/>
          </a:p>
        </p:txBody>
      </p:sp>
    </p:spTree>
    <p:extLst>
      <p:ext uri="{BB962C8B-B14F-4D97-AF65-F5344CB8AC3E}">
        <p14:creationId xmlns:p14="http://schemas.microsoft.com/office/powerpoint/2010/main" val="11913595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CAB2F-93B0-D647-B8D8-FF1872D06573}" type="datetimeFigureOut">
              <a:rPr lang="en-US" smtClean="0"/>
              <a:t>10/3/20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3ADF1-E003-B34F-8B70-102087535E61}" type="slidenum">
              <a:rPr lang="en-US" smtClean="0"/>
              <a:t>‹#›</a:t>
            </a:fld>
            <a:endParaRPr lang="en-US"/>
          </a:p>
        </p:txBody>
      </p:sp>
    </p:spTree>
    <p:extLst>
      <p:ext uri="{BB962C8B-B14F-4D97-AF65-F5344CB8AC3E}">
        <p14:creationId xmlns:p14="http://schemas.microsoft.com/office/powerpoint/2010/main" val="4134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4.jpe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10.tiff"/><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10.tiff"/><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7.pn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6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6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6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10.tiff"/><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7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6" Type="http://schemas.openxmlformats.org/officeDocument/2006/relationships/image" Target="../media/image10.tiff"/><Relationship Id="rId7" Type="http://schemas.openxmlformats.org/officeDocument/2006/relationships/image" Target="../media/image2.png"/><Relationship Id="rId8"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5.png"/></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10.tiff"/><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0.tiff"/><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9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9058" y="71718"/>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457200" y="530970"/>
            <a:ext cx="10945905" cy="4955203"/>
          </a:xfrm>
          <a:prstGeom prst="rect">
            <a:avLst/>
          </a:prstGeom>
          <a:noFill/>
        </p:spPr>
        <p:txBody>
          <a:bodyPr wrap="square" rtlCol="0">
            <a:spAutoFit/>
          </a:bodyPr>
          <a:lstStyle/>
          <a:p>
            <a:pPr marL="285750" indent="-285750">
              <a:buFont typeface="Arial" charset="0"/>
              <a:buChar char="•"/>
            </a:pPr>
            <a:endParaRPr lang="en-US" dirty="0">
              <a:effectLst/>
            </a:endParaRPr>
          </a:p>
          <a:p>
            <a:r>
              <a:rPr lang="en-US" dirty="0" smtClean="0">
                <a:latin typeface="Calibri" charset="0"/>
                <a:ea typeface="Calibri" charset="0"/>
                <a:cs typeface="Times New Roman" charset="0"/>
              </a:rPr>
              <a:t>The study </a:t>
            </a:r>
            <a:r>
              <a:rPr lang="en-US" dirty="0">
                <a:latin typeface="Calibri" charset="0"/>
                <a:ea typeface="Calibri" charset="0"/>
                <a:cs typeface="Times New Roman" charset="0"/>
              </a:rPr>
              <a:t>has 3</a:t>
            </a:r>
            <a:r>
              <a:rPr lang="en-US" dirty="0" smtClean="0">
                <a:latin typeface="Calibri" charset="0"/>
                <a:ea typeface="Calibri" charset="0"/>
                <a:cs typeface="Times New Roman" charset="0"/>
              </a:rPr>
              <a:t> </a:t>
            </a:r>
            <a:r>
              <a:rPr lang="en-US" dirty="0">
                <a:latin typeface="Calibri" charset="0"/>
                <a:ea typeface="Calibri" charset="0"/>
                <a:cs typeface="Times New Roman" charset="0"/>
              </a:rPr>
              <a:t>main sections </a:t>
            </a:r>
            <a:r>
              <a:rPr lang="mr-IN" dirty="0" smtClean="0">
                <a:latin typeface="Calibri" charset="0"/>
                <a:ea typeface="Calibri" charset="0"/>
                <a:cs typeface="Times New Roman" charset="0"/>
              </a:rPr>
              <a:t>–</a:t>
            </a:r>
            <a:r>
              <a:rPr lang="en-US" dirty="0" smtClean="0">
                <a:latin typeface="Calibri" charset="0"/>
                <a:ea typeface="Calibri" charset="0"/>
                <a:cs typeface="Times New Roman" charset="0"/>
              </a:rPr>
              <a:t> the typical duration </a:t>
            </a:r>
            <a:r>
              <a:rPr lang="en-US" dirty="0">
                <a:latin typeface="Calibri" charset="0"/>
                <a:ea typeface="Calibri" charset="0"/>
                <a:cs typeface="Times New Roman" charset="0"/>
              </a:rPr>
              <a:t>for each section </a:t>
            </a:r>
            <a:r>
              <a:rPr lang="en-US" dirty="0" smtClean="0">
                <a:latin typeface="Calibri" charset="0"/>
                <a:ea typeface="Calibri" charset="0"/>
                <a:cs typeface="Times New Roman" charset="0"/>
              </a:rPr>
              <a:t>is listed below (total study duration ~</a:t>
            </a:r>
            <a:r>
              <a:rPr lang="en-US" dirty="0" smtClean="0">
                <a:latin typeface="Calibri" charset="0"/>
                <a:ea typeface="Calibri" charset="0"/>
                <a:cs typeface="Times New Roman" charset="0"/>
              </a:rPr>
              <a:t>1hr):</a:t>
            </a:r>
            <a:endParaRPr lang="en-US" dirty="0">
              <a:latin typeface="Calibri" charset="0"/>
              <a:ea typeface="Calibri" charset="0"/>
              <a:cs typeface="Times New Roman" charset="0"/>
            </a:endParaRPr>
          </a:p>
          <a:p>
            <a:pPr marL="457200"/>
            <a:r>
              <a:rPr lang="en-US" dirty="0" smtClean="0">
                <a:latin typeface="Calibri" charset="0"/>
                <a:ea typeface="Calibri" charset="0"/>
                <a:cs typeface="Times New Roman" charset="0"/>
              </a:rPr>
              <a:t>1)</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1 </a:t>
            </a:r>
            <a:r>
              <a:rPr lang="en-US" dirty="0">
                <a:latin typeface="Calibri" charset="0"/>
                <a:ea typeface="Calibri" charset="0"/>
                <a:cs typeface="Times New Roman" charset="0"/>
              </a:rPr>
              <a:t>(Learning </a:t>
            </a:r>
            <a:r>
              <a:rPr lang="en-US" dirty="0" smtClean="0">
                <a:latin typeface="Calibri" charset="0"/>
                <a:ea typeface="Calibri" charset="0"/>
                <a:cs typeface="Times New Roman" charset="0"/>
              </a:rPr>
              <a:t>word-pairs) ~ </a:t>
            </a:r>
            <a:r>
              <a:rPr lang="en-US" b="1" dirty="0" smtClean="0">
                <a:latin typeface="Calibri" charset="0"/>
                <a:ea typeface="Calibri" charset="0"/>
                <a:cs typeface="Times New Roman" charset="0"/>
              </a:rPr>
              <a:t>10 </a:t>
            </a:r>
            <a:r>
              <a:rPr lang="en-US" b="1" dirty="0" smtClean="0">
                <a:latin typeface="Calibri" charset="0"/>
                <a:ea typeface="Calibri" charset="0"/>
                <a:cs typeface="Times New Roman" charset="0"/>
              </a:rPr>
              <a:t>min</a:t>
            </a:r>
            <a:endParaRPr lang="en-US" b="1" dirty="0" smtClean="0">
              <a:solidFill>
                <a:srgbClr val="C00000"/>
              </a:solidFill>
              <a:latin typeface="Calibri" charset="0"/>
              <a:ea typeface="Calibri" charset="0"/>
              <a:cs typeface="Times New Roman" charset="0"/>
            </a:endParaRPr>
          </a:p>
          <a:p>
            <a:pPr marL="457200" lvl="0"/>
            <a:r>
              <a:rPr lang="en-US" b="1" dirty="0" smtClean="0">
                <a:solidFill>
                  <a:srgbClr val="C00000"/>
                </a:solidFill>
              </a:rPr>
              <a:t>	</a:t>
            </a:r>
            <a:r>
              <a:rPr lang="en-US" sz="1400" b="1" dirty="0" smtClean="0">
                <a:solidFill>
                  <a:srgbClr val="C00000"/>
                </a:solidFill>
              </a:rPr>
              <a:t>*By the end of learning, your </a:t>
            </a:r>
            <a:r>
              <a:rPr lang="en-US" sz="1400" b="1" dirty="0">
                <a:solidFill>
                  <a:srgbClr val="C00000"/>
                </a:solidFill>
              </a:rPr>
              <a:t>memory accuracy for these word-pairs </a:t>
            </a:r>
            <a:r>
              <a:rPr lang="en-US" sz="1400" b="1" dirty="0" smtClean="0">
                <a:solidFill>
                  <a:srgbClr val="C00000"/>
                </a:solidFill>
              </a:rPr>
              <a:t>must be &gt;50% to continue without risk of rejection. You have 	TWO attempts to achieve &gt;50% accuracy.</a:t>
            </a:r>
            <a:endParaRPr lang="en-US" sz="1400" dirty="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2) </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2 </a:t>
            </a:r>
            <a:r>
              <a:rPr lang="en-US" dirty="0" smtClean="0">
                <a:latin typeface="Calibri" charset="0"/>
                <a:ea typeface="Calibri" charset="0"/>
                <a:cs typeface="Times New Roman" charset="0"/>
              </a:rPr>
              <a:t>(Main Experiment</a:t>
            </a:r>
            <a:r>
              <a:rPr lang="en-US" smtClean="0">
                <a:latin typeface="Calibri" charset="0"/>
                <a:ea typeface="Calibri" charset="0"/>
                <a:cs typeface="Times New Roman" charset="0"/>
              </a:rPr>
              <a:t>) </a:t>
            </a:r>
            <a:r>
              <a:rPr lang="en-US" b="1" smtClean="0">
                <a:latin typeface="Calibri" charset="0"/>
                <a:ea typeface="Calibri" charset="0"/>
                <a:cs typeface="Times New Roman" charset="0"/>
              </a:rPr>
              <a:t>~</a:t>
            </a:r>
            <a:r>
              <a:rPr lang="en-US" b="1">
                <a:latin typeface="Calibri" charset="0"/>
                <a:ea typeface="Calibri" charset="0"/>
                <a:cs typeface="Times New Roman" charset="0"/>
              </a:rPr>
              <a:t>4</a:t>
            </a:r>
            <a:r>
              <a:rPr lang="en-US" b="1" smtClean="0">
                <a:latin typeface="Calibri" charset="0"/>
                <a:ea typeface="Calibri" charset="0"/>
                <a:cs typeface="Times New Roman" charset="0"/>
              </a:rPr>
              <a:t>5min</a:t>
            </a:r>
            <a:endParaRPr lang="en-US" b="1" dirty="0" smtClean="0">
              <a:latin typeface="Calibri" charset="0"/>
              <a:ea typeface="Calibri" charset="0"/>
              <a:cs typeface="Times New Roman" charset="0"/>
            </a:endParaRPr>
          </a:p>
          <a:p>
            <a:pPr marL="457200" marR="0">
              <a:spcBef>
                <a:spcPts val="0"/>
              </a:spcBef>
              <a:spcAft>
                <a:spcPts val="0"/>
              </a:spcAft>
            </a:pPr>
            <a:r>
              <a:rPr lang="en-US" dirty="0" smtClean="0">
                <a:latin typeface="Calibri" charset="0"/>
                <a:ea typeface="Calibri" charset="0"/>
                <a:cs typeface="Times New Roman" charset="0"/>
              </a:rPr>
              <a:t>3) </a:t>
            </a:r>
            <a:r>
              <a:rPr lang="en-US" b="1" dirty="0" smtClean="0">
                <a:latin typeface="Calibri" charset="0"/>
                <a:ea typeface="Calibri" charset="0"/>
                <a:cs typeface="Times New Roman" charset="0"/>
              </a:rPr>
              <a:t>Section 3 </a:t>
            </a:r>
            <a:r>
              <a:rPr lang="en-US" dirty="0">
                <a:latin typeface="Calibri" charset="0"/>
                <a:ea typeface="Calibri" charset="0"/>
                <a:cs typeface="Times New Roman" charset="0"/>
              </a:rPr>
              <a:t>(Final Assessments) </a:t>
            </a:r>
            <a:r>
              <a:rPr lang="en-US" b="1" dirty="0" smtClean="0">
                <a:latin typeface="Calibri" charset="0"/>
                <a:ea typeface="Calibri" charset="0"/>
                <a:cs typeface="Times New Roman" charset="0"/>
              </a:rPr>
              <a:t>~ </a:t>
            </a:r>
            <a:r>
              <a:rPr lang="en-US" b="1" dirty="0">
                <a:latin typeface="Calibri" charset="0"/>
                <a:ea typeface="Calibri" charset="0"/>
                <a:cs typeface="Times New Roman" charset="0"/>
              </a:rPr>
              <a:t>5</a:t>
            </a:r>
            <a:r>
              <a:rPr lang="en-US" b="1" dirty="0" smtClean="0">
                <a:latin typeface="Calibri" charset="0"/>
                <a:ea typeface="Calibri" charset="0"/>
                <a:cs typeface="Times New Roman" charset="0"/>
              </a:rPr>
              <a:t> </a:t>
            </a:r>
            <a:r>
              <a:rPr lang="en-US" b="1" dirty="0">
                <a:latin typeface="Calibri" charset="0"/>
                <a:ea typeface="Calibri" charset="0"/>
                <a:cs typeface="Times New Roman" charset="0"/>
              </a:rPr>
              <a:t>min</a:t>
            </a:r>
          </a:p>
          <a:p>
            <a:pPr marL="457200" marR="0">
              <a:spcBef>
                <a:spcPts val="0"/>
              </a:spcBef>
              <a:spcAft>
                <a:spcPts val="0"/>
              </a:spcAft>
            </a:pPr>
            <a:endParaRPr lang="en-US" dirty="0">
              <a:latin typeface="Calibri" charset="0"/>
              <a:ea typeface="Calibri" charset="0"/>
              <a:cs typeface="Times New Roman" charset="0"/>
            </a:endParaRPr>
          </a:p>
          <a:p>
            <a:r>
              <a:rPr lang="en-US" dirty="0" smtClean="0">
                <a:latin typeface="Calibri" charset="0"/>
                <a:ea typeface="Calibri" charset="0"/>
                <a:cs typeface="Times New Roman" charset="0"/>
              </a:rPr>
              <a:t>The above section with a red asterisk (</a:t>
            </a:r>
            <a:r>
              <a:rPr lang="en-US" dirty="0" smtClean="0">
                <a:solidFill>
                  <a:srgbClr val="C00000"/>
                </a:solidFill>
                <a:latin typeface="Calibri" charset="0"/>
                <a:ea typeface="Calibri" charset="0"/>
                <a:cs typeface="Times New Roman" charset="0"/>
              </a:rPr>
              <a:t>*</a:t>
            </a:r>
            <a:r>
              <a:rPr lang="en-US" dirty="0" smtClean="0">
                <a:latin typeface="Calibri" charset="0"/>
                <a:ea typeface="Calibri" charset="0"/>
                <a:cs typeface="Times New Roman" charset="0"/>
              </a:rPr>
              <a:t>) requires that you satisfy specific criteria. If you fail to meet these criteria (after BOTH attempts), you will receive $1.10 payment for the Section 1 that you completed. However, your submission may be at risk of rejection if you continue. If you don’t meet section criteria after both attempts:</a:t>
            </a:r>
          </a:p>
          <a:p>
            <a:endParaRPr lang="en-US" dirty="0">
              <a:latin typeface="Calibri" charset="0"/>
              <a:ea typeface="Calibri" charset="0"/>
              <a:cs typeface="Times New Roman" charset="0"/>
            </a:endParaRPr>
          </a:p>
          <a:p>
            <a:r>
              <a:rPr lang="en-US" b="1" u="sng" dirty="0" smtClean="0">
                <a:latin typeface="Calibri" charset="0"/>
                <a:ea typeface="Calibri" charset="0"/>
                <a:cs typeface="Times New Roman" charset="0"/>
              </a:rPr>
              <a:t>Return</a:t>
            </a:r>
            <a:r>
              <a:rPr lang="en-US" b="1" dirty="0" smtClean="0">
                <a:latin typeface="Calibri" charset="0"/>
                <a:ea typeface="Calibri" charset="0"/>
                <a:cs typeface="Times New Roman" charset="0"/>
              </a:rPr>
              <a:t> </a:t>
            </a:r>
            <a:r>
              <a:rPr lang="en-US" b="1" dirty="0">
                <a:latin typeface="Calibri" charset="0"/>
                <a:ea typeface="Calibri" charset="0"/>
                <a:cs typeface="Times New Roman" charset="0"/>
              </a:rPr>
              <a:t>the submission and receive the according </a:t>
            </a:r>
            <a:r>
              <a:rPr lang="en-US" b="1" dirty="0" smtClean="0">
                <a:latin typeface="Calibri" charset="0"/>
                <a:ea typeface="Calibri" charset="0"/>
                <a:cs typeface="Times New Roman" charset="0"/>
              </a:rPr>
              <a:t>bonus payment for completing Section1:</a:t>
            </a:r>
            <a:endParaRPr lang="en-US" b="1"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1 – </a:t>
            </a:r>
            <a:r>
              <a:rPr lang="en-US" dirty="0" smtClean="0">
                <a:latin typeface="Calibri" charset="0"/>
                <a:ea typeface="Calibri" charset="0"/>
                <a:cs typeface="Times New Roman" charset="0"/>
              </a:rPr>
              <a:t>$1.10</a:t>
            </a:r>
            <a:endParaRPr lang="en-GB" dirty="0"/>
          </a:p>
          <a:p>
            <a:pPr lvl="0">
              <a:defRPr/>
            </a:pPr>
            <a:endParaRPr lang="en-US" b="1" dirty="0" smtClean="0"/>
          </a:p>
          <a:p>
            <a:pPr>
              <a:defRPr/>
            </a:pPr>
            <a:r>
              <a:rPr lang="en-US" b="1" dirty="0">
                <a:solidFill>
                  <a:srgbClr val="C00000"/>
                </a:solidFill>
              </a:rPr>
              <a:t>By clicking on “Next” you are consenting to participate in this study.</a:t>
            </a:r>
          </a:p>
          <a:p>
            <a:pPr lvl="0">
              <a:defRPr/>
            </a:pPr>
            <a:endParaRPr lang="en-US" sz="1600" b="1" dirty="0"/>
          </a:p>
          <a:p>
            <a:pPr marL="285750" indent="-285750">
              <a:buFont typeface="Arial" charset="0"/>
              <a:buChar char="•"/>
            </a:pPr>
            <a:endParaRPr lang="en-GB" sz="1600" dirty="0">
              <a:effectLst/>
            </a:endParaRPr>
          </a:p>
        </p:txBody>
      </p:sp>
      <p:sp>
        <p:nvSpPr>
          <p:cNvPr id="2" name="TextBox 1"/>
          <p:cNvSpPr txBox="1"/>
          <p:nvPr/>
        </p:nvSpPr>
        <p:spPr>
          <a:xfrm>
            <a:off x="4849908" y="410272"/>
            <a:ext cx="3043516" cy="369332"/>
          </a:xfrm>
          <a:prstGeom prst="rect">
            <a:avLst/>
          </a:prstGeom>
          <a:noFill/>
        </p:spPr>
        <p:txBody>
          <a:bodyPr wrap="square" rtlCol="0">
            <a:spAutoFit/>
          </a:bodyPr>
          <a:lstStyle/>
          <a:p>
            <a:r>
              <a:rPr lang="en-US" dirty="0"/>
              <a:t>[Consent </a:t>
            </a:r>
            <a:r>
              <a:rPr lang="en-US" dirty="0" smtClean="0"/>
              <a:t>Form continued]</a:t>
            </a:r>
            <a:endParaRPr lang="en-US" dirty="0"/>
          </a:p>
        </p:txBody>
      </p:sp>
    </p:spTree>
    <p:extLst>
      <p:ext uri="{BB962C8B-B14F-4D97-AF65-F5344CB8AC3E}">
        <p14:creationId xmlns:p14="http://schemas.microsoft.com/office/powerpoint/2010/main" val="703605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9058" y="71718"/>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457200" y="530970"/>
            <a:ext cx="10945905" cy="5232202"/>
          </a:xfrm>
          <a:prstGeom prst="rect">
            <a:avLst/>
          </a:prstGeom>
          <a:noFill/>
        </p:spPr>
        <p:txBody>
          <a:bodyPr wrap="square" rtlCol="0">
            <a:spAutoFit/>
          </a:bodyPr>
          <a:lstStyle/>
          <a:p>
            <a:pPr marL="285750" indent="-285750">
              <a:buFont typeface="Arial" charset="0"/>
              <a:buChar char="•"/>
            </a:pPr>
            <a:endParaRPr lang="en-US" dirty="0">
              <a:effectLst/>
            </a:endParaRPr>
          </a:p>
          <a:p>
            <a:r>
              <a:rPr lang="en-US" dirty="0" smtClean="0">
                <a:latin typeface="Calibri" charset="0"/>
                <a:ea typeface="Calibri" charset="0"/>
                <a:cs typeface="Times New Roman" charset="0"/>
              </a:rPr>
              <a:t>The study </a:t>
            </a:r>
            <a:r>
              <a:rPr lang="en-US" dirty="0">
                <a:latin typeface="Calibri" charset="0"/>
                <a:ea typeface="Calibri" charset="0"/>
                <a:cs typeface="Times New Roman" charset="0"/>
              </a:rPr>
              <a:t>has 3</a:t>
            </a:r>
            <a:r>
              <a:rPr lang="en-US" dirty="0" smtClean="0">
                <a:latin typeface="Calibri" charset="0"/>
                <a:ea typeface="Calibri" charset="0"/>
                <a:cs typeface="Times New Roman" charset="0"/>
              </a:rPr>
              <a:t> </a:t>
            </a:r>
            <a:r>
              <a:rPr lang="en-US" dirty="0">
                <a:latin typeface="Calibri" charset="0"/>
                <a:ea typeface="Calibri" charset="0"/>
                <a:cs typeface="Times New Roman" charset="0"/>
              </a:rPr>
              <a:t>main sections </a:t>
            </a:r>
            <a:r>
              <a:rPr lang="mr-IN" dirty="0" smtClean="0">
                <a:latin typeface="Calibri" charset="0"/>
                <a:ea typeface="Calibri" charset="0"/>
                <a:cs typeface="Times New Roman" charset="0"/>
              </a:rPr>
              <a:t>–</a:t>
            </a:r>
            <a:r>
              <a:rPr lang="en-US" dirty="0" smtClean="0">
                <a:latin typeface="Calibri" charset="0"/>
                <a:ea typeface="Calibri" charset="0"/>
                <a:cs typeface="Times New Roman" charset="0"/>
              </a:rPr>
              <a:t> the typical duration </a:t>
            </a:r>
            <a:r>
              <a:rPr lang="en-US" dirty="0">
                <a:latin typeface="Calibri" charset="0"/>
                <a:ea typeface="Calibri" charset="0"/>
                <a:cs typeface="Times New Roman" charset="0"/>
              </a:rPr>
              <a:t>for each section </a:t>
            </a:r>
            <a:r>
              <a:rPr lang="en-US" dirty="0" smtClean="0">
                <a:latin typeface="Calibri" charset="0"/>
                <a:ea typeface="Calibri" charset="0"/>
                <a:cs typeface="Times New Roman" charset="0"/>
              </a:rPr>
              <a:t>is listed below (total study duration ~1hr 45min):</a:t>
            </a:r>
            <a:endParaRPr lang="en-US" dirty="0">
              <a:latin typeface="Calibri" charset="0"/>
              <a:ea typeface="Calibri" charset="0"/>
              <a:cs typeface="Times New Roman" charset="0"/>
            </a:endParaRPr>
          </a:p>
          <a:p>
            <a:pPr marL="457200"/>
            <a:r>
              <a:rPr lang="en-US" dirty="0" smtClean="0">
                <a:latin typeface="Calibri" charset="0"/>
                <a:ea typeface="Calibri" charset="0"/>
                <a:cs typeface="Times New Roman" charset="0"/>
              </a:rPr>
              <a:t>1)</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1 </a:t>
            </a:r>
            <a:r>
              <a:rPr lang="en-US" dirty="0">
                <a:latin typeface="Calibri" charset="0"/>
                <a:ea typeface="Calibri" charset="0"/>
                <a:cs typeface="Times New Roman" charset="0"/>
              </a:rPr>
              <a:t>(Learning </a:t>
            </a:r>
            <a:r>
              <a:rPr lang="en-US" dirty="0" smtClean="0">
                <a:latin typeface="Calibri" charset="0"/>
                <a:ea typeface="Calibri" charset="0"/>
                <a:cs typeface="Times New Roman" charset="0"/>
              </a:rPr>
              <a:t>word-pairs) ~ </a:t>
            </a:r>
            <a:r>
              <a:rPr lang="en-US" b="1" dirty="0" smtClean="0">
                <a:latin typeface="Calibri" charset="0"/>
                <a:ea typeface="Calibri" charset="0"/>
                <a:cs typeface="Times New Roman" charset="0"/>
              </a:rPr>
              <a:t>15 min</a:t>
            </a:r>
            <a:endParaRPr lang="en-US" b="1" dirty="0" smtClean="0">
              <a:solidFill>
                <a:srgbClr val="C00000"/>
              </a:solidFill>
              <a:latin typeface="Calibri" charset="0"/>
              <a:ea typeface="Calibri" charset="0"/>
              <a:cs typeface="Times New Roman" charset="0"/>
            </a:endParaRPr>
          </a:p>
          <a:p>
            <a:pPr marL="457200" lvl="0"/>
            <a:r>
              <a:rPr lang="en-US" b="1" dirty="0" smtClean="0">
                <a:solidFill>
                  <a:srgbClr val="C00000"/>
                </a:solidFill>
              </a:rPr>
              <a:t>	</a:t>
            </a:r>
            <a:r>
              <a:rPr lang="en-US" sz="1400" b="1" dirty="0" smtClean="0">
                <a:solidFill>
                  <a:srgbClr val="C00000"/>
                </a:solidFill>
              </a:rPr>
              <a:t>*By the end of learning, your </a:t>
            </a:r>
            <a:r>
              <a:rPr lang="en-US" sz="1400" b="1" dirty="0">
                <a:solidFill>
                  <a:srgbClr val="C00000"/>
                </a:solidFill>
              </a:rPr>
              <a:t>memory accuracy for these word-pairs </a:t>
            </a:r>
            <a:r>
              <a:rPr lang="en-US" sz="1400" b="1" dirty="0" smtClean="0">
                <a:solidFill>
                  <a:srgbClr val="C00000"/>
                </a:solidFill>
              </a:rPr>
              <a:t>must be &gt;50% to continue without risk of rejection. You have 	TWO attempts to achieve &gt;50% accuracy.</a:t>
            </a:r>
            <a:endParaRPr lang="en-US" sz="1400" dirty="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2) </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2 </a:t>
            </a:r>
            <a:r>
              <a:rPr lang="en-US" dirty="0" smtClean="0">
                <a:latin typeface="Calibri" charset="0"/>
                <a:ea typeface="Calibri" charset="0"/>
                <a:cs typeface="Times New Roman" charset="0"/>
              </a:rPr>
              <a:t>(Main Experiment) </a:t>
            </a:r>
            <a:r>
              <a:rPr lang="en-US" b="1" dirty="0" smtClean="0">
                <a:latin typeface="Calibri" charset="0"/>
                <a:ea typeface="Calibri" charset="0"/>
                <a:cs typeface="Times New Roman" charset="0"/>
              </a:rPr>
              <a:t>~1hr 15min</a:t>
            </a:r>
          </a:p>
          <a:p>
            <a:pPr marL="457200" marR="0">
              <a:spcBef>
                <a:spcPts val="0"/>
              </a:spcBef>
              <a:spcAft>
                <a:spcPts val="0"/>
              </a:spcAft>
            </a:pPr>
            <a:r>
              <a:rPr lang="en-US" dirty="0" smtClean="0">
                <a:latin typeface="Calibri" charset="0"/>
                <a:ea typeface="Calibri" charset="0"/>
                <a:cs typeface="Times New Roman" charset="0"/>
              </a:rPr>
              <a:t>3) </a:t>
            </a:r>
            <a:r>
              <a:rPr lang="en-US" b="1" dirty="0" smtClean="0">
                <a:latin typeface="Calibri" charset="0"/>
                <a:ea typeface="Calibri" charset="0"/>
                <a:cs typeface="Times New Roman" charset="0"/>
              </a:rPr>
              <a:t>Section 3 </a:t>
            </a:r>
            <a:r>
              <a:rPr lang="en-US" dirty="0">
                <a:latin typeface="Calibri" charset="0"/>
                <a:ea typeface="Calibri" charset="0"/>
                <a:cs typeface="Times New Roman" charset="0"/>
              </a:rPr>
              <a:t>(Final Assessments) </a:t>
            </a:r>
            <a:r>
              <a:rPr lang="en-US" b="1" dirty="0" smtClean="0">
                <a:latin typeface="Calibri" charset="0"/>
                <a:ea typeface="Calibri" charset="0"/>
                <a:cs typeface="Times New Roman" charset="0"/>
              </a:rPr>
              <a:t>~ </a:t>
            </a:r>
            <a:r>
              <a:rPr lang="en-US" b="1" dirty="0">
                <a:latin typeface="Calibri" charset="0"/>
                <a:ea typeface="Calibri" charset="0"/>
                <a:cs typeface="Times New Roman" charset="0"/>
              </a:rPr>
              <a:t>1</a:t>
            </a:r>
            <a:r>
              <a:rPr lang="en-US" b="1" dirty="0" smtClean="0">
                <a:latin typeface="Calibri" charset="0"/>
                <a:ea typeface="Calibri" charset="0"/>
                <a:cs typeface="Times New Roman" charset="0"/>
              </a:rPr>
              <a:t>5 </a:t>
            </a:r>
            <a:r>
              <a:rPr lang="en-US" b="1" dirty="0">
                <a:latin typeface="Calibri" charset="0"/>
                <a:ea typeface="Calibri" charset="0"/>
                <a:cs typeface="Times New Roman" charset="0"/>
              </a:rPr>
              <a:t>min</a:t>
            </a:r>
          </a:p>
          <a:p>
            <a:pPr marL="457200" marR="0">
              <a:spcBef>
                <a:spcPts val="0"/>
              </a:spcBef>
              <a:spcAft>
                <a:spcPts val="0"/>
              </a:spcAft>
            </a:pPr>
            <a:endParaRPr lang="en-US" dirty="0">
              <a:latin typeface="Calibri" charset="0"/>
              <a:ea typeface="Calibri" charset="0"/>
              <a:cs typeface="Times New Roman" charset="0"/>
            </a:endParaRPr>
          </a:p>
          <a:p>
            <a:r>
              <a:rPr lang="en-US" dirty="0" smtClean="0">
                <a:latin typeface="Calibri" charset="0"/>
                <a:ea typeface="Calibri" charset="0"/>
                <a:cs typeface="Times New Roman" charset="0"/>
              </a:rPr>
              <a:t>The above section with a red asterisk (</a:t>
            </a:r>
            <a:r>
              <a:rPr lang="en-US" dirty="0" smtClean="0">
                <a:solidFill>
                  <a:srgbClr val="C00000"/>
                </a:solidFill>
                <a:latin typeface="Calibri" charset="0"/>
                <a:ea typeface="Calibri" charset="0"/>
                <a:cs typeface="Times New Roman" charset="0"/>
              </a:rPr>
              <a:t>*</a:t>
            </a:r>
            <a:r>
              <a:rPr lang="en-US" dirty="0" smtClean="0">
                <a:latin typeface="Calibri" charset="0"/>
                <a:ea typeface="Calibri" charset="0"/>
                <a:cs typeface="Times New Roman" charset="0"/>
              </a:rPr>
              <a:t>) requires that you satisfy specific criteria. If you fail to meet these criteria (after BOTH attempts), you will receive $1.10 payment for the Section 1 that you completed. However, your submission may be at risk of rejection if you continue. If you don’t meet section criteria after </a:t>
            </a:r>
            <a:r>
              <a:rPr lang="en-US" smtClean="0">
                <a:latin typeface="Calibri" charset="0"/>
                <a:ea typeface="Calibri" charset="0"/>
                <a:cs typeface="Times New Roman" charset="0"/>
              </a:rPr>
              <a:t>both attempts:</a:t>
            </a:r>
            <a:endParaRPr lang="en-US" dirty="0" smtClean="0">
              <a:latin typeface="Calibri" charset="0"/>
              <a:ea typeface="Calibri" charset="0"/>
              <a:cs typeface="Times New Roman" charset="0"/>
            </a:endParaRPr>
          </a:p>
          <a:p>
            <a:endParaRPr lang="en-US" dirty="0">
              <a:latin typeface="Calibri" charset="0"/>
              <a:ea typeface="Calibri" charset="0"/>
              <a:cs typeface="Times New Roman" charset="0"/>
            </a:endParaRPr>
          </a:p>
          <a:p>
            <a:r>
              <a:rPr lang="en-US" b="1" u="sng" dirty="0" smtClean="0">
                <a:latin typeface="Calibri" charset="0"/>
                <a:ea typeface="Calibri" charset="0"/>
                <a:cs typeface="Times New Roman" charset="0"/>
              </a:rPr>
              <a:t>Return</a:t>
            </a:r>
            <a:r>
              <a:rPr lang="en-US" b="1" dirty="0" smtClean="0">
                <a:latin typeface="Calibri" charset="0"/>
                <a:ea typeface="Calibri" charset="0"/>
                <a:cs typeface="Times New Roman" charset="0"/>
              </a:rPr>
              <a:t> </a:t>
            </a:r>
            <a:r>
              <a:rPr lang="en-US" b="1" dirty="0">
                <a:latin typeface="Calibri" charset="0"/>
                <a:ea typeface="Calibri" charset="0"/>
                <a:cs typeface="Times New Roman" charset="0"/>
              </a:rPr>
              <a:t>the submission and receive the according </a:t>
            </a:r>
            <a:r>
              <a:rPr lang="en-US" b="1" dirty="0" smtClean="0">
                <a:latin typeface="Calibri" charset="0"/>
                <a:ea typeface="Calibri" charset="0"/>
                <a:cs typeface="Times New Roman" charset="0"/>
              </a:rPr>
              <a:t>bonus payment for completing Section1:</a:t>
            </a:r>
            <a:endParaRPr lang="en-US" b="1"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1 – </a:t>
            </a:r>
            <a:r>
              <a:rPr lang="en-US" dirty="0" smtClean="0">
                <a:latin typeface="Calibri" charset="0"/>
                <a:ea typeface="Calibri" charset="0"/>
                <a:cs typeface="Times New Roman" charset="0"/>
              </a:rPr>
              <a:t>$1.10</a:t>
            </a:r>
            <a:endParaRPr lang="en-GB" dirty="0"/>
          </a:p>
          <a:p>
            <a:pPr lvl="0">
              <a:defRPr/>
            </a:pPr>
            <a:endParaRPr lang="en-US" b="1" dirty="0" smtClean="0"/>
          </a:p>
          <a:p>
            <a:pPr>
              <a:defRPr/>
            </a:pPr>
            <a:r>
              <a:rPr lang="en-US" b="1" dirty="0">
                <a:solidFill>
                  <a:srgbClr val="C00000"/>
                </a:solidFill>
              </a:rPr>
              <a:t>By clicking on “Next” you are consenting to participate in this study.</a:t>
            </a:r>
          </a:p>
          <a:p>
            <a:pPr lvl="0">
              <a:defRPr/>
            </a:pPr>
            <a:endParaRPr lang="en-US" sz="1600" b="1" dirty="0"/>
          </a:p>
          <a:p>
            <a:pPr marL="285750" indent="-285750">
              <a:buFont typeface="Arial" charset="0"/>
              <a:buChar char="•"/>
            </a:pPr>
            <a:endParaRPr lang="en-GB" sz="1600" dirty="0">
              <a:effectLst/>
            </a:endParaRPr>
          </a:p>
        </p:txBody>
      </p:sp>
      <p:sp>
        <p:nvSpPr>
          <p:cNvPr id="2" name="TextBox 1"/>
          <p:cNvSpPr txBox="1"/>
          <p:nvPr/>
        </p:nvSpPr>
        <p:spPr>
          <a:xfrm>
            <a:off x="4849908" y="410272"/>
            <a:ext cx="3043516" cy="369332"/>
          </a:xfrm>
          <a:prstGeom prst="rect">
            <a:avLst/>
          </a:prstGeom>
          <a:noFill/>
        </p:spPr>
        <p:txBody>
          <a:bodyPr wrap="square" rtlCol="0">
            <a:spAutoFit/>
          </a:bodyPr>
          <a:lstStyle/>
          <a:p>
            <a:r>
              <a:rPr lang="en-US" dirty="0"/>
              <a:t>[Consent </a:t>
            </a:r>
            <a:r>
              <a:rPr lang="en-US" dirty="0" smtClean="0"/>
              <a:t>Form continued]</a:t>
            </a:r>
            <a:endParaRPr lang="en-US" dirty="0"/>
          </a:p>
        </p:txBody>
      </p:sp>
    </p:spTree>
    <p:extLst>
      <p:ext uri="{BB962C8B-B14F-4D97-AF65-F5344CB8AC3E}">
        <p14:creationId xmlns:p14="http://schemas.microsoft.com/office/powerpoint/2010/main" val="681451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a:t>Phase 1: </a:t>
            </a:r>
            <a:r>
              <a:rPr lang="en-US" sz="3600" dirty="0" smtClean="0"/>
              <a:t>Final Recall </a:t>
            </a:r>
            <a:r>
              <a:rPr lang="en-US" sz="3600" dirty="0"/>
              <a:t>Test</a:t>
            </a:r>
          </a:p>
        </p:txBody>
      </p:sp>
      <p:sp>
        <p:nvSpPr>
          <p:cNvPr id="4" name="TextBox 3"/>
          <p:cNvSpPr txBox="1"/>
          <p:nvPr/>
        </p:nvSpPr>
        <p:spPr>
          <a:xfrm>
            <a:off x="684375" y="994919"/>
            <a:ext cx="10932458" cy="646331"/>
          </a:xfrm>
          <a:prstGeom prst="rect">
            <a:avLst/>
          </a:prstGeom>
          <a:noFill/>
        </p:spPr>
        <p:txBody>
          <a:bodyPr wrap="square" rtlCol="0">
            <a:spAutoFit/>
          </a:bodyPr>
          <a:lstStyle/>
          <a:p>
            <a:pPr marL="285750" indent="-285750">
              <a:buFont typeface="Arial" charset="0"/>
              <a:buChar char="•"/>
            </a:pPr>
            <a:r>
              <a:rPr lang="en-US" dirty="0"/>
              <a:t>After learning all of the pairs, you will be given a final recall test. You will be given each </a:t>
            </a:r>
            <a:r>
              <a:rPr lang="en-US" i="1" dirty="0"/>
              <a:t>Hint</a:t>
            </a:r>
            <a:r>
              <a:rPr lang="en-US" dirty="0"/>
              <a:t> word and asked to type </a:t>
            </a:r>
            <a:r>
              <a:rPr lang="en-US" dirty="0" smtClean="0"/>
              <a:t>the </a:t>
            </a:r>
            <a:r>
              <a:rPr lang="en-US" dirty="0"/>
              <a:t>associated </a:t>
            </a:r>
            <a:r>
              <a:rPr lang="en-US" i="1" dirty="0"/>
              <a:t>Response</a:t>
            </a:r>
            <a:r>
              <a:rPr lang="en-US" dirty="0"/>
              <a:t> word. The trials will appear on the screen as shown below.</a:t>
            </a:r>
            <a:endParaRPr lang="en-GB" b="1" dirty="0"/>
          </a:p>
        </p:txBody>
      </p:sp>
      <p:sp>
        <p:nvSpPr>
          <p:cNvPr id="14" name="TextBox 13"/>
          <p:cNvSpPr txBox="1"/>
          <p:nvPr/>
        </p:nvSpPr>
        <p:spPr>
          <a:xfrm>
            <a:off x="758262" y="4856446"/>
            <a:ext cx="10932458" cy="1477328"/>
          </a:xfrm>
          <a:prstGeom prst="rect">
            <a:avLst/>
          </a:prstGeom>
          <a:noFill/>
        </p:spPr>
        <p:txBody>
          <a:bodyPr wrap="square" rtlCol="0">
            <a:spAutoFit/>
          </a:bodyPr>
          <a:lstStyle/>
          <a:p>
            <a:r>
              <a:rPr lang="en-US" b="1" dirty="0"/>
              <a:t>A few things to keep in mind:</a:t>
            </a:r>
          </a:p>
          <a:p>
            <a:endParaRPr lang="en-US" b="1" dirty="0"/>
          </a:p>
          <a:p>
            <a:pPr marL="285750" indent="-285750">
              <a:buFont typeface="Arial" charset="0"/>
              <a:buChar char="•"/>
            </a:pPr>
            <a:r>
              <a:rPr lang="en-US" b="1" dirty="0"/>
              <a:t>Type the </a:t>
            </a:r>
            <a:r>
              <a:rPr lang="en-US" b="1" i="1" dirty="0"/>
              <a:t>Response</a:t>
            </a:r>
            <a:r>
              <a:rPr lang="en-US" b="1" dirty="0"/>
              <a:t> word in the space as quickly as possible and then click Continue.</a:t>
            </a:r>
          </a:p>
          <a:p>
            <a:pPr marL="285750" indent="-285750">
              <a:buFont typeface="Arial" charset="0"/>
              <a:buChar char="•"/>
            </a:pPr>
            <a:r>
              <a:rPr lang="en-US" b="1" dirty="0"/>
              <a:t>If you do not know the Response word, just click Continue to move onto the next trial.</a:t>
            </a:r>
          </a:p>
          <a:p>
            <a:pPr marL="285750" indent="-285750">
              <a:buFont typeface="Arial" charset="0"/>
              <a:buChar char="•"/>
            </a:pPr>
            <a:r>
              <a:rPr lang="en-US" b="1" dirty="0">
                <a:solidFill>
                  <a:srgbClr val="FF0000"/>
                </a:solidFill>
              </a:rPr>
              <a:t>Please make sure to type in the word </a:t>
            </a:r>
            <a:r>
              <a:rPr lang="en-US" b="1" u="sng" dirty="0">
                <a:solidFill>
                  <a:srgbClr val="FF0000"/>
                </a:solidFill>
              </a:rPr>
              <a:t>correctly</a:t>
            </a:r>
            <a:r>
              <a:rPr lang="en-US" b="1" dirty="0">
                <a:solidFill>
                  <a:srgbClr val="FF0000"/>
                </a:solidFill>
              </a:rPr>
              <a:t> as typing mistakes are also considered </a:t>
            </a:r>
            <a:r>
              <a:rPr lang="en-US" b="1" dirty="0" smtClean="0">
                <a:solidFill>
                  <a:srgbClr val="FF0000"/>
                </a:solidFill>
              </a:rPr>
              <a:t>errors</a:t>
            </a:r>
            <a:r>
              <a:rPr lang="en-US" b="1" dirty="0">
                <a:solidFill>
                  <a:srgbClr val="FF0000"/>
                </a:solidFill>
              </a:rPr>
              <a:t>.</a:t>
            </a:r>
            <a:endParaRPr lang="en-GB" b="1" dirty="0">
              <a:solidFill>
                <a:srgbClr val="FF0000"/>
              </a:solidFill>
            </a:endParaRPr>
          </a:p>
        </p:txBody>
      </p:sp>
      <p:grpSp>
        <p:nvGrpSpPr>
          <p:cNvPr id="22" name="Group 21"/>
          <p:cNvGrpSpPr/>
          <p:nvPr/>
        </p:nvGrpSpPr>
        <p:grpSpPr>
          <a:xfrm>
            <a:off x="4006459" y="2113958"/>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5144090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058" y="746450"/>
            <a:ext cx="11571514" cy="4352544"/>
          </a:xfrm>
        </p:spPr>
        <p:txBody>
          <a:bodyPr>
            <a:normAutofit/>
          </a:bodyPr>
          <a:lstStyle/>
          <a:p>
            <a:r>
              <a:rPr lang="en-US" sz="1800" dirty="0" smtClean="0"/>
              <a:t>We’d like </a:t>
            </a:r>
            <a:r>
              <a:rPr lang="en-US" sz="1800" dirty="0"/>
              <a:t>to test your memory for the </a:t>
            </a:r>
            <a:r>
              <a:rPr lang="en-US" sz="1800" dirty="0" smtClean="0"/>
              <a:t>response words </a:t>
            </a:r>
            <a:r>
              <a:rPr lang="en-US" sz="1800" dirty="0"/>
              <a:t>in a slightly different </a:t>
            </a:r>
            <a:r>
              <a:rPr lang="en-US" sz="1800" dirty="0" smtClean="0"/>
              <a:t>way</a:t>
            </a:r>
            <a:endParaRPr lang="en-US" sz="1800" dirty="0"/>
          </a:p>
          <a:p>
            <a:r>
              <a:rPr lang="en-US" sz="1800" dirty="0"/>
              <a:t>I</a:t>
            </a:r>
            <a:r>
              <a:rPr lang="en-US" sz="1800" dirty="0" smtClean="0"/>
              <a:t>nstead of the </a:t>
            </a:r>
            <a:r>
              <a:rPr lang="en-US" sz="1800" dirty="0"/>
              <a:t>original Hint </a:t>
            </a:r>
            <a:r>
              <a:rPr lang="en-US" sz="1800" dirty="0" smtClean="0"/>
              <a:t>word, </a:t>
            </a:r>
            <a:r>
              <a:rPr lang="en-US" sz="1800" dirty="0"/>
              <a:t>we are going to give you </a:t>
            </a:r>
            <a:r>
              <a:rPr lang="en-US" sz="1800" dirty="0" smtClean="0"/>
              <a:t>a new associated Hint word, </a:t>
            </a:r>
            <a:r>
              <a:rPr lang="en-US" sz="1800" dirty="0"/>
              <a:t>along with the first letter of a particular Response word that is related to that hint. </a:t>
            </a:r>
            <a:endParaRPr lang="en-US" sz="1800" dirty="0" smtClean="0"/>
          </a:p>
          <a:p>
            <a:r>
              <a:rPr lang="en-US" sz="1800" dirty="0" smtClean="0"/>
              <a:t>Try to recall </a:t>
            </a:r>
            <a:r>
              <a:rPr lang="en-US" sz="1800" dirty="0"/>
              <a:t>the </a:t>
            </a:r>
            <a:r>
              <a:rPr lang="en-US" sz="1800" dirty="0" smtClean="0"/>
              <a:t>Response </a:t>
            </a:r>
            <a:r>
              <a:rPr lang="en-US" sz="1800" dirty="0"/>
              <a:t>word that you studied earlier </a:t>
            </a:r>
            <a:r>
              <a:rPr lang="en-US" sz="1800" b="1" dirty="0"/>
              <a:t>that is related to </a:t>
            </a:r>
            <a:r>
              <a:rPr lang="en-US" sz="1800" b="1" dirty="0" smtClean="0"/>
              <a:t>the new Hint </a:t>
            </a:r>
            <a:r>
              <a:rPr lang="en-US" sz="1800" b="1" dirty="0"/>
              <a:t>and that begins with the letter given</a:t>
            </a:r>
            <a:r>
              <a:rPr lang="en-US" sz="1800" b="1" dirty="0" smtClean="0"/>
              <a:t>.</a:t>
            </a:r>
          </a:p>
          <a:p>
            <a:r>
              <a:rPr lang="en-US" sz="1800" dirty="0" smtClean="0"/>
              <a:t> </a:t>
            </a:r>
            <a:r>
              <a:rPr lang="en-US" sz="1800" dirty="0"/>
              <a:t>For instance, </a:t>
            </a:r>
            <a:r>
              <a:rPr lang="en-US" sz="1800" dirty="0" smtClean="0"/>
              <a:t>you </a:t>
            </a:r>
            <a:r>
              <a:rPr lang="en-US" sz="1800" dirty="0"/>
              <a:t>might be presented with the </a:t>
            </a:r>
            <a:r>
              <a:rPr lang="en-US" sz="1800" dirty="0" smtClean="0"/>
              <a:t>Hint NIGHT-- </a:t>
            </a:r>
            <a:r>
              <a:rPr lang="en-US" sz="1800" dirty="0"/>
              <a:t>E</a:t>
            </a:r>
            <a:r>
              <a:rPr lang="en-US" sz="1800" dirty="0" smtClean="0"/>
              <a:t>____. </a:t>
            </a:r>
            <a:r>
              <a:rPr lang="en-US" sz="1800" dirty="0"/>
              <a:t>Although you didn't see </a:t>
            </a:r>
            <a:r>
              <a:rPr lang="en-US" sz="1800" dirty="0" smtClean="0"/>
              <a:t>”NIGHT" </a:t>
            </a:r>
            <a:r>
              <a:rPr lang="en-US" sz="1800" dirty="0"/>
              <a:t>at all before, you did see a Response word that is related to </a:t>
            </a:r>
            <a:r>
              <a:rPr lang="en-US" sz="1800" dirty="0" smtClean="0"/>
              <a:t>“NIGHT” and </a:t>
            </a:r>
            <a:r>
              <a:rPr lang="en-US" sz="1800" dirty="0"/>
              <a:t>that begins with the letter </a:t>
            </a:r>
            <a:r>
              <a:rPr lang="en-US" sz="1800" dirty="0" smtClean="0"/>
              <a:t>’E' </a:t>
            </a:r>
            <a:r>
              <a:rPr lang="en-US" sz="1800" dirty="0"/>
              <a:t>- namely, </a:t>
            </a:r>
            <a:r>
              <a:rPr lang="en-US" sz="1800" dirty="0" smtClean="0"/>
              <a:t>”EVENING". Try to think </a:t>
            </a:r>
            <a:r>
              <a:rPr lang="en-US" sz="1800" dirty="0"/>
              <a:t>of the </a:t>
            </a:r>
            <a:r>
              <a:rPr lang="en-US" sz="1800" dirty="0" smtClean="0"/>
              <a:t>Response </a:t>
            </a:r>
            <a:r>
              <a:rPr lang="en-US" sz="1800" dirty="0"/>
              <a:t>word that you saw before that is related to </a:t>
            </a:r>
            <a:r>
              <a:rPr lang="en-US" sz="1800" dirty="0" smtClean="0"/>
              <a:t>this new Hint </a:t>
            </a:r>
            <a:r>
              <a:rPr lang="en-US" sz="1800" dirty="0"/>
              <a:t>and that begins with the letter provided. </a:t>
            </a:r>
          </a:p>
          <a:p>
            <a:endParaRPr lang="en-US" dirty="0"/>
          </a:p>
        </p:txBody>
      </p:sp>
      <p:grpSp>
        <p:nvGrpSpPr>
          <p:cNvPr id="4" name="Group 3"/>
          <p:cNvGrpSpPr/>
          <p:nvPr/>
        </p:nvGrpSpPr>
        <p:grpSpPr>
          <a:xfrm>
            <a:off x="6946643" y="4600698"/>
            <a:ext cx="3378458" cy="2126564"/>
            <a:chOff x="4006459" y="2113958"/>
            <a:chExt cx="3600000" cy="2185483"/>
          </a:xfrm>
        </p:grpSpPr>
        <p:grpSp>
          <p:nvGrpSpPr>
            <p:cNvPr id="5" name="Group 4"/>
            <p:cNvGrpSpPr/>
            <p:nvPr/>
          </p:nvGrpSpPr>
          <p:grpSpPr>
            <a:xfrm>
              <a:off x="4006459" y="2113958"/>
              <a:ext cx="3600000" cy="2160000"/>
              <a:chOff x="3978751" y="2605780"/>
              <a:chExt cx="3600000" cy="2160000"/>
            </a:xfrm>
          </p:grpSpPr>
          <p:sp>
            <p:nvSpPr>
              <p:cNvPr id="10" name="Rectangle 9"/>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NIGHT- - </a:t>
                </a:r>
                <a:r>
                  <a:rPr lang="en-US" sz="2000" dirty="0">
                    <a:solidFill>
                      <a:schemeClr val="tx1"/>
                    </a:solidFill>
                  </a:rPr>
                  <a:t>E</a:t>
                </a: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11" name="Rounded Rectangle 10"/>
              <p:cNvSpPr/>
              <p:nvPr/>
            </p:nvSpPr>
            <p:spPr>
              <a:xfrm>
                <a:off x="6202151" y="3960008"/>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930720" cy="2078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6" name="Straight Arrow Connector 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8" name="Straight Arrow Connector 7"/>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
        <p:nvSpPr>
          <p:cNvPr id="20" name="Rectangle 19"/>
          <p:cNvSpPr>
            <a:spLocks noChangeAspect="1"/>
          </p:cNvSpPr>
          <p:nvPr/>
        </p:nvSpPr>
        <p:spPr>
          <a:xfrm>
            <a:off x="1404584" y="4600698"/>
            <a:ext cx="3289116" cy="19734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 EVENING</a:t>
            </a:r>
            <a:endParaRPr lang="en-US" sz="2000" dirty="0">
              <a:solidFill>
                <a:schemeClr val="tx1"/>
              </a:solidFill>
            </a:endParaRPr>
          </a:p>
          <a:p>
            <a:pPr algn="ctr"/>
            <a:endParaRPr lang="en-US" sz="2000" dirty="0">
              <a:solidFill>
                <a:schemeClr val="tx1"/>
              </a:solidFill>
            </a:endParaRPr>
          </a:p>
        </p:txBody>
      </p:sp>
      <p:sp>
        <p:nvSpPr>
          <p:cNvPr id="23" name="TextBox 22"/>
          <p:cNvSpPr txBox="1"/>
          <p:nvPr/>
        </p:nvSpPr>
        <p:spPr>
          <a:xfrm>
            <a:off x="185058" y="3518693"/>
            <a:ext cx="1973943" cy="400110"/>
          </a:xfrm>
          <a:prstGeom prst="rect">
            <a:avLst/>
          </a:prstGeom>
          <a:noFill/>
        </p:spPr>
        <p:txBody>
          <a:bodyPr wrap="square" rtlCol="0">
            <a:spAutoFit/>
          </a:bodyPr>
          <a:lstStyle/>
          <a:p>
            <a:r>
              <a:rPr lang="en-US" sz="2000" b="1" dirty="0" smtClean="0"/>
              <a:t>Example:</a:t>
            </a:r>
            <a:endParaRPr lang="en-US" sz="2000" b="1" dirty="0"/>
          </a:p>
        </p:txBody>
      </p:sp>
      <p:sp>
        <p:nvSpPr>
          <p:cNvPr id="24" name="TextBox 23"/>
          <p:cNvSpPr txBox="1"/>
          <p:nvPr/>
        </p:nvSpPr>
        <p:spPr>
          <a:xfrm>
            <a:off x="1404584" y="3518693"/>
            <a:ext cx="2953367" cy="646331"/>
          </a:xfrm>
          <a:prstGeom prst="rect">
            <a:avLst/>
          </a:prstGeom>
          <a:noFill/>
        </p:spPr>
        <p:txBody>
          <a:bodyPr wrap="square" rtlCol="0">
            <a:spAutoFit/>
          </a:bodyPr>
          <a:lstStyle/>
          <a:p>
            <a:pPr algn="ctr"/>
            <a:r>
              <a:rPr lang="en-US" b="1" dirty="0" smtClean="0">
                <a:solidFill>
                  <a:srgbClr val="0070C0"/>
                </a:solidFill>
              </a:rPr>
              <a:t>In phase 1 you learned the below pair  </a:t>
            </a:r>
            <a:endParaRPr lang="en-US" b="1" dirty="0">
              <a:solidFill>
                <a:srgbClr val="0070C0"/>
              </a:solidFill>
            </a:endParaRPr>
          </a:p>
        </p:txBody>
      </p:sp>
      <p:sp>
        <p:nvSpPr>
          <p:cNvPr id="25" name="TextBox 24"/>
          <p:cNvSpPr txBox="1"/>
          <p:nvPr/>
        </p:nvSpPr>
        <p:spPr>
          <a:xfrm>
            <a:off x="5693837" y="3400369"/>
            <a:ext cx="6175312" cy="1200329"/>
          </a:xfrm>
          <a:prstGeom prst="rect">
            <a:avLst/>
          </a:prstGeom>
          <a:noFill/>
        </p:spPr>
        <p:txBody>
          <a:bodyPr wrap="square" rtlCol="0">
            <a:spAutoFit/>
          </a:bodyPr>
          <a:lstStyle/>
          <a:p>
            <a:pPr algn="ctr"/>
            <a:r>
              <a:rPr lang="en-US" b="1" dirty="0" smtClean="0">
                <a:solidFill>
                  <a:srgbClr val="0070C0"/>
                </a:solidFill>
              </a:rPr>
              <a:t>To test your memory for “EVENING” we will now give you an associated word (e.g. “NIGHT”) AND the first letter of the response word (i.e. “E”). Try to recall the correct response word (e.g. “EVENING”)</a:t>
            </a:r>
            <a:endParaRPr lang="en-US" b="1" dirty="0">
              <a:solidFill>
                <a:srgbClr val="0070C0"/>
              </a:solidFill>
            </a:endParaRPr>
          </a:p>
        </p:txBody>
      </p:sp>
      <p:sp>
        <p:nvSpPr>
          <p:cNvPr id="16" name="TextBox 15"/>
          <p:cNvSpPr txBox="1"/>
          <p:nvPr/>
        </p:nvSpPr>
        <p:spPr>
          <a:xfrm>
            <a:off x="2928939" y="86321"/>
            <a:ext cx="6687671" cy="646331"/>
          </a:xfrm>
          <a:prstGeom prst="rect">
            <a:avLst/>
          </a:prstGeom>
          <a:noFill/>
        </p:spPr>
        <p:txBody>
          <a:bodyPr wrap="square" rtlCol="0">
            <a:spAutoFit/>
          </a:bodyPr>
          <a:lstStyle/>
          <a:p>
            <a:pPr algn="ctr"/>
            <a:r>
              <a:rPr lang="en-US" sz="3600" dirty="0"/>
              <a:t>Phase </a:t>
            </a:r>
            <a:r>
              <a:rPr lang="en-US" sz="3600" dirty="0" smtClean="0"/>
              <a:t>3: Test with New Hint Word</a:t>
            </a:r>
            <a:endParaRPr lang="en-US" sz="3600" dirty="0"/>
          </a:p>
        </p:txBody>
      </p:sp>
    </p:spTree>
    <p:extLst>
      <p:ext uri="{BB962C8B-B14F-4D97-AF65-F5344CB8AC3E}">
        <p14:creationId xmlns:p14="http://schemas.microsoft.com/office/powerpoint/2010/main" val="568106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933872" y="2875541"/>
            <a:ext cx="10932458" cy="1077218"/>
          </a:xfrm>
          <a:prstGeom prst="rect">
            <a:avLst/>
          </a:prstGeom>
          <a:noFill/>
        </p:spPr>
        <p:txBody>
          <a:bodyPr wrap="square" rtlCol="0">
            <a:spAutoFit/>
          </a:bodyPr>
          <a:lstStyle/>
          <a:p>
            <a:pPr algn="ctr"/>
            <a:r>
              <a:rPr lang="en-US" sz="2400" dirty="0" smtClean="0"/>
              <a:t>In Phase 1, you will learn multiple word pairs that we will use in a later test of your attention. </a:t>
            </a:r>
          </a:p>
          <a:p>
            <a:pPr marL="285750" indent="-285750">
              <a:buFont typeface="Arial" charset="0"/>
              <a:buChar char="•"/>
            </a:pPr>
            <a:endParaRPr lang="en-US" sz="1600" dirty="0"/>
          </a:p>
        </p:txBody>
      </p:sp>
    </p:spTree>
    <p:extLst>
      <p:ext uri="{BB962C8B-B14F-4D97-AF65-F5344CB8AC3E}">
        <p14:creationId xmlns:p14="http://schemas.microsoft.com/office/powerpoint/2010/main" val="1354900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480200" y="877057"/>
            <a:ext cx="10932458" cy="707886"/>
          </a:xfrm>
          <a:prstGeom prst="rect">
            <a:avLst/>
          </a:prstGeom>
          <a:noFill/>
        </p:spPr>
        <p:txBody>
          <a:bodyPr wrap="square" rtlCol="0">
            <a:spAutoFit/>
          </a:bodyPr>
          <a:lstStyle/>
          <a:p>
            <a:pPr marL="285750" indent="-285750" algn="ctr">
              <a:buFont typeface="Arial" charset="0"/>
              <a:buChar char="•"/>
            </a:pPr>
            <a:endParaRPr lang="en-US" sz="1600" dirty="0" smtClean="0"/>
          </a:p>
          <a:p>
            <a:pPr algn="ctr"/>
            <a:r>
              <a:rPr lang="en-US" sz="2400" dirty="0" smtClean="0"/>
              <a:t>Each word pair, (e.g. ROBE EVENING), will appear on the screen as shown below. </a:t>
            </a:r>
            <a:endParaRPr lang="en-GB" sz="2400" dirty="0"/>
          </a:p>
        </p:txBody>
      </p:sp>
      <p:sp>
        <p:nvSpPr>
          <p:cNvPr id="5" name="Rectangle 4"/>
          <p:cNvSpPr>
            <a:spLocks noChangeAspect="1"/>
          </p:cNvSpPr>
          <p:nvPr/>
        </p:nvSpPr>
        <p:spPr>
          <a:xfrm>
            <a:off x="2553389"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6" name="Rectangle 5"/>
          <p:cNvSpPr>
            <a:spLocks noChangeAspect="1"/>
          </p:cNvSpPr>
          <p:nvPr/>
        </p:nvSpPr>
        <p:spPr>
          <a:xfrm>
            <a:off x="4802514"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endParaRPr lang="en-US" sz="2000" dirty="0">
              <a:solidFill>
                <a:schemeClr val="tx1"/>
              </a:solidFill>
            </a:endParaRPr>
          </a:p>
        </p:txBody>
      </p:sp>
      <p:sp>
        <p:nvSpPr>
          <p:cNvPr id="7" name="Rectangle 6"/>
          <p:cNvSpPr>
            <a:spLocks noChangeAspect="1"/>
          </p:cNvSpPr>
          <p:nvPr/>
        </p:nvSpPr>
        <p:spPr>
          <a:xfrm>
            <a:off x="7230749" y="311261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r>
              <a:rPr lang="en-US" sz="2000" dirty="0" smtClean="0">
                <a:solidFill>
                  <a:srgbClr val="0070C0"/>
                </a:solidFill>
              </a:rPr>
              <a:t>EVENING</a:t>
            </a:r>
            <a:endParaRPr lang="en-US" sz="2000" dirty="0">
              <a:solidFill>
                <a:srgbClr val="0070C0"/>
              </a:solidFill>
            </a:endParaRPr>
          </a:p>
        </p:txBody>
      </p:sp>
      <p:sp>
        <p:nvSpPr>
          <p:cNvPr id="8" name="TextBox 7"/>
          <p:cNvSpPr txBox="1"/>
          <p:nvPr/>
        </p:nvSpPr>
        <p:spPr>
          <a:xfrm>
            <a:off x="2185289" y="4005823"/>
            <a:ext cx="2259107" cy="461665"/>
          </a:xfrm>
          <a:prstGeom prst="rect">
            <a:avLst/>
          </a:prstGeom>
          <a:noFill/>
        </p:spPr>
        <p:txBody>
          <a:bodyPr wrap="square" rtlCol="0">
            <a:spAutoFit/>
          </a:bodyPr>
          <a:lstStyle/>
          <a:p>
            <a:pPr algn="ctr"/>
            <a:r>
              <a:rPr lang="en-US" sz="1200" dirty="0"/>
              <a:t>A plus sign appears, pay attention.</a:t>
            </a:r>
          </a:p>
        </p:txBody>
      </p:sp>
      <p:sp>
        <p:nvSpPr>
          <p:cNvPr id="9" name="TextBox 8"/>
          <p:cNvSpPr txBox="1"/>
          <p:nvPr/>
        </p:nvSpPr>
        <p:spPr>
          <a:xfrm>
            <a:off x="4319637" y="3988953"/>
            <a:ext cx="2488661" cy="276999"/>
          </a:xfrm>
          <a:prstGeom prst="rect">
            <a:avLst/>
          </a:prstGeom>
          <a:noFill/>
        </p:spPr>
        <p:txBody>
          <a:bodyPr wrap="square" rtlCol="0">
            <a:spAutoFit/>
          </a:bodyPr>
          <a:lstStyle/>
          <a:p>
            <a:pPr algn="ctr"/>
            <a:r>
              <a:rPr lang="en-US" sz="1200" dirty="0"/>
              <a:t>The </a:t>
            </a:r>
            <a:r>
              <a:rPr lang="en-US" sz="1200" i="1" dirty="0"/>
              <a:t>Hint</a:t>
            </a:r>
            <a:r>
              <a:rPr lang="en-US" sz="1200" dirty="0"/>
              <a:t> word appears </a:t>
            </a:r>
            <a:r>
              <a:rPr lang="en-US" sz="1200" dirty="0" smtClean="0"/>
              <a:t>next.</a:t>
            </a:r>
            <a:endParaRPr lang="en-US" sz="1200" dirty="0"/>
          </a:p>
        </p:txBody>
      </p:sp>
      <p:sp>
        <p:nvSpPr>
          <p:cNvPr id="22" name="TextBox 21"/>
          <p:cNvSpPr txBox="1"/>
          <p:nvPr/>
        </p:nvSpPr>
        <p:spPr>
          <a:xfrm>
            <a:off x="2387732" y="2777995"/>
            <a:ext cx="1911524" cy="338554"/>
          </a:xfrm>
          <a:prstGeom prst="rect">
            <a:avLst/>
          </a:prstGeom>
          <a:noFill/>
        </p:spPr>
        <p:txBody>
          <a:bodyPr wrap="square" rtlCol="0">
            <a:spAutoFit/>
          </a:bodyPr>
          <a:lstStyle/>
          <a:p>
            <a:r>
              <a:rPr lang="en-US" sz="1600" b="1" dirty="0"/>
              <a:t>LEARN WORD-PAIRS</a:t>
            </a:r>
          </a:p>
        </p:txBody>
      </p:sp>
      <p:sp>
        <p:nvSpPr>
          <p:cNvPr id="13" name="TextBox 12"/>
          <p:cNvSpPr txBox="1"/>
          <p:nvPr/>
        </p:nvSpPr>
        <p:spPr>
          <a:xfrm>
            <a:off x="6639147" y="4035119"/>
            <a:ext cx="2683203" cy="461665"/>
          </a:xfrm>
          <a:prstGeom prst="rect">
            <a:avLst/>
          </a:prstGeom>
          <a:noFill/>
        </p:spPr>
        <p:txBody>
          <a:bodyPr wrap="square" rtlCol="0">
            <a:spAutoFit/>
          </a:bodyPr>
          <a:lstStyle/>
          <a:p>
            <a:pPr algn="ctr"/>
            <a:r>
              <a:rPr lang="en-US" sz="1200" dirty="0"/>
              <a:t>Then </a:t>
            </a:r>
            <a:r>
              <a:rPr lang="en-US" sz="1200" dirty="0" smtClean="0"/>
              <a:t>the </a:t>
            </a:r>
            <a:r>
              <a:rPr lang="en-US" sz="1200" i="1" dirty="0" smtClean="0"/>
              <a:t>Response</a:t>
            </a:r>
            <a:r>
              <a:rPr lang="en-US" sz="1200" dirty="0" smtClean="0"/>
              <a:t> </a:t>
            </a:r>
            <a:r>
              <a:rPr lang="en-US" sz="1200" dirty="0"/>
              <a:t>word </a:t>
            </a:r>
            <a:r>
              <a:rPr lang="en-US" sz="1200" dirty="0" smtClean="0"/>
              <a:t>will appear </a:t>
            </a:r>
            <a:r>
              <a:rPr lang="en-US" sz="1200" dirty="0"/>
              <a:t>in </a:t>
            </a:r>
            <a:r>
              <a:rPr lang="en-US" sz="1200" dirty="0" smtClean="0"/>
              <a:t>blue. </a:t>
            </a:r>
            <a:endParaRPr lang="en-US" sz="1200" dirty="0"/>
          </a:p>
        </p:txBody>
      </p:sp>
      <p:sp>
        <p:nvSpPr>
          <p:cNvPr id="16" name="TextBox 15"/>
          <p:cNvSpPr txBox="1"/>
          <p:nvPr/>
        </p:nvSpPr>
        <p:spPr>
          <a:xfrm>
            <a:off x="480200" y="1568103"/>
            <a:ext cx="10932458" cy="707886"/>
          </a:xfrm>
          <a:prstGeom prst="rect">
            <a:avLst/>
          </a:prstGeom>
          <a:noFill/>
        </p:spPr>
        <p:txBody>
          <a:bodyPr wrap="square" rtlCol="0">
            <a:spAutoFit/>
          </a:bodyPr>
          <a:lstStyle/>
          <a:p>
            <a:pPr marL="285750" indent="-285750" algn="ctr">
              <a:buFont typeface="Arial" charset="0"/>
              <a:buChar char="•"/>
            </a:pPr>
            <a:endParaRPr lang="en-US" sz="1600" dirty="0" smtClean="0"/>
          </a:p>
          <a:p>
            <a:pPr algn="ctr"/>
            <a:r>
              <a:rPr lang="en-US" sz="2400" dirty="0" smtClean="0"/>
              <a:t>We will call the top word the ”Hint” Word and the bottom word the “Response Word.” </a:t>
            </a:r>
            <a:endParaRPr lang="en-GB" sz="2400" dirty="0"/>
          </a:p>
        </p:txBody>
      </p:sp>
      <p:sp>
        <p:nvSpPr>
          <p:cNvPr id="17" name="TextBox 16"/>
          <p:cNvSpPr txBox="1"/>
          <p:nvPr/>
        </p:nvSpPr>
        <p:spPr>
          <a:xfrm>
            <a:off x="784413" y="4702575"/>
            <a:ext cx="10932458" cy="1077218"/>
          </a:xfrm>
          <a:prstGeom prst="rect">
            <a:avLst/>
          </a:prstGeom>
          <a:noFill/>
        </p:spPr>
        <p:txBody>
          <a:bodyPr wrap="square" rtlCol="0">
            <a:spAutoFit/>
          </a:bodyPr>
          <a:lstStyle/>
          <a:p>
            <a:pPr marL="285750" indent="-285750" algn="ctr">
              <a:buFont typeface="Arial" charset="0"/>
              <a:buChar char="•"/>
            </a:pPr>
            <a:endParaRPr lang="en-US" sz="1600" dirty="0" smtClean="0"/>
          </a:p>
          <a:p>
            <a:r>
              <a:rPr lang="en-US" sz="2400" dirty="0" smtClean="0"/>
              <a:t>Try to </a:t>
            </a:r>
            <a:r>
              <a:rPr lang="en-US" sz="2400" b="1" dirty="0" smtClean="0"/>
              <a:t>learn these pairs</a:t>
            </a:r>
            <a:r>
              <a:rPr lang="en-US" sz="2400" dirty="0" smtClean="0"/>
              <a:t>, so that when you are given the Hint word (e.g. ROBE), you can recall the Response word (e.g. EVENING)</a:t>
            </a:r>
            <a:endParaRPr lang="en-GB" sz="2400" dirty="0"/>
          </a:p>
        </p:txBody>
      </p:sp>
      <p:sp>
        <p:nvSpPr>
          <p:cNvPr id="11" name="TextBox 10"/>
          <p:cNvSpPr txBox="1"/>
          <p:nvPr/>
        </p:nvSpPr>
        <p:spPr>
          <a:xfrm>
            <a:off x="8452750" y="2644928"/>
            <a:ext cx="1319917" cy="369332"/>
          </a:xfrm>
          <a:prstGeom prst="rect">
            <a:avLst/>
          </a:prstGeom>
          <a:noFill/>
        </p:spPr>
        <p:txBody>
          <a:bodyPr wrap="square" rtlCol="0">
            <a:spAutoFit/>
          </a:bodyPr>
          <a:lstStyle/>
          <a:p>
            <a:r>
              <a:rPr lang="en-US" smtClean="0"/>
              <a:t>Hint word</a:t>
            </a:r>
            <a:endParaRPr lang="en-US"/>
          </a:p>
        </p:txBody>
      </p:sp>
      <p:sp>
        <p:nvSpPr>
          <p:cNvPr id="20" name="TextBox 19"/>
          <p:cNvSpPr txBox="1"/>
          <p:nvPr/>
        </p:nvSpPr>
        <p:spPr>
          <a:xfrm>
            <a:off x="8809834" y="3138011"/>
            <a:ext cx="2201330" cy="369332"/>
          </a:xfrm>
          <a:prstGeom prst="rect">
            <a:avLst/>
          </a:prstGeom>
          <a:noFill/>
        </p:spPr>
        <p:txBody>
          <a:bodyPr wrap="square" rtlCol="0">
            <a:spAutoFit/>
          </a:bodyPr>
          <a:lstStyle/>
          <a:p>
            <a:r>
              <a:rPr lang="en-US" dirty="0" smtClean="0"/>
              <a:t>Response word</a:t>
            </a:r>
            <a:endParaRPr lang="en-US" dirty="0"/>
          </a:p>
        </p:txBody>
      </p:sp>
      <p:cxnSp>
        <p:nvCxnSpPr>
          <p:cNvPr id="21" name="Straight Arrow Connector 20"/>
          <p:cNvCxnSpPr/>
          <p:nvPr/>
        </p:nvCxnSpPr>
        <p:spPr>
          <a:xfrm flipH="1">
            <a:off x="8470679" y="3394393"/>
            <a:ext cx="357084" cy="286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8297536" y="2974174"/>
            <a:ext cx="375247" cy="319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555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3325" y="4294153"/>
            <a:ext cx="904005" cy="654512"/>
          </a:xfrm>
          <a:prstGeom prst="rect">
            <a:avLst/>
          </a:prstGeom>
        </p:spPr>
      </p:pic>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491391" y="929824"/>
            <a:ext cx="10932458" cy="830997"/>
          </a:xfrm>
          <a:prstGeom prst="rect">
            <a:avLst/>
          </a:prstGeom>
          <a:noFill/>
        </p:spPr>
        <p:txBody>
          <a:bodyPr wrap="square" rtlCol="0">
            <a:spAutoFit/>
          </a:bodyPr>
          <a:lstStyle/>
          <a:p>
            <a:r>
              <a:rPr lang="en-US" sz="2400" dirty="0" smtClean="0"/>
              <a:t>After learning multiple word pairs, you will be tested to reinforce your memory for the pairs you’ve seen so far. This is illustrated below:</a:t>
            </a:r>
          </a:p>
        </p:txBody>
      </p:sp>
      <p:sp>
        <p:nvSpPr>
          <p:cNvPr id="15" name="TextBox 14"/>
          <p:cNvSpPr txBox="1"/>
          <p:nvPr/>
        </p:nvSpPr>
        <p:spPr>
          <a:xfrm>
            <a:off x="3198282" y="2012009"/>
            <a:ext cx="4398665" cy="369332"/>
          </a:xfrm>
          <a:prstGeom prst="rect">
            <a:avLst/>
          </a:prstGeom>
          <a:noFill/>
        </p:spPr>
        <p:txBody>
          <a:bodyPr wrap="square" rtlCol="0">
            <a:spAutoFit/>
          </a:bodyPr>
          <a:lstStyle/>
          <a:p>
            <a:r>
              <a:rPr lang="en-US" b="1" dirty="0" smtClean="0">
                <a:solidFill>
                  <a:schemeClr val="accent4">
                    <a:lumMod val="75000"/>
                  </a:schemeClr>
                </a:solidFill>
              </a:rPr>
              <a:t>After learning multiple word pairs</a:t>
            </a:r>
            <a:r>
              <a:rPr lang="mr-IN" b="1" dirty="0" smtClean="0">
                <a:solidFill>
                  <a:schemeClr val="accent4">
                    <a:lumMod val="75000"/>
                  </a:schemeClr>
                </a:solidFill>
              </a:rPr>
              <a:t>…</a:t>
            </a:r>
            <a:endParaRPr lang="en-US" b="1" dirty="0">
              <a:solidFill>
                <a:schemeClr val="accent4">
                  <a:lumMod val="75000"/>
                </a:schemeClr>
              </a:solidFill>
            </a:endParaRPr>
          </a:p>
        </p:txBody>
      </p:sp>
      <p:sp>
        <p:nvSpPr>
          <p:cNvPr id="16" name="Rectangle 15"/>
          <p:cNvSpPr>
            <a:spLocks noChangeAspect="1"/>
          </p:cNvSpPr>
          <p:nvPr/>
        </p:nvSpPr>
        <p:spPr>
          <a:xfrm>
            <a:off x="2449985"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7" name="Rectangle 16"/>
          <p:cNvSpPr>
            <a:spLocks noChangeAspect="1"/>
          </p:cNvSpPr>
          <p:nvPr/>
        </p:nvSpPr>
        <p:spPr>
          <a:xfrm>
            <a:off x="4699110"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p>
        </p:txBody>
      </p:sp>
      <p:sp>
        <p:nvSpPr>
          <p:cNvPr id="18" name="Rectangle 17"/>
          <p:cNvSpPr>
            <a:spLocks noChangeAspect="1"/>
          </p:cNvSpPr>
          <p:nvPr/>
        </p:nvSpPr>
        <p:spPr>
          <a:xfrm>
            <a:off x="7127345" y="303288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endParaRPr lang="en-US" sz="1050" dirty="0">
              <a:solidFill>
                <a:schemeClr val="tx1"/>
              </a:solidFill>
            </a:endParaRPr>
          </a:p>
        </p:txBody>
      </p:sp>
      <p:sp>
        <p:nvSpPr>
          <p:cNvPr id="19" name="TextBox 18"/>
          <p:cNvSpPr txBox="1"/>
          <p:nvPr/>
        </p:nvSpPr>
        <p:spPr>
          <a:xfrm>
            <a:off x="4216233" y="3934607"/>
            <a:ext cx="2488661" cy="461665"/>
          </a:xfrm>
          <a:prstGeom prst="rect">
            <a:avLst/>
          </a:prstGeom>
          <a:noFill/>
        </p:spPr>
        <p:txBody>
          <a:bodyPr wrap="square" rtlCol="0">
            <a:spAutoFit/>
          </a:bodyPr>
          <a:lstStyle/>
          <a:p>
            <a:pPr algn="ctr"/>
            <a:r>
              <a:rPr lang="en-US" sz="1200" dirty="0"/>
              <a:t>The </a:t>
            </a:r>
            <a:r>
              <a:rPr lang="en-US" sz="1200" i="1" dirty="0"/>
              <a:t>Hint</a:t>
            </a:r>
            <a:r>
              <a:rPr lang="en-US" sz="1200" dirty="0"/>
              <a:t> word appears, quickly think and </a:t>
            </a:r>
            <a:r>
              <a:rPr lang="en-US" sz="1200" b="1" dirty="0"/>
              <a:t>say out loud</a:t>
            </a:r>
            <a:r>
              <a:rPr lang="en-US" sz="1200" dirty="0"/>
              <a:t> the Response word</a:t>
            </a:r>
          </a:p>
        </p:txBody>
      </p:sp>
      <p:sp>
        <p:nvSpPr>
          <p:cNvPr id="20" name="TextBox 19"/>
          <p:cNvSpPr txBox="1"/>
          <p:nvPr/>
        </p:nvSpPr>
        <p:spPr>
          <a:xfrm>
            <a:off x="6612281" y="3932212"/>
            <a:ext cx="2854448" cy="461665"/>
          </a:xfrm>
          <a:prstGeom prst="rect">
            <a:avLst/>
          </a:prstGeom>
          <a:noFill/>
        </p:spPr>
        <p:txBody>
          <a:bodyPr wrap="square" rtlCol="0">
            <a:spAutoFit/>
          </a:bodyPr>
          <a:lstStyle/>
          <a:p>
            <a:pPr algn="ctr"/>
            <a:r>
              <a:rPr lang="en-US" sz="1200" dirty="0"/>
              <a:t>A Reveal button appears. Click the button to see the correct answer</a:t>
            </a:r>
          </a:p>
        </p:txBody>
      </p:sp>
      <p:sp>
        <p:nvSpPr>
          <p:cNvPr id="21" name="TextBox 20"/>
          <p:cNvSpPr txBox="1"/>
          <p:nvPr/>
        </p:nvSpPr>
        <p:spPr>
          <a:xfrm>
            <a:off x="136157" y="5564535"/>
            <a:ext cx="11642926" cy="830997"/>
          </a:xfrm>
          <a:prstGeom prst="rect">
            <a:avLst/>
          </a:prstGeom>
          <a:noFill/>
        </p:spPr>
        <p:txBody>
          <a:bodyPr wrap="square" rtlCol="0">
            <a:spAutoFit/>
          </a:bodyPr>
          <a:lstStyle/>
          <a:p>
            <a:r>
              <a:rPr lang="en-US" sz="2400" b="1" dirty="0"/>
              <a:t>Quickly think of and say the Response word out loud. </a:t>
            </a:r>
            <a:r>
              <a:rPr lang="en-US" sz="2400" b="1" dirty="0" smtClean="0"/>
              <a:t>Then use the “reveal” button to check </a:t>
            </a:r>
            <a:r>
              <a:rPr lang="en-US" sz="2400" b="1" dirty="0"/>
              <a:t>the correct answer.</a:t>
            </a:r>
          </a:p>
        </p:txBody>
      </p:sp>
      <p:sp>
        <p:nvSpPr>
          <p:cNvPr id="23" name="TextBox 22"/>
          <p:cNvSpPr txBox="1"/>
          <p:nvPr/>
        </p:nvSpPr>
        <p:spPr>
          <a:xfrm>
            <a:off x="2367893" y="2695728"/>
            <a:ext cx="3267935" cy="338554"/>
          </a:xfrm>
          <a:prstGeom prst="rect">
            <a:avLst/>
          </a:prstGeom>
          <a:noFill/>
        </p:spPr>
        <p:txBody>
          <a:bodyPr wrap="square" rtlCol="0">
            <a:spAutoFit/>
          </a:bodyPr>
          <a:lstStyle/>
          <a:p>
            <a:r>
              <a:rPr lang="en-US" sz="1600" b="1" dirty="0" smtClean="0"/>
              <a:t>TEST TO REINFORCE </a:t>
            </a:r>
            <a:r>
              <a:rPr lang="en-US" sz="1600" b="1" dirty="0"/>
              <a:t>LEARNING</a:t>
            </a:r>
          </a:p>
        </p:txBody>
      </p:sp>
      <p:sp>
        <p:nvSpPr>
          <p:cNvPr id="28" name="TextBox 27"/>
          <p:cNvSpPr txBox="1"/>
          <p:nvPr/>
        </p:nvSpPr>
        <p:spPr>
          <a:xfrm>
            <a:off x="2081885" y="3934606"/>
            <a:ext cx="2259107" cy="461665"/>
          </a:xfrm>
          <a:prstGeom prst="rect">
            <a:avLst/>
          </a:prstGeom>
          <a:noFill/>
        </p:spPr>
        <p:txBody>
          <a:bodyPr wrap="square" rtlCol="0">
            <a:spAutoFit/>
          </a:bodyPr>
          <a:lstStyle/>
          <a:p>
            <a:pPr algn="ctr"/>
            <a:r>
              <a:rPr lang="en-US" sz="1200" dirty="0"/>
              <a:t>A plus sign appears, pay attention.</a:t>
            </a:r>
          </a:p>
        </p:txBody>
      </p:sp>
      <p:sp>
        <p:nvSpPr>
          <p:cNvPr id="29" name="Rounded Rectangle 28"/>
          <p:cNvSpPr>
            <a:spLocks noChangeAspect="1"/>
          </p:cNvSpPr>
          <p:nvPr/>
        </p:nvSpPr>
        <p:spPr>
          <a:xfrm>
            <a:off x="7712633" y="3735953"/>
            <a:ext cx="450000" cy="1320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a:solidFill>
                  <a:schemeClr val="tx1"/>
                </a:solidFill>
              </a:rPr>
              <a:t>Reveal</a:t>
            </a:r>
          </a:p>
        </p:txBody>
      </p:sp>
      <p:sp>
        <p:nvSpPr>
          <p:cNvPr id="30" name="TextBox 29"/>
          <p:cNvSpPr txBox="1"/>
          <p:nvPr/>
        </p:nvSpPr>
        <p:spPr>
          <a:xfrm>
            <a:off x="5681497" y="4380119"/>
            <a:ext cx="869070" cy="307777"/>
          </a:xfrm>
          <a:prstGeom prst="rect">
            <a:avLst/>
          </a:prstGeom>
          <a:noFill/>
        </p:spPr>
        <p:txBody>
          <a:bodyPr wrap="square" rtlCol="0">
            <a:spAutoFit/>
          </a:bodyPr>
          <a:lstStyle/>
          <a:p>
            <a:r>
              <a:rPr lang="en-US" sz="1400" smtClean="0"/>
              <a:t>EVENING</a:t>
            </a:r>
            <a:endParaRPr lang="en-US" sz="1400" dirty="0"/>
          </a:p>
        </p:txBody>
      </p:sp>
      <p:sp>
        <p:nvSpPr>
          <p:cNvPr id="31" name="TextBox 30"/>
          <p:cNvSpPr txBox="1"/>
          <p:nvPr/>
        </p:nvSpPr>
        <p:spPr>
          <a:xfrm>
            <a:off x="4081322" y="4994330"/>
            <a:ext cx="1119417" cy="307777"/>
          </a:xfrm>
          <a:prstGeom prst="rect">
            <a:avLst/>
          </a:prstGeom>
          <a:noFill/>
        </p:spPr>
        <p:txBody>
          <a:bodyPr wrap="square" rtlCol="0">
            <a:spAutoFit/>
          </a:bodyPr>
          <a:lstStyle/>
          <a:p>
            <a:r>
              <a:rPr lang="en-US" sz="1400" dirty="0" smtClean="0"/>
              <a:t>“EVENING”</a:t>
            </a:r>
            <a:endParaRPr lang="en-US" sz="1400" dirty="0"/>
          </a:p>
        </p:txBody>
      </p:sp>
      <p:grpSp>
        <p:nvGrpSpPr>
          <p:cNvPr id="40" name="Group 39"/>
          <p:cNvGrpSpPr/>
          <p:nvPr/>
        </p:nvGrpSpPr>
        <p:grpSpPr>
          <a:xfrm>
            <a:off x="4966478" y="5098549"/>
            <a:ext cx="229127" cy="243901"/>
            <a:chOff x="3259167" y="6445468"/>
            <a:chExt cx="229127" cy="243901"/>
          </a:xfrm>
        </p:grpSpPr>
        <p:cxnSp>
          <p:nvCxnSpPr>
            <p:cNvPr id="11" name="Straight Connector 10"/>
            <p:cNvCxnSpPr/>
            <p:nvPr/>
          </p:nvCxnSpPr>
          <p:spPr>
            <a:xfrm>
              <a:off x="3281185" y="6445468"/>
              <a:ext cx="191335" cy="125238"/>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259167" y="6570706"/>
              <a:ext cx="229127" cy="4656"/>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264673" y="6577556"/>
              <a:ext cx="207847" cy="111813"/>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gr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1042" y="4676712"/>
            <a:ext cx="762585" cy="762585"/>
          </a:xfrm>
          <a:prstGeom prst="rect">
            <a:avLst/>
          </a:prstGeom>
        </p:spPr>
      </p:pic>
    </p:spTree>
    <p:extLst>
      <p:ext uri="{BB962C8B-B14F-4D97-AF65-F5344CB8AC3E}">
        <p14:creationId xmlns:p14="http://schemas.microsoft.com/office/powerpoint/2010/main" val="869916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smtClean="0"/>
              <a:t>Instructions: </a:t>
            </a:r>
            <a:r>
              <a:rPr lang="en-US" sz="3600" dirty="0"/>
              <a:t>Learning Word Pairs</a:t>
            </a:r>
          </a:p>
        </p:txBody>
      </p:sp>
      <p:sp>
        <p:nvSpPr>
          <p:cNvPr id="4" name="TextBox 3"/>
          <p:cNvSpPr txBox="1"/>
          <p:nvPr/>
        </p:nvSpPr>
        <p:spPr>
          <a:xfrm>
            <a:off x="656664" y="2187799"/>
            <a:ext cx="10932458" cy="1200329"/>
          </a:xfrm>
          <a:prstGeom prst="rect">
            <a:avLst/>
          </a:prstGeom>
          <a:noFill/>
        </p:spPr>
        <p:txBody>
          <a:bodyPr wrap="square" rtlCol="0">
            <a:spAutoFit/>
          </a:bodyPr>
          <a:lstStyle/>
          <a:p>
            <a:pPr algn="ctr">
              <a:defRPr/>
            </a:pPr>
            <a:r>
              <a:rPr lang="en-US" sz="2400" dirty="0"/>
              <a:t>You will </a:t>
            </a:r>
            <a:r>
              <a:rPr lang="en-US" sz="2400" dirty="0" smtClean="0"/>
              <a:t>continue to learn </a:t>
            </a:r>
            <a:r>
              <a:rPr lang="en-US" sz="2400" dirty="0"/>
              <a:t>more word pairs and will again be tested to reinforce your memory for the new pairs. This will continue until you have learned and been tested on all of the </a:t>
            </a:r>
            <a:r>
              <a:rPr lang="en-US" sz="2400" dirty="0" smtClean="0"/>
              <a:t>word pairs </a:t>
            </a:r>
            <a:r>
              <a:rPr lang="en-US" sz="2400" dirty="0"/>
              <a:t>needed for this experiment.</a:t>
            </a:r>
            <a:endParaRPr lang="en-GB" sz="2400" dirty="0"/>
          </a:p>
        </p:txBody>
      </p:sp>
    </p:spTree>
    <p:extLst>
      <p:ext uri="{BB962C8B-B14F-4D97-AF65-F5344CB8AC3E}">
        <p14:creationId xmlns:p14="http://schemas.microsoft.com/office/powerpoint/2010/main" val="452091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19836" y="118490"/>
            <a:ext cx="9449706" cy="646331"/>
          </a:xfrm>
          <a:prstGeom prst="rect">
            <a:avLst/>
          </a:prstGeom>
          <a:noFill/>
        </p:spPr>
        <p:txBody>
          <a:bodyPr wrap="square" rtlCol="0">
            <a:spAutoFit/>
          </a:bodyPr>
          <a:lstStyle/>
          <a:p>
            <a:pPr algn="ctr"/>
            <a:r>
              <a:rPr lang="en-US" sz="3600" dirty="0" smtClean="0"/>
              <a:t>Instructions: End of Learning Final Recall </a:t>
            </a:r>
            <a:r>
              <a:rPr lang="en-US" sz="3600" dirty="0"/>
              <a:t>Test</a:t>
            </a:r>
          </a:p>
        </p:txBody>
      </p:sp>
      <p:sp>
        <p:nvSpPr>
          <p:cNvPr id="4" name="TextBox 3"/>
          <p:cNvSpPr txBox="1"/>
          <p:nvPr/>
        </p:nvSpPr>
        <p:spPr>
          <a:xfrm>
            <a:off x="678460" y="941092"/>
            <a:ext cx="10932458" cy="1200329"/>
          </a:xfrm>
          <a:prstGeom prst="rect">
            <a:avLst/>
          </a:prstGeom>
          <a:noFill/>
        </p:spPr>
        <p:txBody>
          <a:bodyPr wrap="square" rtlCol="0">
            <a:spAutoFit/>
          </a:bodyPr>
          <a:lstStyle/>
          <a:p>
            <a:pPr algn="ctr"/>
            <a:r>
              <a:rPr lang="en-US" sz="2400" dirty="0" smtClean="0"/>
              <a:t>Now that you </a:t>
            </a:r>
            <a:r>
              <a:rPr lang="en-US" sz="2400" smtClean="0"/>
              <a:t>have learned all </a:t>
            </a:r>
            <a:r>
              <a:rPr lang="en-US" sz="2400" dirty="0"/>
              <a:t>of the pairs</a:t>
            </a:r>
            <a:r>
              <a:rPr lang="en-US" sz="2400"/>
              <a:t>, </a:t>
            </a:r>
            <a:r>
              <a:rPr lang="en-US" sz="2400" smtClean="0"/>
              <a:t>let’s test your memory. </a:t>
            </a:r>
            <a:r>
              <a:rPr lang="en-US" sz="2400" dirty="0"/>
              <a:t>You will be given each </a:t>
            </a:r>
            <a:r>
              <a:rPr lang="en-US" sz="2400" i="1" dirty="0"/>
              <a:t>Hint</a:t>
            </a:r>
            <a:r>
              <a:rPr lang="en-US" sz="2400" dirty="0"/>
              <a:t> word and asked to type </a:t>
            </a:r>
            <a:r>
              <a:rPr lang="en-US" sz="2400" dirty="0" smtClean="0"/>
              <a:t>the </a:t>
            </a:r>
            <a:r>
              <a:rPr lang="en-US" sz="2400" dirty="0"/>
              <a:t>associated </a:t>
            </a:r>
            <a:r>
              <a:rPr lang="en-US" sz="2400" i="1" dirty="0"/>
              <a:t>Response</a:t>
            </a:r>
            <a:r>
              <a:rPr lang="en-US" sz="2400" dirty="0"/>
              <a:t> word. The trials will appear on the screen as shown below.</a:t>
            </a:r>
            <a:endParaRPr lang="en-GB" sz="2400" dirty="0"/>
          </a:p>
        </p:txBody>
      </p:sp>
      <p:sp>
        <p:nvSpPr>
          <p:cNvPr id="14" name="TextBox 13"/>
          <p:cNvSpPr txBox="1"/>
          <p:nvPr/>
        </p:nvSpPr>
        <p:spPr>
          <a:xfrm>
            <a:off x="401831" y="4405517"/>
            <a:ext cx="12069985" cy="2308324"/>
          </a:xfrm>
          <a:prstGeom prst="rect">
            <a:avLst/>
          </a:prstGeom>
          <a:noFill/>
        </p:spPr>
        <p:txBody>
          <a:bodyPr wrap="square" rtlCol="0">
            <a:spAutoFit/>
          </a:bodyPr>
          <a:lstStyle/>
          <a:p>
            <a:r>
              <a:rPr lang="en-US" sz="2400" b="1" dirty="0"/>
              <a:t>A few things to keep in mind:</a:t>
            </a:r>
          </a:p>
          <a:p>
            <a:endParaRPr lang="en-US" sz="2400" b="1" dirty="0"/>
          </a:p>
          <a:p>
            <a:pPr marL="285750" indent="-285750">
              <a:buFont typeface="Arial" charset="0"/>
              <a:buChar char="•"/>
            </a:pPr>
            <a:r>
              <a:rPr lang="en-US" sz="2400" b="1" dirty="0"/>
              <a:t>Type the </a:t>
            </a:r>
            <a:r>
              <a:rPr lang="en-US" sz="2400" b="1" i="1" dirty="0"/>
              <a:t>Response</a:t>
            </a:r>
            <a:r>
              <a:rPr lang="en-US" sz="2400" b="1" dirty="0"/>
              <a:t> word in the space as quickly as possible and then click Continue.</a:t>
            </a:r>
          </a:p>
          <a:p>
            <a:pPr marL="285750" indent="-285750">
              <a:buFont typeface="Arial" charset="0"/>
              <a:buChar char="•"/>
            </a:pPr>
            <a:r>
              <a:rPr lang="en-US" sz="2400" b="1" dirty="0"/>
              <a:t>If you do not know the Response word, just click Continue to move onto the next trial.</a:t>
            </a:r>
          </a:p>
          <a:p>
            <a:pPr marL="285750" indent="-285750">
              <a:buFont typeface="Arial" charset="0"/>
              <a:buChar char="•"/>
            </a:pPr>
            <a:r>
              <a:rPr lang="en-US" sz="2400" b="1" dirty="0">
                <a:solidFill>
                  <a:srgbClr val="FF0000"/>
                </a:solidFill>
              </a:rPr>
              <a:t>Please make sure to type in the word </a:t>
            </a:r>
            <a:r>
              <a:rPr lang="en-US" sz="2400" b="1" u="sng" dirty="0">
                <a:solidFill>
                  <a:srgbClr val="FF0000"/>
                </a:solidFill>
              </a:rPr>
              <a:t>correctly</a:t>
            </a:r>
            <a:r>
              <a:rPr lang="en-US" sz="2400" b="1" dirty="0">
                <a:solidFill>
                  <a:srgbClr val="FF0000"/>
                </a:solidFill>
              </a:rPr>
              <a:t> as typing mistakes are also considered </a:t>
            </a:r>
            <a:r>
              <a:rPr lang="en-US" sz="2400" b="1" dirty="0" smtClean="0">
                <a:solidFill>
                  <a:srgbClr val="FF0000"/>
                </a:solidFill>
              </a:rPr>
              <a:t>errors. </a:t>
            </a:r>
            <a:endParaRPr lang="en-GB" sz="2400" b="1" dirty="0">
              <a:solidFill>
                <a:srgbClr val="FF0000"/>
              </a:solidFill>
            </a:endParaRPr>
          </a:p>
        </p:txBody>
      </p:sp>
      <p:grpSp>
        <p:nvGrpSpPr>
          <p:cNvPr id="22" name="Group 21"/>
          <p:cNvGrpSpPr/>
          <p:nvPr/>
        </p:nvGrpSpPr>
        <p:grpSpPr>
          <a:xfrm>
            <a:off x="4350604" y="2220034"/>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1242475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1754326"/>
          </a:xfrm>
          <a:prstGeom prst="rect">
            <a:avLst/>
          </a:prstGeom>
          <a:noFill/>
        </p:spPr>
        <p:txBody>
          <a:bodyPr wrap="square" rtlCol="0">
            <a:spAutoFit/>
          </a:bodyPr>
          <a:lstStyle/>
          <a:p>
            <a:pPr algn="ctr"/>
            <a:r>
              <a:rPr lang="en-US" sz="3600" dirty="0" smtClean="0"/>
              <a:t>Phase 2 Experiment Instructions: Hint Word Scenario 1</a:t>
            </a:r>
            <a:endParaRPr lang="en-US" sz="3600" dirty="0"/>
          </a:p>
          <a:p>
            <a:pPr algn="ctr"/>
            <a:endParaRPr lang="en-US" sz="3600" dirty="0"/>
          </a:p>
        </p:txBody>
      </p:sp>
      <p:sp>
        <p:nvSpPr>
          <p:cNvPr id="17" name="TextBox 16"/>
          <p:cNvSpPr txBox="1"/>
          <p:nvPr/>
        </p:nvSpPr>
        <p:spPr>
          <a:xfrm>
            <a:off x="499786" y="1826044"/>
            <a:ext cx="10932458" cy="1938992"/>
          </a:xfrm>
          <a:prstGeom prst="rect">
            <a:avLst/>
          </a:prstGeom>
          <a:noFill/>
        </p:spPr>
        <p:txBody>
          <a:bodyPr wrap="square" rtlCol="0">
            <a:spAutoFit/>
          </a:bodyPr>
          <a:lstStyle/>
          <a:p>
            <a:r>
              <a:rPr lang="en-US" sz="2400" dirty="0"/>
              <a:t>We are now going to do the critical task for measuring </a:t>
            </a:r>
            <a:r>
              <a:rPr lang="en-US" sz="2400" dirty="0" smtClean="0"/>
              <a:t>your ability </a:t>
            </a:r>
            <a:r>
              <a:rPr lang="en-US" sz="2400" dirty="0"/>
              <a:t>to pay attention and ignore distracting things.</a:t>
            </a:r>
            <a:r>
              <a:rPr lang="en-GB" sz="2400" dirty="0"/>
              <a:t> </a:t>
            </a:r>
            <a:r>
              <a:rPr lang="en-US" sz="2400" dirty="0"/>
              <a:t> </a:t>
            </a:r>
            <a:endParaRPr lang="en-US" sz="2400" dirty="0" smtClean="0"/>
          </a:p>
          <a:p>
            <a:pPr algn="ctr"/>
            <a:endParaRPr lang="en-US" sz="2400" dirty="0" smtClean="0"/>
          </a:p>
          <a:p>
            <a:r>
              <a:rPr lang="en-US" sz="2400" dirty="0"/>
              <a:t>We will again be showing you the same </a:t>
            </a:r>
            <a:r>
              <a:rPr lang="en-US" sz="2400" i="1" dirty="0"/>
              <a:t>Hint</a:t>
            </a:r>
            <a:r>
              <a:rPr lang="en-US" sz="2400" dirty="0"/>
              <a:t> </a:t>
            </a:r>
            <a:r>
              <a:rPr lang="en-US" sz="2400" dirty="0" smtClean="0"/>
              <a:t>words</a:t>
            </a:r>
            <a:r>
              <a:rPr lang="en-US" sz="2400" dirty="0"/>
              <a:t> </a:t>
            </a:r>
            <a:r>
              <a:rPr lang="en-US" sz="2400" dirty="0" smtClean="0"/>
              <a:t>you just learned but now the color of the hint word is important.</a:t>
            </a:r>
            <a:endParaRPr lang="en-US" sz="2400" dirty="0"/>
          </a:p>
        </p:txBody>
      </p:sp>
    </p:spTree>
    <p:extLst>
      <p:ext uri="{BB962C8B-B14F-4D97-AF65-F5344CB8AC3E}">
        <p14:creationId xmlns:p14="http://schemas.microsoft.com/office/powerpoint/2010/main" val="44784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729956" y="1935257"/>
            <a:ext cx="3274071" cy="338554"/>
          </a:xfrm>
          <a:prstGeom prst="rect">
            <a:avLst/>
          </a:prstGeom>
          <a:noFill/>
        </p:spPr>
        <p:txBody>
          <a:bodyPr wrap="square" rtlCol="0">
            <a:spAutoFit/>
          </a:bodyPr>
          <a:lstStyle/>
          <a:p>
            <a:r>
              <a:rPr lang="en-US" sz="1600" i="1" dirty="0"/>
              <a:t>When Hint</a:t>
            </a:r>
            <a:r>
              <a:rPr lang="en-US" sz="1600" dirty="0"/>
              <a:t> words appear in </a:t>
            </a:r>
            <a:r>
              <a:rPr lang="en-US" sz="1600" dirty="0" smtClean="0">
                <a:solidFill>
                  <a:srgbClr val="00B050"/>
                </a:solidFill>
              </a:rPr>
              <a:t>GREEN</a:t>
            </a:r>
            <a:r>
              <a:rPr lang="en-US" sz="1600" dirty="0" smtClean="0"/>
              <a:t>.</a:t>
            </a:r>
            <a:endParaRPr lang="en-US" sz="1600" dirty="0"/>
          </a:p>
        </p:txBody>
      </p:sp>
      <p:sp>
        <p:nvSpPr>
          <p:cNvPr id="18" name="TextBox 17"/>
          <p:cNvSpPr txBox="1"/>
          <p:nvPr/>
        </p:nvSpPr>
        <p:spPr>
          <a:xfrm>
            <a:off x="743754" y="607448"/>
            <a:ext cx="10932458" cy="1200329"/>
          </a:xfrm>
          <a:prstGeom prst="rect">
            <a:avLst/>
          </a:prstGeom>
          <a:noFill/>
        </p:spPr>
        <p:txBody>
          <a:bodyPr wrap="square" rtlCol="0">
            <a:spAutoFit/>
          </a:bodyPr>
          <a:lstStyle/>
          <a:p>
            <a:r>
              <a:rPr lang="en-US" sz="2400" b="1" dirty="0" smtClean="0"/>
              <a:t>If</a:t>
            </a:r>
            <a:r>
              <a:rPr lang="en-US" sz="2400" dirty="0" smtClean="0"/>
              <a:t> </a:t>
            </a:r>
            <a:r>
              <a:rPr lang="en-US" sz="2400" b="1" dirty="0" smtClean="0"/>
              <a:t>the </a:t>
            </a:r>
            <a:r>
              <a:rPr lang="en-US" sz="2400" b="1" dirty="0"/>
              <a:t>Hint word appears in </a:t>
            </a:r>
            <a:r>
              <a:rPr lang="en-US" sz="2400" b="1" dirty="0" smtClean="0">
                <a:solidFill>
                  <a:srgbClr val="00B050"/>
                </a:solidFill>
              </a:rPr>
              <a:t>GREEN</a:t>
            </a:r>
            <a:r>
              <a:rPr lang="en-US" sz="2400" dirty="0" smtClean="0"/>
              <a:t>, </a:t>
            </a:r>
            <a:r>
              <a:rPr lang="en-US" sz="2400" b="1" dirty="0" smtClean="0"/>
              <a:t>immediately</a:t>
            </a:r>
            <a:r>
              <a:rPr lang="en-US" sz="2400" dirty="0" smtClean="0"/>
              <a:t> </a:t>
            </a:r>
            <a:r>
              <a:rPr lang="en-US" sz="2400" dirty="0"/>
              <a:t>try to </a:t>
            </a:r>
            <a:r>
              <a:rPr lang="en-US" sz="2400" b="1" dirty="0"/>
              <a:t>think</a:t>
            </a:r>
            <a:r>
              <a:rPr lang="en-US" sz="2400" dirty="0"/>
              <a:t> </a:t>
            </a:r>
            <a:r>
              <a:rPr lang="en-US" sz="2400" b="1" dirty="0"/>
              <a:t>of the correct </a:t>
            </a:r>
            <a:r>
              <a:rPr lang="en-US" sz="2400" b="1" i="1" dirty="0"/>
              <a:t>Response</a:t>
            </a:r>
            <a:r>
              <a:rPr lang="en-US" sz="2400" b="1" dirty="0"/>
              <a:t> </a:t>
            </a:r>
            <a:r>
              <a:rPr lang="en-US" sz="2400" b="1" dirty="0" smtClean="0"/>
              <a:t>word</a:t>
            </a:r>
            <a:r>
              <a:rPr lang="en-US" sz="2400" dirty="0" smtClean="0"/>
              <a:t>, </a:t>
            </a:r>
            <a:r>
              <a:rPr lang="en-US" sz="2400" dirty="0"/>
              <a:t>just as you’ve been doing up until now</a:t>
            </a:r>
            <a:r>
              <a:rPr lang="en-US" sz="2400" dirty="0" smtClean="0"/>
              <a:t>.</a:t>
            </a:r>
          </a:p>
          <a:p>
            <a:r>
              <a:rPr lang="en-US" sz="2400" dirty="0" smtClean="0"/>
              <a:t> </a:t>
            </a:r>
            <a:endParaRPr lang="en-US" sz="2400" dirty="0"/>
          </a:p>
        </p:txBody>
      </p:sp>
      <p:grpSp>
        <p:nvGrpSpPr>
          <p:cNvPr id="34" name="Group 33"/>
          <p:cNvGrpSpPr/>
          <p:nvPr/>
        </p:nvGrpSpPr>
        <p:grpSpPr>
          <a:xfrm>
            <a:off x="3571420" y="1623393"/>
            <a:ext cx="5215534" cy="2218792"/>
            <a:chOff x="2919798" y="1549543"/>
            <a:chExt cx="5215534" cy="2218792"/>
          </a:xfrm>
        </p:grpSpPr>
        <p:sp>
          <p:nvSpPr>
            <p:cNvPr id="35" name="Rectangle 34"/>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37" name="Rectangle 36"/>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ROBE</a:t>
              </a:r>
              <a:endParaRPr lang="en-US" dirty="0">
                <a:solidFill>
                  <a:srgbClr val="00B050"/>
                </a:solidFill>
              </a:endParaRPr>
            </a:p>
          </p:txBody>
        </p:sp>
        <p:sp>
          <p:nvSpPr>
            <p:cNvPr id="38" name="TextBox 37"/>
            <p:cNvSpPr txBox="1"/>
            <p:nvPr/>
          </p:nvSpPr>
          <p:spPr>
            <a:xfrm>
              <a:off x="3777114" y="3245115"/>
              <a:ext cx="2488661" cy="523220"/>
            </a:xfrm>
            <a:prstGeom prst="rect">
              <a:avLst/>
            </a:prstGeom>
            <a:noFill/>
            <a:scene3d>
              <a:camera prst="isometricRightUp"/>
              <a:lightRig rig="threePt" dir="t"/>
            </a:scene3d>
          </p:spPr>
          <p:txBody>
            <a:bodyPr wrap="square" rtlCol="0">
              <a:spAutoFit/>
            </a:bodyPr>
            <a:lstStyle/>
            <a:p>
              <a:pPr algn="ctr"/>
              <a:r>
                <a:rPr lang="en-US" sz="1400" dirty="0" smtClean="0"/>
                <a:t>Quickly think of </a:t>
              </a:r>
              <a:endParaRPr lang="en-US" sz="1400" dirty="0"/>
            </a:p>
            <a:p>
              <a:pPr algn="ctr"/>
              <a:r>
                <a:rPr lang="en-US" sz="1400" dirty="0"/>
                <a:t>the Response word</a:t>
              </a:r>
              <a:endParaRPr lang="en-US" sz="1400" dirty="0">
                <a:solidFill>
                  <a:srgbClr val="FF0000"/>
                </a:solidFill>
              </a:endParaRPr>
            </a:p>
          </p:txBody>
        </p:sp>
        <p:sp>
          <p:nvSpPr>
            <p:cNvPr id="39" name="TextBox 38"/>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41" name="Straight Connector 40"/>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sp>
          <p:nvSpPr>
            <p:cNvPr id="44" name="TextBox 43"/>
            <p:cNvSpPr txBox="1"/>
            <p:nvPr/>
          </p:nvSpPr>
          <p:spPr>
            <a:xfrm>
              <a:off x="7073278" y="1790196"/>
              <a:ext cx="1062054" cy="307777"/>
            </a:xfrm>
            <a:prstGeom prst="rect">
              <a:avLst/>
            </a:prstGeom>
            <a:noFill/>
          </p:spPr>
          <p:txBody>
            <a:bodyPr wrap="square" rtlCol="0">
              <a:spAutoFit/>
            </a:bodyPr>
            <a:lstStyle/>
            <a:p>
              <a:r>
                <a:rPr lang="en-US" sz="1400" dirty="0" smtClean="0"/>
                <a:t>EVENING</a:t>
              </a:r>
              <a:endParaRPr lang="en-US" sz="1400" dirty="0"/>
            </a:p>
          </p:txBody>
        </p:sp>
      </p:grpSp>
      <p:sp>
        <p:nvSpPr>
          <p:cNvPr id="2" name="Rectangle 1"/>
          <p:cNvSpPr/>
          <p:nvPr/>
        </p:nvSpPr>
        <p:spPr>
          <a:xfrm>
            <a:off x="1153162" y="4551986"/>
            <a:ext cx="10135229" cy="1200329"/>
          </a:xfrm>
          <a:prstGeom prst="rect">
            <a:avLst/>
          </a:prstGeom>
        </p:spPr>
        <p:txBody>
          <a:bodyPr wrap="square">
            <a:spAutoFit/>
          </a:bodyPr>
          <a:lstStyle/>
          <a:p>
            <a:r>
              <a:rPr lang="en-US" sz="2400" dirty="0"/>
              <a:t>Try to keep the response word in mind for the entire time that the hint word is on screen. However, </a:t>
            </a:r>
            <a:r>
              <a:rPr lang="en-US" sz="2400" b="1" dirty="0"/>
              <a:t>don’t say the word aloud</a:t>
            </a:r>
            <a:r>
              <a:rPr lang="en-US" sz="2400" dirty="0"/>
              <a:t>, instead, just silently </a:t>
            </a:r>
            <a:r>
              <a:rPr lang="en-US" sz="2400" b="1" dirty="0"/>
              <a:t>think of the </a:t>
            </a:r>
            <a:r>
              <a:rPr lang="en-US" sz="2400" b="1" i="1" dirty="0"/>
              <a:t>Response</a:t>
            </a:r>
            <a:r>
              <a:rPr lang="en-US" sz="2400" b="1" dirty="0"/>
              <a:t> word</a:t>
            </a:r>
            <a:r>
              <a:rPr lang="en-US" sz="2400" dirty="0"/>
              <a:t>. </a:t>
            </a:r>
          </a:p>
        </p:txBody>
      </p:sp>
    </p:spTree>
    <p:extLst>
      <p:ext uri="{BB962C8B-B14F-4D97-AF65-F5344CB8AC3E}">
        <p14:creationId xmlns:p14="http://schemas.microsoft.com/office/powerpoint/2010/main" val="556641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94023" y="713908"/>
            <a:ext cx="10932458" cy="830997"/>
          </a:xfrm>
          <a:prstGeom prst="rect">
            <a:avLst/>
          </a:prstGeom>
          <a:noFill/>
        </p:spPr>
        <p:txBody>
          <a:bodyPr wrap="square" rtlCol="0">
            <a:spAutoFit/>
          </a:bodyPr>
          <a:lstStyle/>
          <a:p>
            <a:r>
              <a:rPr lang="en-US" sz="2400" b="1" u="sng" dirty="0" smtClean="0"/>
              <a:t>As soon as</a:t>
            </a:r>
            <a:r>
              <a:rPr lang="en-US" sz="2400" b="1" dirty="0" smtClean="0"/>
              <a:t> you </a:t>
            </a:r>
            <a:r>
              <a:rPr lang="en-US" sz="2400" b="1" dirty="0"/>
              <a:t>notice the response word come to mind, press the Spacebar and </a:t>
            </a:r>
            <a:r>
              <a:rPr lang="en-US" sz="2400" b="1" dirty="0" smtClean="0"/>
              <a:t>try </a:t>
            </a:r>
            <a:r>
              <a:rPr lang="en-US" sz="2400" b="1" dirty="0"/>
              <a:t>to keep the word in mind </a:t>
            </a:r>
            <a:r>
              <a:rPr lang="en-US" sz="2400" dirty="0"/>
              <a:t>(pressing won’t remove the hint word from the screen). </a:t>
            </a:r>
          </a:p>
        </p:txBody>
      </p:sp>
      <p:grpSp>
        <p:nvGrpSpPr>
          <p:cNvPr id="4" name="Group 3"/>
          <p:cNvGrpSpPr/>
          <p:nvPr/>
        </p:nvGrpSpPr>
        <p:grpSpPr>
          <a:xfrm>
            <a:off x="8719137" y="2385841"/>
            <a:ext cx="1309549" cy="823101"/>
            <a:chOff x="4209429" y="5968244"/>
            <a:chExt cx="1309549" cy="823101"/>
          </a:xfrm>
        </p:grpSpPr>
        <p:pic>
          <p:nvPicPr>
            <p:cNvPr id="27" name="Picture 2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5" name="TextBox 4"/>
          <p:cNvSpPr txBox="1"/>
          <p:nvPr/>
        </p:nvSpPr>
        <p:spPr>
          <a:xfrm>
            <a:off x="9091170" y="3162803"/>
            <a:ext cx="976198" cy="369332"/>
          </a:xfrm>
          <a:prstGeom prst="rect">
            <a:avLst/>
          </a:prstGeom>
          <a:noFill/>
        </p:spPr>
        <p:txBody>
          <a:bodyPr wrap="square" rtlCol="0">
            <a:spAutoFit/>
          </a:bodyPr>
          <a:lstStyle/>
          <a:p>
            <a:r>
              <a:rPr lang="en-US" dirty="0" smtClean="0"/>
              <a:t>Click!</a:t>
            </a:r>
            <a:endParaRPr lang="en-US" dirty="0"/>
          </a:p>
        </p:txBody>
      </p:sp>
      <p:sp>
        <p:nvSpPr>
          <p:cNvPr id="6" name="Rectangle 5"/>
          <p:cNvSpPr/>
          <p:nvPr/>
        </p:nvSpPr>
        <p:spPr>
          <a:xfrm>
            <a:off x="669253" y="5106852"/>
            <a:ext cx="11165306" cy="830997"/>
          </a:xfrm>
          <a:prstGeom prst="rect">
            <a:avLst/>
          </a:prstGeom>
        </p:spPr>
        <p:txBody>
          <a:bodyPr wrap="square">
            <a:spAutoFit/>
          </a:bodyPr>
          <a:lstStyle/>
          <a:p>
            <a:r>
              <a:rPr lang="en-US" sz="2400" b="1" dirty="0"/>
              <a:t>Try to be honest about when you press the Spacebar. We understand that this is a hard task and you may not always be able to remember the response word.</a:t>
            </a:r>
          </a:p>
        </p:txBody>
      </p:sp>
      <p:grpSp>
        <p:nvGrpSpPr>
          <p:cNvPr id="49" name="Group 48"/>
          <p:cNvGrpSpPr/>
          <p:nvPr/>
        </p:nvGrpSpPr>
        <p:grpSpPr>
          <a:xfrm>
            <a:off x="3471591" y="2165793"/>
            <a:ext cx="5215534" cy="2218792"/>
            <a:chOff x="2919798" y="1549543"/>
            <a:chExt cx="5215534" cy="2218792"/>
          </a:xfrm>
        </p:grpSpPr>
        <p:sp>
          <p:nvSpPr>
            <p:cNvPr id="50" name="Rectangle 49"/>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51" name="Rectangle 50"/>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ROBE</a:t>
              </a:r>
              <a:endParaRPr lang="en-US" dirty="0">
                <a:solidFill>
                  <a:srgbClr val="00B050"/>
                </a:solidFill>
              </a:endParaRPr>
            </a:p>
          </p:txBody>
        </p:sp>
        <p:sp>
          <p:nvSpPr>
            <p:cNvPr id="52" name="TextBox 51"/>
            <p:cNvSpPr txBox="1"/>
            <p:nvPr/>
          </p:nvSpPr>
          <p:spPr>
            <a:xfrm>
              <a:off x="3777114" y="3245115"/>
              <a:ext cx="2488661" cy="523220"/>
            </a:xfrm>
            <a:prstGeom prst="rect">
              <a:avLst/>
            </a:prstGeom>
            <a:noFill/>
            <a:scene3d>
              <a:camera prst="isometricRightUp"/>
              <a:lightRig rig="threePt" dir="t"/>
            </a:scene3d>
          </p:spPr>
          <p:txBody>
            <a:bodyPr wrap="square" rtlCol="0">
              <a:spAutoFit/>
            </a:bodyPr>
            <a:lstStyle/>
            <a:p>
              <a:pPr algn="ctr"/>
              <a:r>
                <a:rPr lang="en-US" sz="1400" dirty="0" smtClean="0"/>
                <a:t>Quickly think of </a:t>
              </a:r>
              <a:endParaRPr lang="en-US" sz="1400" dirty="0"/>
            </a:p>
            <a:p>
              <a:pPr algn="ctr"/>
              <a:r>
                <a:rPr lang="en-US" sz="1400" dirty="0"/>
                <a:t>the Response word</a:t>
              </a:r>
              <a:endParaRPr lang="en-US" sz="1400" dirty="0">
                <a:solidFill>
                  <a:srgbClr val="FF0000"/>
                </a:solidFill>
              </a:endParaRPr>
            </a:p>
          </p:txBody>
        </p:sp>
        <p:sp>
          <p:nvSpPr>
            <p:cNvPr id="53" name="TextBox 52"/>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54" name="Picture 5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55" name="Straight Connector 54"/>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sp>
          <p:nvSpPr>
            <p:cNvPr id="58" name="TextBox 57"/>
            <p:cNvSpPr txBox="1"/>
            <p:nvPr/>
          </p:nvSpPr>
          <p:spPr>
            <a:xfrm>
              <a:off x="7073278" y="1790196"/>
              <a:ext cx="1062054" cy="307777"/>
            </a:xfrm>
            <a:prstGeom prst="rect">
              <a:avLst/>
            </a:prstGeom>
            <a:noFill/>
          </p:spPr>
          <p:txBody>
            <a:bodyPr wrap="square" rtlCol="0">
              <a:spAutoFit/>
            </a:bodyPr>
            <a:lstStyle/>
            <a:p>
              <a:r>
                <a:rPr lang="en-US" sz="1400" dirty="0" smtClean="0"/>
                <a:t>EVENING</a:t>
              </a:r>
              <a:endParaRPr lang="en-US" sz="1400" dirty="0"/>
            </a:p>
          </p:txBody>
        </p:sp>
      </p:grpSp>
      <p:cxnSp>
        <p:nvCxnSpPr>
          <p:cNvPr id="9" name="Straight Arrow Connector 8"/>
          <p:cNvCxnSpPr/>
          <p:nvPr/>
        </p:nvCxnSpPr>
        <p:spPr>
          <a:xfrm>
            <a:off x="8383487" y="2622970"/>
            <a:ext cx="832252" cy="399361"/>
          </a:xfrm>
          <a:prstGeom prst="straightConnector1">
            <a:avLst/>
          </a:prstGeom>
          <a:ln w="38100">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843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1200329"/>
          </a:xfrm>
          <a:prstGeom prst="rect">
            <a:avLst/>
          </a:prstGeom>
          <a:noFill/>
        </p:spPr>
        <p:txBody>
          <a:bodyPr wrap="square" rtlCol="0">
            <a:spAutoFit/>
          </a:bodyPr>
          <a:lstStyle/>
          <a:p>
            <a:pPr algn="ctr"/>
            <a:r>
              <a:rPr lang="en-US" sz="3600" dirty="0" smtClean="0"/>
              <a:t>Hint Word Scenario 2</a:t>
            </a:r>
            <a:endParaRPr lang="en-US" sz="3600" dirty="0"/>
          </a:p>
          <a:p>
            <a:pPr algn="ctr"/>
            <a:endParaRPr lang="en-US" sz="3600" dirty="0"/>
          </a:p>
        </p:txBody>
      </p:sp>
      <p:sp>
        <p:nvSpPr>
          <p:cNvPr id="18" name="TextBox 17"/>
          <p:cNvSpPr txBox="1"/>
          <p:nvPr/>
        </p:nvSpPr>
        <p:spPr>
          <a:xfrm>
            <a:off x="482126" y="907409"/>
            <a:ext cx="10932458" cy="1200329"/>
          </a:xfrm>
          <a:prstGeom prst="rect">
            <a:avLst/>
          </a:prstGeom>
          <a:noFill/>
        </p:spPr>
        <p:txBody>
          <a:bodyPr wrap="square" rtlCol="0">
            <a:spAutoFit/>
          </a:bodyPr>
          <a:lstStyle/>
          <a:p>
            <a:r>
              <a:rPr lang="en-US" sz="2400" dirty="0" smtClean="0"/>
              <a:t>BUT, if </a:t>
            </a:r>
            <a:r>
              <a:rPr lang="en-US" sz="2400" b="1" dirty="0"/>
              <a:t>the Hint word instead appears in </a:t>
            </a:r>
            <a:r>
              <a:rPr lang="en-US" sz="2400" b="1" dirty="0">
                <a:solidFill>
                  <a:srgbClr val="C00000"/>
                </a:solidFill>
              </a:rPr>
              <a:t>RED</a:t>
            </a:r>
            <a:r>
              <a:rPr lang="en-US" sz="2400" dirty="0"/>
              <a:t>, you must try to </a:t>
            </a:r>
            <a:r>
              <a:rPr lang="en-US" sz="2400" b="1" dirty="0"/>
              <a:t>quickly avoid thinking </a:t>
            </a:r>
            <a:r>
              <a:rPr lang="en-US" sz="2400" dirty="0"/>
              <a:t>of the associated response word. </a:t>
            </a:r>
            <a:r>
              <a:rPr lang="en-US" sz="2400" b="1" dirty="0"/>
              <a:t>Stop the Response word from coming to mind at all.</a:t>
            </a:r>
          </a:p>
          <a:p>
            <a:r>
              <a:rPr lang="en-US" sz="2400" dirty="0" smtClean="0"/>
              <a:t> </a:t>
            </a:r>
            <a:endParaRPr lang="en-US" sz="2400" dirty="0"/>
          </a:p>
        </p:txBody>
      </p:sp>
      <p:grpSp>
        <p:nvGrpSpPr>
          <p:cNvPr id="34" name="Group 33"/>
          <p:cNvGrpSpPr/>
          <p:nvPr/>
        </p:nvGrpSpPr>
        <p:grpSpPr>
          <a:xfrm>
            <a:off x="3721322" y="2103078"/>
            <a:ext cx="5088170" cy="2251605"/>
            <a:chOff x="2919798" y="1549543"/>
            <a:chExt cx="5088170" cy="2251605"/>
          </a:xfrm>
        </p:grpSpPr>
        <p:sp>
          <p:nvSpPr>
            <p:cNvPr id="35" name="Rectangle 34"/>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37" name="Rectangle 36"/>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ROBE</a:t>
              </a:r>
              <a:endParaRPr lang="en-US" dirty="0">
                <a:solidFill>
                  <a:srgbClr val="C00000"/>
                </a:solidFill>
              </a:endParaRPr>
            </a:p>
          </p:txBody>
        </p:sp>
        <p:sp>
          <p:nvSpPr>
            <p:cNvPr id="38" name="TextBox 37"/>
            <p:cNvSpPr txBox="1"/>
            <p:nvPr/>
          </p:nvSpPr>
          <p:spPr>
            <a:xfrm>
              <a:off x="3793500" y="3277928"/>
              <a:ext cx="2488661" cy="523220"/>
            </a:xfrm>
            <a:prstGeom prst="rect">
              <a:avLst/>
            </a:prstGeom>
            <a:noFill/>
            <a:scene3d>
              <a:camera prst="isometricRightUp"/>
              <a:lightRig rig="threePt" dir="t"/>
            </a:scene3d>
          </p:spPr>
          <p:txBody>
            <a:bodyPr wrap="square" rtlCol="0">
              <a:spAutoFit/>
            </a:bodyPr>
            <a:lstStyle/>
            <a:p>
              <a:pPr algn="ctr"/>
              <a:r>
                <a:rPr lang="en-US" sz="1400" dirty="0"/>
                <a:t>Quickly Avoid thinking of </a:t>
              </a:r>
            </a:p>
            <a:p>
              <a:pPr algn="ctr"/>
              <a:r>
                <a:rPr lang="en-US" sz="1400" dirty="0"/>
                <a:t>the Response word</a:t>
              </a:r>
              <a:endParaRPr lang="en-US" sz="1400" dirty="0">
                <a:solidFill>
                  <a:srgbClr val="FF0000"/>
                </a:solidFill>
              </a:endParaRPr>
            </a:p>
          </p:txBody>
        </p:sp>
        <p:sp>
          <p:nvSpPr>
            <p:cNvPr id="39" name="TextBox 38"/>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41" name="Straight Connector 40"/>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grpSp>
      <p:sp>
        <p:nvSpPr>
          <p:cNvPr id="2" name="Rectangle 1"/>
          <p:cNvSpPr/>
          <p:nvPr/>
        </p:nvSpPr>
        <p:spPr>
          <a:xfrm>
            <a:off x="1142369" y="4991879"/>
            <a:ext cx="10135229" cy="1569660"/>
          </a:xfrm>
          <a:prstGeom prst="rect">
            <a:avLst/>
          </a:prstGeom>
        </p:spPr>
        <p:txBody>
          <a:bodyPr wrap="square">
            <a:spAutoFit/>
          </a:bodyPr>
          <a:lstStyle/>
          <a:p>
            <a:r>
              <a:rPr lang="en-US" sz="2400" dirty="0" smtClean="0"/>
              <a:t>Pay </a:t>
            </a:r>
            <a:r>
              <a:rPr lang="en-US" sz="2400" dirty="0"/>
              <a:t>full attention to the RED </a:t>
            </a:r>
            <a:r>
              <a:rPr lang="en-US" sz="2400" i="1" dirty="0"/>
              <a:t>Hint</a:t>
            </a:r>
            <a:r>
              <a:rPr lang="en-US" sz="2400" dirty="0"/>
              <a:t> word and look at it until it disappears from the </a:t>
            </a:r>
            <a:r>
              <a:rPr lang="en-US" sz="2400" dirty="0" smtClean="0"/>
              <a:t>screen. </a:t>
            </a:r>
            <a:r>
              <a:rPr lang="en-US" sz="2400" b="1" dirty="0" smtClean="0"/>
              <a:t>Do </a:t>
            </a:r>
            <a:r>
              <a:rPr lang="en-US" sz="2400" b="1" dirty="0"/>
              <a:t>not think of anything else </a:t>
            </a:r>
            <a:r>
              <a:rPr lang="en-US" sz="2400" dirty="0"/>
              <a:t>while you are trying to  block the Response word</a:t>
            </a:r>
            <a:r>
              <a:rPr lang="en-US" sz="2400" b="1" dirty="0" smtClean="0"/>
              <a:t>. If the response word accidentally starts to come to mind, </a:t>
            </a:r>
            <a:r>
              <a:rPr lang="en-US" sz="2400" b="1" u="sng" dirty="0" smtClean="0"/>
              <a:t>try to push it out.</a:t>
            </a:r>
            <a:endParaRPr lang="en-US" sz="2400" b="1" u="sng" dirty="0"/>
          </a:p>
        </p:txBody>
      </p:sp>
      <p:sp>
        <p:nvSpPr>
          <p:cNvPr id="16" name="TextBox 15"/>
          <p:cNvSpPr txBox="1"/>
          <p:nvPr/>
        </p:nvSpPr>
        <p:spPr>
          <a:xfrm>
            <a:off x="4133643" y="2508102"/>
            <a:ext cx="3274071" cy="338554"/>
          </a:xfrm>
          <a:prstGeom prst="rect">
            <a:avLst/>
          </a:prstGeom>
          <a:noFill/>
        </p:spPr>
        <p:txBody>
          <a:bodyPr wrap="square" rtlCol="0">
            <a:spAutoFit/>
          </a:bodyPr>
          <a:lstStyle/>
          <a:p>
            <a:r>
              <a:rPr lang="en-US" sz="1600" i="1"/>
              <a:t>When Hint</a:t>
            </a:r>
            <a:r>
              <a:rPr lang="en-US" sz="1600"/>
              <a:t> </a:t>
            </a:r>
            <a:r>
              <a:rPr lang="en-US" sz="1600" dirty="0"/>
              <a:t>words appear in </a:t>
            </a:r>
            <a:r>
              <a:rPr lang="en-US" sz="1600" dirty="0">
                <a:solidFill>
                  <a:srgbClr val="FF0000"/>
                </a:solidFill>
              </a:rPr>
              <a:t>RED</a:t>
            </a:r>
            <a:r>
              <a:rPr lang="en-US" sz="1600" dirty="0"/>
              <a:t>.</a:t>
            </a:r>
          </a:p>
        </p:txBody>
      </p:sp>
      <p:sp>
        <p:nvSpPr>
          <p:cNvPr id="20" name="Cross 19"/>
          <p:cNvSpPr>
            <a:spLocks noChangeAspect="1"/>
          </p:cNvSpPr>
          <p:nvPr/>
        </p:nvSpPr>
        <p:spPr>
          <a:xfrm rot="2680583">
            <a:off x="8091506" y="2382048"/>
            <a:ext cx="359974" cy="360000"/>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84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065113" y="2530609"/>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12815" y="319161"/>
            <a:ext cx="11637159" cy="830997"/>
          </a:xfrm>
          <a:prstGeom prst="rect">
            <a:avLst/>
          </a:prstGeom>
          <a:noFill/>
        </p:spPr>
        <p:txBody>
          <a:bodyPr wrap="square" rtlCol="0">
            <a:spAutoFit/>
          </a:bodyPr>
          <a:lstStyle/>
          <a:p>
            <a:r>
              <a:rPr lang="en-US" sz="2400" dirty="0"/>
              <a:t>On some </a:t>
            </a:r>
            <a:r>
              <a:rPr lang="en-US" sz="2400" dirty="0" smtClean="0"/>
              <a:t>trials, </a:t>
            </a:r>
            <a:r>
              <a:rPr lang="en-US" sz="2400" dirty="0"/>
              <a:t>you might be asked to type the word that you identified so it is important that you were </a:t>
            </a:r>
            <a:r>
              <a:rPr lang="en-US" sz="2400" dirty="0" smtClean="0"/>
              <a:t>able </a:t>
            </a:r>
            <a:r>
              <a:rPr lang="en-US" sz="2400" dirty="0"/>
              <a:t>to accurately identify the word before pressing the </a:t>
            </a:r>
            <a:r>
              <a:rPr lang="en-US" sz="2400" dirty="0" smtClean="0"/>
              <a:t>spacebar</a:t>
            </a:r>
            <a:r>
              <a:rPr lang="en-US" sz="2400" dirty="0"/>
              <a:t>.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2639" y="1320896"/>
            <a:ext cx="2503831" cy="1115568"/>
          </a:xfrm>
          <a:prstGeom prst="rect">
            <a:avLst/>
          </a:prstGeom>
        </p:spPr>
      </p:pic>
      <p:sp>
        <p:nvSpPr>
          <p:cNvPr id="17" name="TextBox 16"/>
          <p:cNvSpPr txBox="1"/>
          <p:nvPr/>
        </p:nvSpPr>
        <p:spPr>
          <a:xfrm>
            <a:off x="7181879" y="2602825"/>
            <a:ext cx="1458229" cy="523220"/>
          </a:xfrm>
          <a:prstGeom prst="rect">
            <a:avLst/>
          </a:prstGeom>
          <a:noFill/>
        </p:spPr>
        <p:txBody>
          <a:bodyPr wrap="square" rtlCol="0">
            <a:spAutoFit/>
          </a:bodyPr>
          <a:lstStyle/>
          <a:p>
            <a:r>
              <a:rPr lang="en-US" sz="1400" dirty="0"/>
              <a:t>Type the word you identified:</a:t>
            </a:r>
          </a:p>
        </p:txBody>
      </p:sp>
      <p:sp>
        <p:nvSpPr>
          <p:cNvPr id="19" name="Rectangle 18"/>
          <p:cNvSpPr/>
          <p:nvPr/>
        </p:nvSpPr>
        <p:spPr>
          <a:xfrm>
            <a:off x="7379407" y="3136162"/>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4799779" y="2637198"/>
            <a:ext cx="1309549" cy="823101"/>
            <a:chOff x="4209429" y="5968244"/>
            <a:chExt cx="1309549" cy="823101"/>
          </a:xfrm>
        </p:grpSpPr>
        <p:pic>
          <p:nvPicPr>
            <p:cNvPr id="21" name="Picture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rotWithShape="1">
            <a:blip r:embed="rId4">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16" name="TextBox 15"/>
          <p:cNvSpPr txBox="1"/>
          <p:nvPr/>
        </p:nvSpPr>
        <p:spPr>
          <a:xfrm>
            <a:off x="5122924" y="3397657"/>
            <a:ext cx="976198" cy="369332"/>
          </a:xfrm>
          <a:prstGeom prst="rect">
            <a:avLst/>
          </a:prstGeom>
          <a:noFill/>
        </p:spPr>
        <p:txBody>
          <a:bodyPr wrap="square" rtlCol="0">
            <a:spAutoFit/>
          </a:bodyPr>
          <a:lstStyle/>
          <a:p>
            <a:r>
              <a:rPr lang="en-US" dirty="0" smtClean="0"/>
              <a:t>Click!</a:t>
            </a:r>
            <a:endParaRPr lang="en-US" dirty="0"/>
          </a:p>
        </p:txBody>
      </p:sp>
      <p:cxnSp>
        <p:nvCxnSpPr>
          <p:cNvPr id="24" name="Straight Arrow Connector 23"/>
          <p:cNvCxnSpPr/>
          <p:nvPr/>
        </p:nvCxnSpPr>
        <p:spPr>
          <a:xfrm>
            <a:off x="6004236" y="2881508"/>
            <a:ext cx="832252" cy="399361"/>
          </a:xfrm>
          <a:prstGeom prst="straightConnector1">
            <a:avLst/>
          </a:prstGeom>
          <a:ln w="38100">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34780" y="3703449"/>
            <a:ext cx="11857220" cy="3170099"/>
          </a:xfrm>
          <a:prstGeom prst="rect">
            <a:avLst/>
          </a:prstGeom>
        </p:spPr>
        <p:txBody>
          <a:bodyPr wrap="square">
            <a:spAutoFit/>
          </a:bodyPr>
          <a:lstStyle/>
          <a:p>
            <a:r>
              <a:rPr lang="en-US" sz="2000" dirty="0"/>
              <a:t>Some of the hidden words will be words that you recognize from the learning phase </a:t>
            </a:r>
            <a:r>
              <a:rPr lang="en-US" sz="2000" b="1" dirty="0"/>
              <a:t>BUT</a:t>
            </a:r>
            <a:r>
              <a:rPr lang="en-US" sz="2000" dirty="0"/>
              <a:t> many will be new</a:t>
            </a:r>
            <a:r>
              <a:rPr lang="en-US" sz="2000" dirty="0" smtClean="0"/>
              <a:t>.</a:t>
            </a:r>
          </a:p>
          <a:p>
            <a:endParaRPr lang="en-US" sz="2000" dirty="0"/>
          </a:p>
          <a:p>
            <a:r>
              <a:rPr lang="en-US" sz="2000" dirty="0"/>
              <a:t>Trying to predict the hidden word will interfere with your ability to detect new words and </a:t>
            </a:r>
            <a:r>
              <a:rPr lang="en-US" sz="2000" b="1" dirty="0"/>
              <a:t>this will actually make you slower and less accurate</a:t>
            </a:r>
            <a:r>
              <a:rPr lang="en-US" sz="2000" dirty="0"/>
              <a:t>. </a:t>
            </a:r>
            <a:endParaRPr lang="en-US" sz="2000" dirty="0" smtClean="0"/>
          </a:p>
          <a:p>
            <a:endParaRPr lang="en-US" sz="2000" dirty="0"/>
          </a:p>
          <a:p>
            <a:r>
              <a:rPr lang="en-US" sz="2000" dirty="0" smtClean="0"/>
              <a:t>Avoid guessing </a:t>
            </a:r>
            <a:r>
              <a:rPr lang="en-US" sz="2000" dirty="0"/>
              <a:t>what the word will be and instead just focus on trying to quickly identify it</a:t>
            </a:r>
            <a:r>
              <a:rPr lang="en-US" sz="2000" dirty="0" smtClean="0"/>
              <a:t>.</a:t>
            </a:r>
          </a:p>
          <a:p>
            <a:endParaRPr lang="en-US" sz="2000" dirty="0" smtClean="0"/>
          </a:p>
          <a:p>
            <a:r>
              <a:rPr lang="en-US" sz="2000" b="1" dirty="0" smtClean="0"/>
              <a:t>On trials in which you are asked to type the word that you identified, you will </a:t>
            </a:r>
            <a:r>
              <a:rPr lang="en-US" sz="2000" b="1" dirty="0" smtClean="0">
                <a:solidFill>
                  <a:srgbClr val="0070C0"/>
                </a:solidFill>
              </a:rPr>
              <a:t>earn extra money </a:t>
            </a:r>
            <a:r>
              <a:rPr lang="en-US" sz="2000" b="1" dirty="0" smtClean="0"/>
              <a:t>(max +4 cents on a given trial) if you are </a:t>
            </a:r>
            <a:r>
              <a:rPr lang="en-US" sz="2000" b="1" u="sng" dirty="0" smtClean="0">
                <a:solidFill>
                  <a:srgbClr val="0070C0"/>
                </a:solidFill>
              </a:rPr>
              <a:t>both</a:t>
            </a:r>
            <a:r>
              <a:rPr lang="en-US" sz="2000" b="1" dirty="0" smtClean="0">
                <a:solidFill>
                  <a:srgbClr val="0070C0"/>
                </a:solidFill>
              </a:rPr>
              <a:t> accurate </a:t>
            </a:r>
            <a:r>
              <a:rPr lang="en-US" sz="2000" b="1" dirty="0" smtClean="0"/>
              <a:t>and reach a certain </a:t>
            </a:r>
            <a:r>
              <a:rPr lang="en-US" sz="2000" b="1" dirty="0" smtClean="0">
                <a:solidFill>
                  <a:srgbClr val="0070C0"/>
                </a:solidFill>
              </a:rPr>
              <a:t>speed</a:t>
            </a:r>
            <a:r>
              <a:rPr lang="en-US" sz="2000" b="1" dirty="0" smtClean="0"/>
              <a:t> in identifying the word. So again, try to be both quick and accurate!</a:t>
            </a:r>
            <a:endParaRPr lang="en-US" sz="2000" b="1" dirty="0"/>
          </a:p>
        </p:txBody>
      </p:sp>
      <p:sp>
        <p:nvSpPr>
          <p:cNvPr id="8" name="TextBox 7"/>
          <p:cNvSpPr txBox="1"/>
          <p:nvPr/>
        </p:nvSpPr>
        <p:spPr>
          <a:xfrm>
            <a:off x="7560809" y="3039473"/>
            <a:ext cx="758455" cy="369332"/>
          </a:xfrm>
          <a:prstGeom prst="rect">
            <a:avLst/>
          </a:prstGeom>
          <a:noFill/>
        </p:spPr>
        <p:txBody>
          <a:bodyPr wrap="square" rtlCol="0">
            <a:spAutoFit/>
          </a:bodyPr>
          <a:lstStyle/>
          <a:p>
            <a:r>
              <a:rPr lang="en-US"/>
              <a:t>b</a:t>
            </a:r>
            <a:r>
              <a:rPr lang="en-US" smtClean="0"/>
              <a:t>ird</a:t>
            </a:r>
            <a:endParaRPr lang="en-US"/>
          </a:p>
        </p:txBody>
      </p:sp>
    </p:spTree>
    <p:extLst>
      <p:ext uri="{BB962C8B-B14F-4D97-AF65-F5344CB8AC3E}">
        <p14:creationId xmlns:p14="http://schemas.microsoft.com/office/powerpoint/2010/main" val="1708403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82126" y="644536"/>
            <a:ext cx="10932458" cy="1200329"/>
          </a:xfrm>
          <a:prstGeom prst="rect">
            <a:avLst/>
          </a:prstGeom>
          <a:noFill/>
        </p:spPr>
        <p:txBody>
          <a:bodyPr wrap="square" rtlCol="0">
            <a:spAutoFit/>
          </a:bodyPr>
          <a:lstStyle/>
          <a:p>
            <a:r>
              <a:rPr lang="en-US" sz="2400" b="1" dirty="0"/>
              <a:t>IF you notice the Response word accidentally </a:t>
            </a:r>
            <a:r>
              <a:rPr lang="en-US" sz="2400" b="1" dirty="0" smtClean="0"/>
              <a:t>comes </a:t>
            </a:r>
            <a:r>
              <a:rPr lang="en-US" sz="2400" b="1" dirty="0"/>
              <a:t>to mind, press the Spacebar and then try to </a:t>
            </a:r>
            <a:r>
              <a:rPr lang="en-US" sz="2400" dirty="0"/>
              <a:t>push the </a:t>
            </a:r>
            <a:r>
              <a:rPr lang="en-US" sz="2400" i="1" dirty="0"/>
              <a:t>Response</a:t>
            </a:r>
            <a:r>
              <a:rPr lang="en-US" sz="2400" dirty="0"/>
              <a:t> word out of mind and keep it out (pressing the Spacebar won’t remove the hint word from the screen). </a:t>
            </a:r>
          </a:p>
        </p:txBody>
      </p:sp>
      <p:grpSp>
        <p:nvGrpSpPr>
          <p:cNvPr id="4" name="Group 3"/>
          <p:cNvGrpSpPr/>
          <p:nvPr/>
        </p:nvGrpSpPr>
        <p:grpSpPr>
          <a:xfrm>
            <a:off x="8719137" y="2310891"/>
            <a:ext cx="1309549" cy="823101"/>
            <a:chOff x="4209429" y="5968244"/>
            <a:chExt cx="1309549" cy="823101"/>
          </a:xfrm>
        </p:grpSpPr>
        <p:pic>
          <p:nvPicPr>
            <p:cNvPr id="27" name="Picture 2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5" name="TextBox 4"/>
          <p:cNvSpPr txBox="1"/>
          <p:nvPr/>
        </p:nvSpPr>
        <p:spPr>
          <a:xfrm>
            <a:off x="9091170" y="3087853"/>
            <a:ext cx="976198" cy="369332"/>
          </a:xfrm>
          <a:prstGeom prst="rect">
            <a:avLst/>
          </a:prstGeom>
          <a:noFill/>
        </p:spPr>
        <p:txBody>
          <a:bodyPr wrap="square" rtlCol="0">
            <a:spAutoFit/>
          </a:bodyPr>
          <a:lstStyle/>
          <a:p>
            <a:r>
              <a:rPr lang="en-US" dirty="0" smtClean="0"/>
              <a:t>Click!</a:t>
            </a:r>
            <a:endParaRPr lang="en-US" dirty="0"/>
          </a:p>
        </p:txBody>
      </p:sp>
      <p:sp>
        <p:nvSpPr>
          <p:cNvPr id="6" name="Rectangle 5"/>
          <p:cNvSpPr/>
          <p:nvPr/>
        </p:nvSpPr>
        <p:spPr>
          <a:xfrm>
            <a:off x="716731" y="4924945"/>
            <a:ext cx="11165306" cy="1200329"/>
          </a:xfrm>
          <a:prstGeom prst="rect">
            <a:avLst/>
          </a:prstGeom>
        </p:spPr>
        <p:txBody>
          <a:bodyPr wrap="square">
            <a:spAutoFit/>
          </a:bodyPr>
          <a:lstStyle/>
          <a:p>
            <a:r>
              <a:rPr lang="en-US" sz="2400" dirty="0"/>
              <a:t>Try to be honest </a:t>
            </a:r>
            <a:r>
              <a:rPr lang="en-US" sz="2400" dirty="0" smtClean="0"/>
              <a:t>about pressing </a:t>
            </a:r>
            <a:r>
              <a:rPr lang="en-US" sz="2400" dirty="0"/>
              <a:t>the Spacebar if the response word comes to mind. We understand that this is a hard task and sometimes the response word will come to mind even when you are trying to block it.</a:t>
            </a:r>
          </a:p>
        </p:txBody>
      </p:sp>
      <p:grpSp>
        <p:nvGrpSpPr>
          <p:cNvPr id="49" name="Group 48"/>
          <p:cNvGrpSpPr/>
          <p:nvPr/>
        </p:nvGrpSpPr>
        <p:grpSpPr>
          <a:xfrm>
            <a:off x="3471591" y="2090843"/>
            <a:ext cx="5215534" cy="2218792"/>
            <a:chOff x="2919798" y="1549543"/>
            <a:chExt cx="5215534" cy="2218792"/>
          </a:xfrm>
        </p:grpSpPr>
        <p:sp>
          <p:nvSpPr>
            <p:cNvPr id="50" name="Rectangle 49"/>
            <p:cNvSpPr>
              <a:spLocks noChangeAspect="1"/>
            </p:cNvSpPr>
            <p:nvPr/>
          </p:nvSpPr>
          <p:spPr>
            <a:xfrm>
              <a:off x="3598587" y="2537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51" name="Rectangle 50"/>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ROBE</a:t>
              </a:r>
              <a:endParaRPr lang="en-US" dirty="0">
                <a:solidFill>
                  <a:srgbClr val="C00000"/>
                </a:solidFill>
              </a:endParaRPr>
            </a:p>
          </p:txBody>
        </p:sp>
        <p:sp>
          <p:nvSpPr>
            <p:cNvPr id="52" name="TextBox 51"/>
            <p:cNvSpPr txBox="1"/>
            <p:nvPr/>
          </p:nvSpPr>
          <p:spPr>
            <a:xfrm>
              <a:off x="3777114" y="3245115"/>
              <a:ext cx="2488661" cy="523220"/>
            </a:xfrm>
            <a:prstGeom prst="rect">
              <a:avLst/>
            </a:prstGeom>
            <a:noFill/>
            <a:scene3d>
              <a:camera prst="isometricRightUp"/>
              <a:lightRig rig="threePt" dir="t"/>
            </a:scene3d>
          </p:spPr>
          <p:txBody>
            <a:bodyPr wrap="square" rtlCol="0">
              <a:spAutoFit/>
            </a:bodyPr>
            <a:lstStyle/>
            <a:p>
              <a:pPr algn="ctr"/>
              <a:r>
                <a:rPr lang="en-US" sz="1400" dirty="0" smtClean="0"/>
                <a:t>Quickly think of </a:t>
              </a:r>
              <a:endParaRPr lang="en-US" sz="1400" dirty="0"/>
            </a:p>
            <a:p>
              <a:pPr algn="ctr"/>
              <a:r>
                <a:rPr lang="en-US" sz="1400" dirty="0"/>
                <a:t>the Response word</a:t>
              </a:r>
              <a:endParaRPr lang="en-US" sz="1400" dirty="0">
                <a:solidFill>
                  <a:srgbClr val="FF0000"/>
                </a:solidFill>
              </a:endParaRPr>
            </a:p>
          </p:txBody>
        </p:sp>
        <p:sp>
          <p:nvSpPr>
            <p:cNvPr id="53" name="TextBox 52"/>
            <p:cNvSpPr txBox="1"/>
            <p:nvPr/>
          </p:nvSpPr>
          <p:spPr>
            <a:xfrm>
              <a:off x="2919798" y="3185160"/>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54" name="Picture 5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55" name="Straight Connector 54"/>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sp>
          <p:nvSpPr>
            <p:cNvPr id="58" name="TextBox 57"/>
            <p:cNvSpPr txBox="1"/>
            <p:nvPr/>
          </p:nvSpPr>
          <p:spPr>
            <a:xfrm>
              <a:off x="7073278" y="1790196"/>
              <a:ext cx="1062054" cy="307777"/>
            </a:xfrm>
            <a:prstGeom prst="rect">
              <a:avLst/>
            </a:prstGeom>
            <a:noFill/>
          </p:spPr>
          <p:txBody>
            <a:bodyPr wrap="square" rtlCol="0">
              <a:spAutoFit/>
            </a:bodyPr>
            <a:lstStyle/>
            <a:p>
              <a:r>
                <a:rPr lang="en-US" sz="1400" dirty="0" smtClean="0"/>
                <a:t>EVENING</a:t>
              </a:r>
              <a:endParaRPr lang="en-US" sz="1400" dirty="0"/>
            </a:p>
          </p:txBody>
        </p:sp>
      </p:grpSp>
      <p:cxnSp>
        <p:nvCxnSpPr>
          <p:cNvPr id="9" name="Straight Arrow Connector 8"/>
          <p:cNvCxnSpPr/>
          <p:nvPr/>
        </p:nvCxnSpPr>
        <p:spPr>
          <a:xfrm>
            <a:off x="8335469" y="2543932"/>
            <a:ext cx="832252" cy="399361"/>
          </a:xfrm>
          <a:prstGeom prst="straightConnector1">
            <a:avLst/>
          </a:prstGeom>
          <a:ln w="38100">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1" name="Cross 20"/>
          <p:cNvSpPr>
            <a:spLocks noChangeAspect="1"/>
          </p:cNvSpPr>
          <p:nvPr/>
        </p:nvSpPr>
        <p:spPr>
          <a:xfrm rot="2680583">
            <a:off x="7900937" y="2293545"/>
            <a:ext cx="359974" cy="360000"/>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55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015" y="71718"/>
            <a:ext cx="9144000" cy="646331"/>
          </a:xfrm>
          <a:prstGeom prst="rect">
            <a:avLst/>
          </a:prstGeom>
          <a:noFill/>
        </p:spPr>
        <p:txBody>
          <a:bodyPr wrap="square" rtlCol="0">
            <a:spAutoFit/>
          </a:bodyPr>
          <a:lstStyle/>
          <a:p>
            <a:pPr algn="ctr"/>
            <a:r>
              <a:rPr lang="en-US" sz="3600" dirty="0" smtClean="0"/>
              <a:t>Phase 2</a:t>
            </a:r>
            <a:r>
              <a:rPr lang="en-US" sz="3600" dirty="0"/>
              <a:t>: Visual Detection</a:t>
            </a:r>
          </a:p>
        </p:txBody>
      </p:sp>
      <p:sp>
        <p:nvSpPr>
          <p:cNvPr id="3" name="TextBox 2"/>
          <p:cNvSpPr txBox="1"/>
          <p:nvPr/>
        </p:nvSpPr>
        <p:spPr>
          <a:xfrm>
            <a:off x="1479416" y="1314822"/>
            <a:ext cx="10932458" cy="461665"/>
          </a:xfrm>
          <a:prstGeom prst="rect">
            <a:avLst/>
          </a:prstGeom>
          <a:noFill/>
        </p:spPr>
        <p:txBody>
          <a:bodyPr wrap="square" rtlCol="0">
            <a:spAutoFit/>
          </a:bodyPr>
          <a:lstStyle/>
          <a:p>
            <a:r>
              <a:rPr lang="en-US" sz="2400" dirty="0"/>
              <a:t>After each hint word, you will be given a separate visual detection task.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9871" y="2303123"/>
            <a:ext cx="2645439" cy="1111250"/>
          </a:xfrm>
          <a:prstGeom prst="rect">
            <a:avLst/>
          </a:prstGeom>
        </p:spPr>
      </p:pic>
      <p:sp>
        <p:nvSpPr>
          <p:cNvPr id="7" name="Rectangle 6"/>
          <p:cNvSpPr/>
          <p:nvPr/>
        </p:nvSpPr>
        <p:spPr>
          <a:xfrm>
            <a:off x="2387582" y="3780393"/>
            <a:ext cx="7490015" cy="830997"/>
          </a:xfrm>
          <a:prstGeom prst="rect">
            <a:avLst/>
          </a:prstGeom>
        </p:spPr>
        <p:txBody>
          <a:bodyPr wrap="square">
            <a:spAutoFit/>
          </a:bodyPr>
          <a:lstStyle/>
          <a:p>
            <a:pPr algn="ctr"/>
            <a:r>
              <a:rPr lang="en-US" sz="2400" dirty="0"/>
              <a:t>You will see a word hidden behind a lot of visual noise (i.e. black lines and dots). </a:t>
            </a:r>
          </a:p>
        </p:txBody>
      </p:sp>
      <p:cxnSp>
        <p:nvCxnSpPr>
          <p:cNvPr id="16" name="Straight Arrow Connector 15"/>
          <p:cNvCxnSpPr/>
          <p:nvPr/>
        </p:nvCxnSpPr>
        <p:spPr>
          <a:xfrm flipH="1">
            <a:off x="6442554" y="2303123"/>
            <a:ext cx="1172449" cy="495826"/>
          </a:xfrm>
          <a:prstGeom prst="straightConnector1">
            <a:avLst/>
          </a:prstGeom>
          <a:ln w="38100">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628748" y="2118457"/>
            <a:ext cx="2143593" cy="369332"/>
          </a:xfrm>
          <a:prstGeom prst="rect">
            <a:avLst/>
          </a:prstGeom>
          <a:noFill/>
        </p:spPr>
        <p:txBody>
          <a:bodyPr wrap="square" rtlCol="0">
            <a:spAutoFit/>
          </a:bodyPr>
          <a:lstStyle/>
          <a:p>
            <a:r>
              <a:rPr lang="en-US" smtClean="0"/>
              <a:t>Hidden word</a:t>
            </a:r>
            <a:endParaRPr lang="en-US"/>
          </a:p>
        </p:txBody>
      </p:sp>
    </p:spTree>
    <p:extLst>
      <p:ext uri="{BB962C8B-B14F-4D97-AF65-F5344CB8AC3E}">
        <p14:creationId xmlns:p14="http://schemas.microsoft.com/office/powerpoint/2010/main" val="4221866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015" y="71718"/>
            <a:ext cx="9144000" cy="646331"/>
          </a:xfrm>
          <a:prstGeom prst="rect">
            <a:avLst/>
          </a:prstGeom>
          <a:noFill/>
        </p:spPr>
        <p:txBody>
          <a:bodyPr wrap="square" rtlCol="0">
            <a:spAutoFit/>
          </a:bodyPr>
          <a:lstStyle/>
          <a:p>
            <a:pPr algn="ctr"/>
            <a:r>
              <a:rPr lang="en-US" sz="3600" dirty="0" smtClean="0"/>
              <a:t>Phase 2</a:t>
            </a:r>
            <a:r>
              <a:rPr lang="en-US" sz="3600" dirty="0"/>
              <a:t>: Visual Detection</a:t>
            </a:r>
          </a:p>
        </p:txBody>
      </p:sp>
      <p:sp>
        <p:nvSpPr>
          <p:cNvPr id="3" name="TextBox 2"/>
          <p:cNvSpPr txBox="1"/>
          <p:nvPr/>
        </p:nvSpPr>
        <p:spPr>
          <a:xfrm>
            <a:off x="499786" y="936982"/>
            <a:ext cx="10932458" cy="830997"/>
          </a:xfrm>
          <a:prstGeom prst="rect">
            <a:avLst/>
          </a:prstGeom>
          <a:noFill/>
        </p:spPr>
        <p:txBody>
          <a:bodyPr wrap="square" rtlCol="0">
            <a:spAutoFit/>
          </a:bodyPr>
          <a:lstStyle/>
          <a:p>
            <a:r>
              <a:rPr lang="en-US" sz="2400" dirty="0" smtClean="0"/>
              <a:t>The word </a:t>
            </a:r>
            <a:r>
              <a:rPr lang="en-US" sz="2400" dirty="0"/>
              <a:t>will become clearer across time. </a:t>
            </a:r>
            <a:r>
              <a:rPr lang="en-US" sz="2400" dirty="0" smtClean="0"/>
              <a:t>Press the spacebar </a:t>
            </a:r>
            <a:r>
              <a:rPr lang="en-US" sz="2400" dirty="0"/>
              <a:t>as soon as you can identify the hidden word. </a:t>
            </a: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4961" y="2137311"/>
            <a:ext cx="2645439" cy="11112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7909" y="2518291"/>
            <a:ext cx="2386987" cy="111556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7064" y="3076075"/>
            <a:ext cx="2320707" cy="1115568"/>
          </a:xfrm>
          <a:prstGeom prst="rect">
            <a:avLst/>
          </a:prstGeom>
        </p:spPr>
      </p:pic>
      <p:cxnSp>
        <p:nvCxnSpPr>
          <p:cNvPr id="8" name="Straight Arrow Connector 7"/>
          <p:cNvCxnSpPr/>
          <p:nvPr/>
        </p:nvCxnSpPr>
        <p:spPr>
          <a:xfrm>
            <a:off x="1581307" y="3534080"/>
            <a:ext cx="6955534" cy="1543625"/>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64194" y="3545775"/>
            <a:ext cx="2503831" cy="1115568"/>
          </a:xfrm>
          <a:prstGeom prst="rect">
            <a:avLst/>
          </a:prstGeom>
        </p:spPr>
      </p:pic>
      <p:sp>
        <p:nvSpPr>
          <p:cNvPr id="12" name="TextBox 11"/>
          <p:cNvSpPr txBox="1"/>
          <p:nvPr/>
        </p:nvSpPr>
        <p:spPr>
          <a:xfrm>
            <a:off x="9443031" y="5107510"/>
            <a:ext cx="2420789" cy="738664"/>
          </a:xfrm>
          <a:prstGeom prst="rect">
            <a:avLst/>
          </a:prstGeom>
          <a:noFill/>
        </p:spPr>
        <p:txBody>
          <a:bodyPr wrap="square" rtlCol="0">
            <a:spAutoFit/>
          </a:bodyPr>
          <a:lstStyle/>
          <a:p>
            <a:pPr algn="ctr"/>
            <a:r>
              <a:rPr lang="en-US" sz="1400" dirty="0"/>
              <a:t>Press  Spacebar as </a:t>
            </a:r>
            <a:r>
              <a:rPr lang="en-US" sz="1400" b="1" dirty="0"/>
              <a:t>soon</a:t>
            </a:r>
            <a:r>
              <a:rPr lang="en-US" sz="1400" dirty="0"/>
              <a:t> as you can </a:t>
            </a:r>
            <a:r>
              <a:rPr lang="en-US" sz="1400" b="1" dirty="0"/>
              <a:t>accurately</a:t>
            </a:r>
            <a:r>
              <a:rPr lang="en-US" sz="1400" dirty="0"/>
              <a:t> identify the word</a:t>
            </a:r>
            <a:endParaRPr lang="en-US" sz="1400" b="1" dirty="0"/>
          </a:p>
        </p:txBody>
      </p:sp>
      <p:sp>
        <p:nvSpPr>
          <p:cNvPr id="13" name="TextBox 12"/>
          <p:cNvSpPr txBox="1"/>
          <p:nvPr/>
        </p:nvSpPr>
        <p:spPr>
          <a:xfrm>
            <a:off x="3114527" y="4518387"/>
            <a:ext cx="3889093" cy="646331"/>
          </a:xfrm>
          <a:prstGeom prst="rect">
            <a:avLst/>
          </a:prstGeom>
          <a:noFill/>
          <a:ln>
            <a:noFill/>
          </a:ln>
        </p:spPr>
        <p:txBody>
          <a:bodyPr wrap="square" rtlCol="0">
            <a:spAutoFit/>
          </a:bodyPr>
          <a:lstStyle/>
          <a:p>
            <a:pPr algn="ctr"/>
            <a:r>
              <a:rPr lang="en-US" b="1" dirty="0" smtClean="0">
                <a:solidFill>
                  <a:srgbClr val="FFC000"/>
                </a:solidFill>
              </a:rPr>
              <a:t>Hidden word </a:t>
            </a:r>
          </a:p>
          <a:p>
            <a:pPr algn="ctr"/>
            <a:r>
              <a:rPr lang="en-US" b="1" dirty="0" smtClean="0">
                <a:solidFill>
                  <a:srgbClr val="FFC000"/>
                </a:solidFill>
              </a:rPr>
              <a:t>becomes </a:t>
            </a:r>
            <a:r>
              <a:rPr lang="en-US" b="1" dirty="0">
                <a:solidFill>
                  <a:srgbClr val="FFC000"/>
                </a:solidFill>
              </a:rPr>
              <a:t>clearer across time</a:t>
            </a:r>
          </a:p>
        </p:txBody>
      </p:sp>
      <p:grpSp>
        <p:nvGrpSpPr>
          <p:cNvPr id="17" name="Group 16"/>
          <p:cNvGrpSpPr/>
          <p:nvPr/>
        </p:nvGrpSpPr>
        <p:grpSpPr>
          <a:xfrm>
            <a:off x="9940931" y="4236220"/>
            <a:ext cx="1309549" cy="823101"/>
            <a:chOff x="4209429" y="5968244"/>
            <a:chExt cx="1309549" cy="823101"/>
          </a:xfrm>
        </p:grpSpPr>
        <p:pic>
          <p:nvPicPr>
            <p:cNvPr id="18" name="Picture 17"/>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19" name="Rectangle 18"/>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rotWithShape="1">
            <a:blip r:embed="rId7">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7" name="Rectangle 6"/>
          <p:cNvSpPr/>
          <p:nvPr/>
        </p:nvSpPr>
        <p:spPr>
          <a:xfrm>
            <a:off x="2330974" y="6198219"/>
            <a:ext cx="8047844" cy="461665"/>
          </a:xfrm>
          <a:prstGeom prst="rect">
            <a:avLst/>
          </a:prstGeom>
        </p:spPr>
        <p:txBody>
          <a:bodyPr wrap="none">
            <a:spAutoFit/>
          </a:bodyPr>
          <a:lstStyle/>
          <a:p>
            <a:r>
              <a:rPr lang="en-US" sz="2400" dirty="0"/>
              <a:t>The goal is to be as </a:t>
            </a:r>
            <a:r>
              <a:rPr lang="en-US" sz="2400" b="1" dirty="0"/>
              <a:t>quick</a:t>
            </a:r>
            <a:r>
              <a:rPr lang="en-US" sz="2400" dirty="0"/>
              <a:t> as you can </a:t>
            </a:r>
            <a:r>
              <a:rPr lang="en-US" sz="2400" b="1" dirty="0"/>
              <a:t>while still being accurate. </a:t>
            </a:r>
            <a:endParaRPr lang="en-US" sz="2400" dirty="0"/>
          </a:p>
        </p:txBody>
      </p:sp>
    </p:spTree>
    <p:extLst>
      <p:ext uri="{BB962C8B-B14F-4D97-AF65-F5344CB8AC3E}">
        <p14:creationId xmlns:p14="http://schemas.microsoft.com/office/powerpoint/2010/main" val="1181276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065113" y="2713489"/>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12815" y="319161"/>
            <a:ext cx="11637159" cy="830997"/>
          </a:xfrm>
          <a:prstGeom prst="rect">
            <a:avLst/>
          </a:prstGeom>
          <a:noFill/>
        </p:spPr>
        <p:txBody>
          <a:bodyPr wrap="square" rtlCol="0">
            <a:spAutoFit/>
          </a:bodyPr>
          <a:lstStyle/>
          <a:p>
            <a:r>
              <a:rPr lang="en-US" sz="2400" dirty="0"/>
              <a:t>On some </a:t>
            </a:r>
            <a:r>
              <a:rPr lang="en-US" sz="2400" dirty="0" smtClean="0"/>
              <a:t>trials, </a:t>
            </a:r>
            <a:r>
              <a:rPr lang="en-US" sz="2400" dirty="0"/>
              <a:t>you might be asked to type the word that you identified so it is important that you were </a:t>
            </a:r>
            <a:r>
              <a:rPr lang="en-US" sz="2400" dirty="0" smtClean="0"/>
              <a:t>able </a:t>
            </a:r>
            <a:r>
              <a:rPr lang="en-US" sz="2400" dirty="0"/>
              <a:t>to accurately identify the word before pressing the </a:t>
            </a:r>
            <a:r>
              <a:rPr lang="en-US" sz="2400" dirty="0" smtClean="0"/>
              <a:t>spacebar</a:t>
            </a:r>
            <a:r>
              <a:rPr lang="en-US" sz="2400" dirty="0"/>
              <a:t>.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2639" y="1320896"/>
            <a:ext cx="2503831" cy="1115568"/>
          </a:xfrm>
          <a:prstGeom prst="rect">
            <a:avLst/>
          </a:prstGeom>
        </p:spPr>
      </p:pic>
      <p:sp>
        <p:nvSpPr>
          <p:cNvPr id="17" name="TextBox 16"/>
          <p:cNvSpPr txBox="1"/>
          <p:nvPr/>
        </p:nvSpPr>
        <p:spPr>
          <a:xfrm>
            <a:off x="7181879" y="2785705"/>
            <a:ext cx="1458229" cy="523220"/>
          </a:xfrm>
          <a:prstGeom prst="rect">
            <a:avLst/>
          </a:prstGeom>
          <a:noFill/>
        </p:spPr>
        <p:txBody>
          <a:bodyPr wrap="square" rtlCol="0">
            <a:spAutoFit/>
          </a:bodyPr>
          <a:lstStyle/>
          <a:p>
            <a:r>
              <a:rPr lang="en-US" sz="1400" dirty="0"/>
              <a:t>Type the word you identified:</a:t>
            </a:r>
          </a:p>
        </p:txBody>
      </p:sp>
      <p:sp>
        <p:nvSpPr>
          <p:cNvPr id="19" name="Rectangle 18"/>
          <p:cNvSpPr/>
          <p:nvPr/>
        </p:nvSpPr>
        <p:spPr>
          <a:xfrm>
            <a:off x="7379407" y="3319042"/>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4799779" y="2637198"/>
            <a:ext cx="1309549" cy="823101"/>
            <a:chOff x="4209429" y="5968244"/>
            <a:chExt cx="1309549" cy="823101"/>
          </a:xfrm>
        </p:grpSpPr>
        <p:pic>
          <p:nvPicPr>
            <p:cNvPr id="21" name="Picture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rotWithShape="1">
            <a:blip r:embed="rId4">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16" name="TextBox 15"/>
          <p:cNvSpPr txBox="1"/>
          <p:nvPr/>
        </p:nvSpPr>
        <p:spPr>
          <a:xfrm>
            <a:off x="5122924" y="3491538"/>
            <a:ext cx="976198" cy="369332"/>
          </a:xfrm>
          <a:prstGeom prst="rect">
            <a:avLst/>
          </a:prstGeom>
          <a:noFill/>
        </p:spPr>
        <p:txBody>
          <a:bodyPr wrap="square" rtlCol="0">
            <a:spAutoFit/>
          </a:bodyPr>
          <a:lstStyle/>
          <a:p>
            <a:r>
              <a:rPr lang="en-US" dirty="0" smtClean="0"/>
              <a:t>Click!</a:t>
            </a:r>
            <a:endParaRPr lang="en-US" dirty="0"/>
          </a:p>
        </p:txBody>
      </p:sp>
      <p:cxnSp>
        <p:nvCxnSpPr>
          <p:cNvPr id="24" name="Straight Arrow Connector 23"/>
          <p:cNvCxnSpPr/>
          <p:nvPr/>
        </p:nvCxnSpPr>
        <p:spPr>
          <a:xfrm>
            <a:off x="6004236" y="2881508"/>
            <a:ext cx="832252" cy="399361"/>
          </a:xfrm>
          <a:prstGeom prst="straightConnector1">
            <a:avLst/>
          </a:prstGeom>
          <a:ln w="38100">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12815" y="4022020"/>
            <a:ext cx="11857220" cy="2677656"/>
          </a:xfrm>
          <a:prstGeom prst="rect">
            <a:avLst/>
          </a:prstGeom>
        </p:spPr>
        <p:txBody>
          <a:bodyPr wrap="square">
            <a:spAutoFit/>
          </a:bodyPr>
          <a:lstStyle/>
          <a:p>
            <a:r>
              <a:rPr lang="en-US" sz="2400" dirty="0"/>
              <a:t>Some of the hidden words will be words that you recognize from the learning phase </a:t>
            </a:r>
            <a:r>
              <a:rPr lang="en-US" sz="2400" b="1" dirty="0"/>
              <a:t>BUT</a:t>
            </a:r>
            <a:r>
              <a:rPr lang="en-US" sz="2400" dirty="0"/>
              <a:t> many will be new</a:t>
            </a:r>
            <a:r>
              <a:rPr lang="en-US" sz="2400" dirty="0" smtClean="0"/>
              <a:t>.</a:t>
            </a:r>
          </a:p>
          <a:p>
            <a:endParaRPr lang="en-US" sz="2400" dirty="0"/>
          </a:p>
          <a:p>
            <a:r>
              <a:rPr lang="en-US" sz="2400" dirty="0"/>
              <a:t>Trying to predict the hidden word will interfere with your ability to detect new words and </a:t>
            </a:r>
            <a:r>
              <a:rPr lang="en-US" sz="2400" b="1" dirty="0"/>
              <a:t>this will actually make you slower and less accurate</a:t>
            </a:r>
            <a:r>
              <a:rPr lang="en-US" sz="2400" dirty="0"/>
              <a:t>. </a:t>
            </a:r>
            <a:endParaRPr lang="en-US" sz="2400" dirty="0" smtClean="0"/>
          </a:p>
          <a:p>
            <a:endParaRPr lang="en-US" sz="2400" dirty="0"/>
          </a:p>
          <a:p>
            <a:r>
              <a:rPr lang="en-US" sz="2400" dirty="0" smtClean="0"/>
              <a:t>Avoid guessing </a:t>
            </a:r>
            <a:r>
              <a:rPr lang="en-US" sz="2400" dirty="0"/>
              <a:t>what the word will be and instead just focus on trying to quickly identify it.</a:t>
            </a:r>
            <a:endParaRPr lang="en-US" sz="2400" b="1" dirty="0"/>
          </a:p>
        </p:txBody>
      </p:sp>
      <p:sp>
        <p:nvSpPr>
          <p:cNvPr id="8" name="TextBox 7"/>
          <p:cNvSpPr txBox="1"/>
          <p:nvPr/>
        </p:nvSpPr>
        <p:spPr>
          <a:xfrm>
            <a:off x="7560809" y="3222353"/>
            <a:ext cx="758455" cy="369332"/>
          </a:xfrm>
          <a:prstGeom prst="rect">
            <a:avLst/>
          </a:prstGeom>
          <a:noFill/>
        </p:spPr>
        <p:txBody>
          <a:bodyPr wrap="square" rtlCol="0">
            <a:spAutoFit/>
          </a:bodyPr>
          <a:lstStyle/>
          <a:p>
            <a:r>
              <a:rPr lang="en-US"/>
              <a:t>b</a:t>
            </a:r>
            <a:r>
              <a:rPr lang="en-US" smtClean="0"/>
              <a:t>ird</a:t>
            </a:r>
            <a:endParaRPr lang="en-US"/>
          </a:p>
        </p:txBody>
      </p:sp>
    </p:spTree>
    <p:extLst>
      <p:ext uri="{BB962C8B-B14F-4D97-AF65-F5344CB8AC3E}">
        <p14:creationId xmlns:p14="http://schemas.microsoft.com/office/powerpoint/2010/main" val="222087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015" y="0"/>
            <a:ext cx="9144000" cy="646331"/>
          </a:xfrm>
          <a:prstGeom prst="rect">
            <a:avLst/>
          </a:prstGeom>
          <a:noFill/>
        </p:spPr>
        <p:txBody>
          <a:bodyPr wrap="square" rtlCol="0">
            <a:spAutoFit/>
          </a:bodyPr>
          <a:lstStyle/>
          <a:p>
            <a:pPr algn="ctr"/>
            <a:r>
              <a:rPr lang="en-US" sz="3600" dirty="0" smtClean="0"/>
              <a:t>Phase 2: Rating Scale</a:t>
            </a:r>
            <a:endParaRPr lang="en-US" sz="3600" dirty="0"/>
          </a:p>
        </p:txBody>
      </p:sp>
      <p:sp>
        <p:nvSpPr>
          <p:cNvPr id="3" name="TextBox 2"/>
          <p:cNvSpPr txBox="1"/>
          <p:nvPr/>
        </p:nvSpPr>
        <p:spPr>
          <a:xfrm>
            <a:off x="769609" y="911484"/>
            <a:ext cx="10932458" cy="5909310"/>
          </a:xfrm>
          <a:prstGeom prst="rect">
            <a:avLst/>
          </a:prstGeom>
          <a:noFill/>
        </p:spPr>
        <p:txBody>
          <a:bodyPr wrap="square" rtlCol="0">
            <a:spAutoFit/>
          </a:bodyPr>
          <a:lstStyle/>
          <a:p>
            <a:r>
              <a:rPr lang="en-US" sz="2400" dirty="0" smtClean="0"/>
              <a:t>Lastly, we are going to ask you to think back to when the RED/GREEN hint word was on the screen. </a:t>
            </a:r>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r>
              <a:rPr lang="en-US" sz="2400" dirty="0" smtClean="0"/>
              <a:t>Use the sliding to scale to rate how frequently the response word was in mind during the display of the hint word. </a:t>
            </a:r>
            <a:r>
              <a:rPr lang="en-US" sz="2400" b="1" dirty="0" smtClean="0"/>
              <a:t>So, </a:t>
            </a:r>
            <a:r>
              <a:rPr lang="en-US" sz="2400" dirty="0" smtClean="0"/>
              <a:t>in the above example you would report how often the response word “evening” was in your mind when the hint word was on the screen.</a:t>
            </a:r>
            <a:endParaRPr lang="en-US" sz="2400" b="1" dirty="0" smtClean="0"/>
          </a:p>
          <a:p>
            <a:pPr marL="285750" indent="-285750">
              <a:buFont typeface="Arial" charset="0"/>
              <a:buChar char="•"/>
            </a:pPr>
            <a:endParaRPr lang="en-US" b="1" dirty="0"/>
          </a:p>
        </p:txBody>
      </p:sp>
      <p:sp>
        <p:nvSpPr>
          <p:cNvPr id="5" name="Rectangle 4"/>
          <p:cNvSpPr>
            <a:spLocks noChangeAspect="1"/>
          </p:cNvSpPr>
          <p:nvPr/>
        </p:nvSpPr>
        <p:spPr>
          <a:xfrm>
            <a:off x="2391438" y="2432984"/>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4412" y="2737509"/>
            <a:ext cx="2403053" cy="1537581"/>
          </a:xfrm>
          <a:prstGeom prst="rect">
            <a:avLst/>
          </a:prstGeom>
        </p:spPr>
      </p:pic>
      <p:sp>
        <p:nvSpPr>
          <p:cNvPr id="7" name="Curved Up Arrow 6"/>
          <p:cNvSpPr/>
          <p:nvPr/>
        </p:nvSpPr>
        <p:spPr>
          <a:xfrm rot="10800000">
            <a:off x="4264317" y="1625703"/>
            <a:ext cx="3399184" cy="711821"/>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6100927" y="2966672"/>
            <a:ext cx="3627690" cy="1813191"/>
            <a:chOff x="7692788" y="2231207"/>
            <a:chExt cx="2561601" cy="1134759"/>
          </a:xfrm>
        </p:grpSpPr>
        <p:sp>
          <p:nvSpPr>
            <p:cNvPr id="11" name="Rectangle 1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13" name="TextBox 12"/>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4" name="TextBox 13"/>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5" name="Straight Connector 14"/>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7122611" y="2454146"/>
            <a:ext cx="1653116" cy="369332"/>
          </a:xfrm>
          <a:prstGeom prst="rect">
            <a:avLst/>
          </a:prstGeom>
          <a:noFill/>
        </p:spPr>
        <p:txBody>
          <a:bodyPr wrap="square" rtlCol="0">
            <a:spAutoFit/>
          </a:bodyPr>
          <a:lstStyle/>
          <a:p>
            <a:r>
              <a:rPr lang="en-US" dirty="0" smtClean="0"/>
              <a:t>Think back</a:t>
            </a:r>
            <a:r>
              <a:rPr lang="mr-IN" dirty="0" smtClean="0"/>
              <a:t>…</a:t>
            </a:r>
            <a:endParaRPr lang="en-US" dirty="0"/>
          </a:p>
        </p:txBody>
      </p:sp>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0313" y="1506223"/>
            <a:ext cx="994004" cy="1083701"/>
          </a:xfrm>
          <a:prstGeom prst="rect">
            <a:avLst/>
          </a:prstGeom>
        </p:spPr>
      </p:pic>
      <p:sp>
        <p:nvSpPr>
          <p:cNvPr id="19" name="TextBox 18"/>
          <p:cNvSpPr txBox="1"/>
          <p:nvPr/>
        </p:nvSpPr>
        <p:spPr>
          <a:xfrm>
            <a:off x="3329627" y="1746876"/>
            <a:ext cx="1062054" cy="307777"/>
          </a:xfrm>
          <a:prstGeom prst="rect">
            <a:avLst/>
          </a:prstGeom>
          <a:noFill/>
        </p:spPr>
        <p:txBody>
          <a:bodyPr wrap="square" rtlCol="0">
            <a:spAutoFit/>
          </a:bodyPr>
          <a:lstStyle/>
          <a:p>
            <a:r>
              <a:rPr lang="en-US" sz="1400" dirty="0" smtClean="0"/>
              <a:t>EVENING</a:t>
            </a:r>
            <a:endParaRPr lang="en-US" sz="1400" dirty="0"/>
          </a:p>
        </p:txBody>
      </p:sp>
    </p:spTree>
    <p:extLst>
      <p:ext uri="{BB962C8B-B14F-4D97-AF65-F5344CB8AC3E}">
        <p14:creationId xmlns:p14="http://schemas.microsoft.com/office/powerpoint/2010/main" val="5822207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864" y="393892"/>
            <a:ext cx="11812248" cy="4524315"/>
          </a:xfrm>
          <a:prstGeom prst="rect">
            <a:avLst/>
          </a:prstGeom>
        </p:spPr>
        <p:txBody>
          <a:bodyPr wrap="square">
            <a:spAutoFit/>
          </a:bodyPr>
          <a:lstStyle/>
          <a:p>
            <a:r>
              <a:rPr lang="en-US" sz="2400" dirty="0"/>
              <a:t>If the hint word was red, then you should have tried to block the response word from coming to mind. You may not always succeed in blocking the response word. </a:t>
            </a:r>
            <a:r>
              <a:rPr lang="en-US" sz="2400" b="1" dirty="0"/>
              <a:t>Try to be honest! </a:t>
            </a:r>
            <a:r>
              <a:rPr lang="en-US" sz="2400" dirty="0"/>
              <a:t>Did it come to mind at all during that time</a:t>
            </a:r>
            <a:r>
              <a:rPr lang="en-US" sz="2400" dirty="0" smtClean="0"/>
              <a:t>?</a:t>
            </a:r>
          </a:p>
          <a:p>
            <a:endParaRPr lang="en-US" sz="2400" dirty="0"/>
          </a:p>
          <a:p>
            <a:endParaRPr lang="en-US" sz="2400" dirty="0" smtClean="0"/>
          </a:p>
          <a:p>
            <a:endParaRPr lang="en-US" sz="2400" dirty="0"/>
          </a:p>
          <a:p>
            <a:endParaRPr lang="en-US" sz="2400" dirty="0" smtClean="0"/>
          </a:p>
          <a:p>
            <a:endParaRPr lang="en-US" sz="2400" dirty="0" smtClean="0"/>
          </a:p>
          <a:p>
            <a:endParaRPr lang="en-US" sz="2400" dirty="0"/>
          </a:p>
          <a:p>
            <a:r>
              <a:rPr lang="en-US" sz="2400" dirty="0"/>
              <a:t>If the hint word was green, then you should have tried to think of the response word. You may not always succeed in remembering the response word. </a:t>
            </a:r>
            <a:r>
              <a:rPr lang="en-US" sz="2400" b="1" dirty="0"/>
              <a:t>Try to be honest! </a:t>
            </a:r>
            <a:r>
              <a:rPr lang="en-US" sz="2400" dirty="0"/>
              <a:t>Did it come to mind at all during that time</a:t>
            </a:r>
            <a:r>
              <a:rPr lang="en-US" sz="2400" dirty="0" smtClean="0"/>
              <a:t>?</a:t>
            </a:r>
            <a:endParaRPr lang="en-US" sz="2400" dirty="0"/>
          </a:p>
        </p:txBody>
      </p:sp>
      <p:sp>
        <p:nvSpPr>
          <p:cNvPr id="4" name="Rectangle 3"/>
          <p:cNvSpPr>
            <a:spLocks noChangeAspect="1"/>
          </p:cNvSpPr>
          <p:nvPr/>
        </p:nvSpPr>
        <p:spPr>
          <a:xfrm>
            <a:off x="2241537" y="1656334"/>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rPr>
              <a:t>ROBE</a:t>
            </a:r>
            <a:endParaRPr lang="en-US" sz="2400" dirty="0">
              <a:solidFill>
                <a:srgbClr val="C00000"/>
              </a:solidFill>
            </a:endParaRPr>
          </a:p>
          <a:p>
            <a:pPr algn="ctr"/>
            <a:endParaRPr lang="en-US" sz="2000" dirty="0">
              <a:solidFill>
                <a:schemeClr val="tx1"/>
              </a:solidFill>
            </a:endParaRPr>
          </a:p>
        </p:txBody>
      </p:sp>
      <p:sp>
        <p:nvSpPr>
          <p:cNvPr id="5" name="Rectangle 4"/>
          <p:cNvSpPr>
            <a:spLocks noChangeAspect="1"/>
          </p:cNvSpPr>
          <p:nvPr/>
        </p:nvSpPr>
        <p:spPr>
          <a:xfrm>
            <a:off x="2432816" y="5148131"/>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grpSp>
        <p:nvGrpSpPr>
          <p:cNvPr id="6" name="Group 5"/>
          <p:cNvGrpSpPr/>
          <p:nvPr/>
        </p:nvGrpSpPr>
        <p:grpSpPr>
          <a:xfrm>
            <a:off x="5756153" y="1493984"/>
            <a:ext cx="3627690" cy="1813191"/>
            <a:chOff x="7692788" y="2231207"/>
            <a:chExt cx="2561601" cy="1134759"/>
          </a:xfrm>
        </p:grpSpPr>
        <p:sp>
          <p:nvSpPr>
            <p:cNvPr id="7" name="Rectangle 6"/>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9" name="TextBox 8"/>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0" name="TextBox 9"/>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1" name="Straight Connector 10"/>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8600252"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rrow computer mouse cursor icon clicking pointer Vector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6115988" y="4908291"/>
            <a:ext cx="3627690" cy="1813191"/>
            <a:chOff x="7692788" y="2231207"/>
            <a:chExt cx="2561601" cy="1134759"/>
          </a:xfrm>
        </p:grpSpPr>
        <p:sp>
          <p:nvSpPr>
            <p:cNvPr id="15" name="Rectangle 1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17" name="TextBox 1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8" name="TextBox 1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9" name="Straight Connector 18"/>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097745"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 descr="rrow computer mouse cursor icon clicking pointer Vector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0410" y="1465794"/>
            <a:ext cx="994004" cy="1083701"/>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1197" y="4665686"/>
            <a:ext cx="994004" cy="1083701"/>
          </a:xfrm>
          <a:prstGeom prst="rect">
            <a:avLst/>
          </a:prstGeom>
        </p:spPr>
      </p:pic>
      <p:sp>
        <p:nvSpPr>
          <p:cNvPr id="24" name="Cross 23"/>
          <p:cNvSpPr>
            <a:spLocks noChangeAspect="1"/>
          </p:cNvSpPr>
          <p:nvPr/>
        </p:nvSpPr>
        <p:spPr>
          <a:xfrm rot="2680583">
            <a:off x="5214351" y="1740062"/>
            <a:ext cx="327249" cy="327273"/>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075423" y="5019856"/>
            <a:ext cx="1062054" cy="307777"/>
          </a:xfrm>
          <a:prstGeom prst="rect">
            <a:avLst/>
          </a:prstGeom>
          <a:noFill/>
        </p:spPr>
        <p:txBody>
          <a:bodyPr wrap="square" rtlCol="0">
            <a:spAutoFit/>
          </a:bodyPr>
          <a:lstStyle/>
          <a:p>
            <a:r>
              <a:rPr lang="en-US" sz="1400" dirty="0" smtClean="0"/>
              <a:t>EVENING</a:t>
            </a:r>
            <a:endParaRPr lang="en-US" sz="1400" dirty="0"/>
          </a:p>
        </p:txBody>
      </p:sp>
    </p:spTree>
    <p:extLst>
      <p:ext uri="{BB962C8B-B14F-4D97-AF65-F5344CB8AC3E}">
        <p14:creationId xmlns:p14="http://schemas.microsoft.com/office/powerpoint/2010/main" val="54520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0637" y="167770"/>
            <a:ext cx="7992264" cy="646331"/>
          </a:xfrm>
          <a:prstGeom prst="rect">
            <a:avLst/>
          </a:prstGeom>
          <a:noFill/>
        </p:spPr>
        <p:txBody>
          <a:bodyPr wrap="square" rtlCol="0">
            <a:spAutoFit/>
          </a:bodyPr>
          <a:lstStyle/>
          <a:p>
            <a:pPr algn="ctr"/>
            <a:r>
              <a:rPr lang="en-US" sz="3600" dirty="0" smtClean="0"/>
              <a:t>Phase 3: </a:t>
            </a:r>
            <a:r>
              <a:rPr lang="en-US" sz="3600" dirty="0"/>
              <a:t>Test </a:t>
            </a:r>
            <a:r>
              <a:rPr lang="en-US" sz="3600"/>
              <a:t>with </a:t>
            </a:r>
            <a:r>
              <a:rPr lang="en-US" sz="3600" smtClean="0"/>
              <a:t>Original Hint </a:t>
            </a:r>
            <a:r>
              <a:rPr lang="en-US" sz="3600" dirty="0"/>
              <a:t>Word</a:t>
            </a:r>
          </a:p>
        </p:txBody>
      </p:sp>
      <p:sp>
        <p:nvSpPr>
          <p:cNvPr id="4" name="TextBox 3"/>
          <p:cNvSpPr txBox="1"/>
          <p:nvPr/>
        </p:nvSpPr>
        <p:spPr>
          <a:xfrm>
            <a:off x="678460" y="799191"/>
            <a:ext cx="10932458" cy="1200329"/>
          </a:xfrm>
          <a:prstGeom prst="rect">
            <a:avLst/>
          </a:prstGeom>
          <a:noFill/>
        </p:spPr>
        <p:txBody>
          <a:bodyPr wrap="square" rtlCol="0">
            <a:spAutoFit/>
          </a:bodyPr>
          <a:lstStyle/>
          <a:p>
            <a:pPr algn="ctr"/>
            <a:r>
              <a:rPr lang="en-US" sz="2400" dirty="0"/>
              <a:t>Now we’d like to test your memory for the response words </a:t>
            </a:r>
            <a:r>
              <a:rPr lang="en-US" sz="2400" dirty="0" smtClean="0"/>
              <a:t>in the same way that we did at the very beginning of the study. In this test, </a:t>
            </a:r>
            <a:r>
              <a:rPr lang="en-US" sz="2400" dirty="0"/>
              <a:t>y</a:t>
            </a:r>
            <a:r>
              <a:rPr lang="en-US" sz="2400" dirty="0" smtClean="0"/>
              <a:t>ou </a:t>
            </a:r>
            <a:r>
              <a:rPr lang="en-US" sz="2400" dirty="0"/>
              <a:t>will be given each </a:t>
            </a:r>
            <a:r>
              <a:rPr lang="en-US" sz="2400" dirty="0" smtClean="0"/>
              <a:t>original </a:t>
            </a:r>
            <a:r>
              <a:rPr lang="en-US" sz="2400" i="1" dirty="0" smtClean="0"/>
              <a:t>Hint</a:t>
            </a:r>
            <a:r>
              <a:rPr lang="en-US" sz="2400" dirty="0" smtClean="0"/>
              <a:t> </a:t>
            </a:r>
            <a:r>
              <a:rPr lang="en-US" sz="2400" dirty="0"/>
              <a:t>word and asked to type </a:t>
            </a:r>
            <a:r>
              <a:rPr lang="en-US" sz="2400" dirty="0" smtClean="0"/>
              <a:t>the </a:t>
            </a:r>
            <a:r>
              <a:rPr lang="en-US" sz="2400" dirty="0"/>
              <a:t>associated </a:t>
            </a:r>
            <a:r>
              <a:rPr lang="en-US" sz="2400" i="1" dirty="0"/>
              <a:t>Response</a:t>
            </a:r>
            <a:r>
              <a:rPr lang="en-US" sz="2400" dirty="0"/>
              <a:t> word. </a:t>
            </a:r>
            <a:endParaRPr lang="en-GB" sz="2400" dirty="0"/>
          </a:p>
        </p:txBody>
      </p:sp>
      <p:sp>
        <p:nvSpPr>
          <p:cNvPr id="14" name="TextBox 13"/>
          <p:cNvSpPr txBox="1"/>
          <p:nvPr/>
        </p:nvSpPr>
        <p:spPr>
          <a:xfrm>
            <a:off x="401831" y="4405517"/>
            <a:ext cx="12069985" cy="2308324"/>
          </a:xfrm>
          <a:prstGeom prst="rect">
            <a:avLst/>
          </a:prstGeom>
          <a:noFill/>
        </p:spPr>
        <p:txBody>
          <a:bodyPr wrap="square" rtlCol="0">
            <a:spAutoFit/>
          </a:bodyPr>
          <a:lstStyle/>
          <a:p>
            <a:r>
              <a:rPr lang="en-US" sz="2400" b="1" dirty="0"/>
              <a:t>A few things to keep in mind:</a:t>
            </a:r>
          </a:p>
          <a:p>
            <a:endParaRPr lang="en-US" sz="2400" b="1" dirty="0"/>
          </a:p>
          <a:p>
            <a:pPr marL="285750" indent="-285750">
              <a:buFont typeface="Arial" charset="0"/>
              <a:buChar char="•"/>
            </a:pPr>
            <a:r>
              <a:rPr lang="en-US" sz="2400" b="1" dirty="0"/>
              <a:t>Type the </a:t>
            </a:r>
            <a:r>
              <a:rPr lang="en-US" sz="2400" b="1" i="1" dirty="0"/>
              <a:t>Response</a:t>
            </a:r>
            <a:r>
              <a:rPr lang="en-US" sz="2400" b="1" dirty="0"/>
              <a:t> word in the space as quickly as possible and then click Continue.</a:t>
            </a:r>
          </a:p>
          <a:p>
            <a:pPr marL="285750" indent="-285750">
              <a:buFont typeface="Arial" charset="0"/>
              <a:buChar char="•"/>
            </a:pPr>
            <a:r>
              <a:rPr lang="en-US" sz="2400" b="1" dirty="0"/>
              <a:t>If you do not know the Response word, just click Continue to move onto the next trial.</a:t>
            </a:r>
          </a:p>
          <a:p>
            <a:pPr marL="285750" indent="-285750">
              <a:buFont typeface="Arial" charset="0"/>
              <a:buChar char="•"/>
            </a:pPr>
            <a:r>
              <a:rPr lang="en-US" sz="2400" b="1" dirty="0">
                <a:solidFill>
                  <a:srgbClr val="FF0000"/>
                </a:solidFill>
              </a:rPr>
              <a:t>Please make sure to type in the word </a:t>
            </a:r>
            <a:r>
              <a:rPr lang="en-US" sz="2400" b="1" u="sng" dirty="0">
                <a:solidFill>
                  <a:srgbClr val="FF0000"/>
                </a:solidFill>
              </a:rPr>
              <a:t>correctly</a:t>
            </a:r>
            <a:r>
              <a:rPr lang="en-US" sz="2400" b="1" dirty="0">
                <a:solidFill>
                  <a:srgbClr val="FF0000"/>
                </a:solidFill>
              </a:rPr>
              <a:t> as typing mistakes are also considered </a:t>
            </a:r>
            <a:r>
              <a:rPr lang="en-US" sz="2400" b="1" dirty="0" smtClean="0">
                <a:solidFill>
                  <a:srgbClr val="FF0000"/>
                </a:solidFill>
              </a:rPr>
              <a:t>errors</a:t>
            </a:r>
            <a:r>
              <a:rPr lang="en-US" sz="2400" b="1" dirty="0">
                <a:solidFill>
                  <a:srgbClr val="FF0000"/>
                </a:solidFill>
              </a:rPr>
              <a:t>.</a:t>
            </a:r>
            <a:endParaRPr lang="en-GB" sz="2400" b="1" dirty="0">
              <a:solidFill>
                <a:srgbClr val="FF0000"/>
              </a:solidFill>
            </a:endParaRPr>
          </a:p>
        </p:txBody>
      </p:sp>
      <p:grpSp>
        <p:nvGrpSpPr>
          <p:cNvPr id="22" name="Group 21"/>
          <p:cNvGrpSpPr/>
          <p:nvPr/>
        </p:nvGrpSpPr>
        <p:grpSpPr>
          <a:xfrm>
            <a:off x="4350604" y="2220034"/>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1522912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058" y="732652"/>
            <a:ext cx="11571514" cy="4352544"/>
          </a:xfrm>
        </p:spPr>
        <p:txBody>
          <a:bodyPr>
            <a:normAutofit/>
          </a:bodyPr>
          <a:lstStyle/>
          <a:p>
            <a:pPr marL="0" indent="0">
              <a:buNone/>
            </a:pPr>
            <a:r>
              <a:rPr lang="en-US" sz="2400" dirty="0" smtClean="0"/>
              <a:t>Now we’d like </a:t>
            </a:r>
            <a:r>
              <a:rPr lang="en-US" sz="2400" dirty="0"/>
              <a:t>to test your memory for the </a:t>
            </a:r>
            <a:r>
              <a:rPr lang="en-US" sz="2400" dirty="0" smtClean="0"/>
              <a:t>response words </a:t>
            </a:r>
            <a:r>
              <a:rPr lang="en-US" sz="2400" dirty="0"/>
              <a:t>in a slightly different </a:t>
            </a:r>
            <a:r>
              <a:rPr lang="en-US" sz="2400" dirty="0" smtClean="0"/>
              <a:t>way.</a:t>
            </a:r>
            <a:endParaRPr lang="en-US" sz="2400" dirty="0"/>
          </a:p>
          <a:p>
            <a:pPr marL="0" indent="0">
              <a:buNone/>
            </a:pPr>
            <a:r>
              <a:rPr lang="en-US" sz="2400" dirty="0"/>
              <a:t>I</a:t>
            </a:r>
            <a:r>
              <a:rPr lang="en-US" sz="2400" dirty="0" smtClean="0"/>
              <a:t>nstead of the </a:t>
            </a:r>
            <a:r>
              <a:rPr lang="en-US" sz="2400" dirty="0"/>
              <a:t>original Hint </a:t>
            </a:r>
            <a:r>
              <a:rPr lang="en-US" sz="2400" dirty="0" smtClean="0"/>
              <a:t>word, </a:t>
            </a:r>
            <a:r>
              <a:rPr lang="en-US" sz="2400" dirty="0"/>
              <a:t>we </a:t>
            </a:r>
            <a:r>
              <a:rPr lang="en-US" sz="2400" dirty="0" smtClean="0"/>
              <a:t>will give </a:t>
            </a:r>
            <a:r>
              <a:rPr lang="en-US" sz="2400" dirty="0"/>
              <a:t>you </a:t>
            </a:r>
            <a:r>
              <a:rPr lang="en-US" sz="2400" dirty="0" smtClean="0"/>
              <a:t>a new associated Hint word, </a:t>
            </a:r>
            <a:r>
              <a:rPr lang="en-US" sz="2400" dirty="0"/>
              <a:t>along with the first letter of a particular Response word that is related to that hint. </a:t>
            </a:r>
            <a:endParaRPr lang="en-US" sz="2400" dirty="0" smtClean="0"/>
          </a:p>
          <a:p>
            <a:pPr marL="0" indent="0">
              <a:buNone/>
            </a:pPr>
            <a:r>
              <a:rPr lang="en-US" sz="2400" dirty="0" smtClean="0"/>
              <a:t>For </a:t>
            </a:r>
            <a:r>
              <a:rPr lang="en-US" sz="2400" dirty="0"/>
              <a:t>instance, </a:t>
            </a:r>
            <a:r>
              <a:rPr lang="en-US" sz="2400" dirty="0" smtClean="0"/>
              <a:t>you </a:t>
            </a:r>
            <a:r>
              <a:rPr lang="en-US" sz="2400" dirty="0"/>
              <a:t>might be presented with </a:t>
            </a:r>
            <a:r>
              <a:rPr lang="en-US" sz="2400" dirty="0" smtClean="0"/>
              <a:t>NIGHT-- </a:t>
            </a:r>
            <a:r>
              <a:rPr lang="en-US" sz="2400" dirty="0"/>
              <a:t>E</a:t>
            </a:r>
            <a:r>
              <a:rPr lang="en-US" sz="2400" dirty="0" smtClean="0"/>
              <a:t>____. </a:t>
            </a:r>
            <a:r>
              <a:rPr lang="en-US" sz="2400" dirty="0"/>
              <a:t>Although you didn't see </a:t>
            </a:r>
            <a:r>
              <a:rPr lang="en-US" sz="2400" dirty="0" smtClean="0"/>
              <a:t>”NIGHT" </a:t>
            </a:r>
            <a:r>
              <a:rPr lang="en-US" sz="2400" dirty="0"/>
              <a:t>at all before, you did see a Response word that is related to </a:t>
            </a:r>
            <a:r>
              <a:rPr lang="en-US" sz="2400" dirty="0" smtClean="0"/>
              <a:t>“NIGHT” and </a:t>
            </a:r>
            <a:r>
              <a:rPr lang="en-US" sz="2400" dirty="0"/>
              <a:t>that begins with the letter </a:t>
            </a:r>
            <a:r>
              <a:rPr lang="en-US" sz="2400" dirty="0" smtClean="0"/>
              <a:t>’E' </a:t>
            </a:r>
            <a:r>
              <a:rPr lang="en-US" sz="2400" dirty="0"/>
              <a:t>- namely, </a:t>
            </a:r>
            <a:r>
              <a:rPr lang="en-US" sz="2400" dirty="0" smtClean="0"/>
              <a:t>”EVENING". Try to think </a:t>
            </a:r>
            <a:r>
              <a:rPr lang="en-US" sz="2400" dirty="0"/>
              <a:t>of the </a:t>
            </a:r>
            <a:r>
              <a:rPr lang="en-US" sz="2400" dirty="0" smtClean="0"/>
              <a:t>Response </a:t>
            </a:r>
            <a:r>
              <a:rPr lang="en-US" sz="2400" dirty="0"/>
              <a:t>word that you saw before </a:t>
            </a:r>
            <a:r>
              <a:rPr lang="en-US" sz="2400" b="1" dirty="0"/>
              <a:t>that is related to </a:t>
            </a:r>
            <a:r>
              <a:rPr lang="en-US" sz="2400" b="1" dirty="0" smtClean="0"/>
              <a:t>this new Hint </a:t>
            </a:r>
            <a:r>
              <a:rPr lang="en-US" sz="2400" b="1" dirty="0"/>
              <a:t>and that begins with the letter provided. </a:t>
            </a:r>
          </a:p>
          <a:p>
            <a:endParaRPr lang="en-US" dirty="0"/>
          </a:p>
        </p:txBody>
      </p:sp>
      <p:grpSp>
        <p:nvGrpSpPr>
          <p:cNvPr id="4" name="Group 3"/>
          <p:cNvGrpSpPr/>
          <p:nvPr/>
        </p:nvGrpSpPr>
        <p:grpSpPr>
          <a:xfrm>
            <a:off x="6883982" y="4426647"/>
            <a:ext cx="3378458" cy="2126564"/>
            <a:chOff x="4006459" y="2113958"/>
            <a:chExt cx="3600000" cy="2185483"/>
          </a:xfrm>
        </p:grpSpPr>
        <p:grpSp>
          <p:nvGrpSpPr>
            <p:cNvPr id="5" name="Group 4"/>
            <p:cNvGrpSpPr/>
            <p:nvPr/>
          </p:nvGrpSpPr>
          <p:grpSpPr>
            <a:xfrm>
              <a:off x="4006459" y="2113958"/>
              <a:ext cx="3600000" cy="2160000"/>
              <a:chOff x="3978751" y="2605780"/>
              <a:chExt cx="3600000" cy="2160000"/>
            </a:xfrm>
          </p:grpSpPr>
          <p:sp>
            <p:nvSpPr>
              <p:cNvPr id="10" name="Rectangle 9"/>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NIGHT- - </a:t>
                </a:r>
                <a:r>
                  <a:rPr lang="en-US" sz="2000" dirty="0">
                    <a:solidFill>
                      <a:schemeClr val="tx1"/>
                    </a:solidFill>
                  </a:rPr>
                  <a:t>E</a:t>
                </a: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11" name="Rounded Rectangle 10"/>
              <p:cNvSpPr/>
              <p:nvPr/>
            </p:nvSpPr>
            <p:spPr>
              <a:xfrm>
                <a:off x="6202151" y="3960008"/>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930720" cy="2078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6" name="Straight Arrow Connector 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8" name="Straight Arrow Connector 7"/>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
        <p:nvSpPr>
          <p:cNvPr id="20" name="Rectangle 19"/>
          <p:cNvSpPr>
            <a:spLocks noChangeAspect="1"/>
          </p:cNvSpPr>
          <p:nvPr/>
        </p:nvSpPr>
        <p:spPr>
          <a:xfrm>
            <a:off x="1338895" y="4487399"/>
            <a:ext cx="3289116" cy="19734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 EVENING</a:t>
            </a:r>
            <a:endParaRPr lang="en-US" sz="2000" dirty="0">
              <a:solidFill>
                <a:schemeClr val="tx1"/>
              </a:solidFill>
            </a:endParaRPr>
          </a:p>
          <a:p>
            <a:pPr algn="ctr"/>
            <a:endParaRPr lang="en-US" sz="2000" dirty="0">
              <a:solidFill>
                <a:schemeClr val="tx1"/>
              </a:solidFill>
            </a:endParaRPr>
          </a:p>
        </p:txBody>
      </p:sp>
      <p:sp>
        <p:nvSpPr>
          <p:cNvPr id="23" name="TextBox 22"/>
          <p:cNvSpPr txBox="1"/>
          <p:nvPr/>
        </p:nvSpPr>
        <p:spPr>
          <a:xfrm>
            <a:off x="185058" y="3586631"/>
            <a:ext cx="1973943" cy="400110"/>
          </a:xfrm>
          <a:prstGeom prst="rect">
            <a:avLst/>
          </a:prstGeom>
          <a:noFill/>
        </p:spPr>
        <p:txBody>
          <a:bodyPr wrap="square" rtlCol="0">
            <a:spAutoFit/>
          </a:bodyPr>
          <a:lstStyle/>
          <a:p>
            <a:r>
              <a:rPr lang="en-US" sz="2000" b="1" dirty="0" smtClean="0"/>
              <a:t>Example:</a:t>
            </a:r>
            <a:endParaRPr lang="en-US" sz="2000" b="1" dirty="0"/>
          </a:p>
        </p:txBody>
      </p:sp>
      <p:sp>
        <p:nvSpPr>
          <p:cNvPr id="24" name="TextBox 23"/>
          <p:cNvSpPr txBox="1"/>
          <p:nvPr/>
        </p:nvSpPr>
        <p:spPr>
          <a:xfrm>
            <a:off x="1404584" y="3586631"/>
            <a:ext cx="2953367" cy="646331"/>
          </a:xfrm>
          <a:prstGeom prst="rect">
            <a:avLst/>
          </a:prstGeom>
          <a:noFill/>
        </p:spPr>
        <p:txBody>
          <a:bodyPr wrap="square" rtlCol="0">
            <a:spAutoFit/>
          </a:bodyPr>
          <a:lstStyle/>
          <a:p>
            <a:pPr algn="ctr"/>
            <a:r>
              <a:rPr lang="en-US" b="1" dirty="0" smtClean="0">
                <a:solidFill>
                  <a:srgbClr val="0070C0"/>
                </a:solidFill>
              </a:rPr>
              <a:t>In phase 1 you learned the below pair  </a:t>
            </a:r>
            <a:endParaRPr lang="en-US" b="1" dirty="0">
              <a:solidFill>
                <a:srgbClr val="0070C0"/>
              </a:solidFill>
            </a:endParaRPr>
          </a:p>
        </p:txBody>
      </p:sp>
      <p:sp>
        <p:nvSpPr>
          <p:cNvPr id="25" name="TextBox 24"/>
          <p:cNvSpPr txBox="1"/>
          <p:nvPr/>
        </p:nvSpPr>
        <p:spPr>
          <a:xfrm>
            <a:off x="5538971" y="3601506"/>
            <a:ext cx="6441220" cy="646331"/>
          </a:xfrm>
          <a:prstGeom prst="rect">
            <a:avLst/>
          </a:prstGeom>
          <a:noFill/>
        </p:spPr>
        <p:txBody>
          <a:bodyPr wrap="square" rtlCol="0">
            <a:spAutoFit/>
          </a:bodyPr>
          <a:lstStyle/>
          <a:p>
            <a:pPr algn="ctr"/>
            <a:r>
              <a:rPr lang="en-US" b="1" dirty="0" smtClean="0">
                <a:solidFill>
                  <a:srgbClr val="0070C0"/>
                </a:solidFill>
              </a:rPr>
              <a:t>Try to recall the response word that is related to the new hint word (e.g. “Night”) and starts with the provided letter (e.g. “E”).</a:t>
            </a:r>
            <a:endParaRPr lang="en-US" b="1" dirty="0">
              <a:solidFill>
                <a:srgbClr val="0070C0"/>
              </a:solidFill>
            </a:endParaRPr>
          </a:p>
        </p:txBody>
      </p:sp>
      <p:sp>
        <p:nvSpPr>
          <p:cNvPr id="16" name="TextBox 15"/>
          <p:cNvSpPr txBox="1"/>
          <p:nvPr/>
        </p:nvSpPr>
        <p:spPr>
          <a:xfrm>
            <a:off x="2928939" y="86321"/>
            <a:ext cx="6687671" cy="646331"/>
          </a:xfrm>
          <a:prstGeom prst="rect">
            <a:avLst/>
          </a:prstGeom>
          <a:noFill/>
        </p:spPr>
        <p:txBody>
          <a:bodyPr wrap="square" rtlCol="0">
            <a:spAutoFit/>
          </a:bodyPr>
          <a:lstStyle/>
          <a:p>
            <a:pPr algn="ctr"/>
            <a:r>
              <a:rPr lang="en-US" sz="3600" dirty="0"/>
              <a:t>Phase </a:t>
            </a:r>
            <a:r>
              <a:rPr lang="en-US" sz="3600" dirty="0" smtClean="0"/>
              <a:t>3: Test with New Hint Word</a:t>
            </a:r>
            <a:endParaRPr lang="en-US" sz="3600" dirty="0"/>
          </a:p>
        </p:txBody>
      </p:sp>
    </p:spTree>
    <p:extLst>
      <p:ext uri="{BB962C8B-B14F-4D97-AF65-F5344CB8AC3E}">
        <p14:creationId xmlns:p14="http://schemas.microsoft.com/office/powerpoint/2010/main" val="18861313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1532389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1272545" y="572644"/>
            <a:ext cx="1947334" cy="646331"/>
          </a:xfrm>
          <a:prstGeom prst="rect">
            <a:avLst/>
          </a:prstGeom>
          <a:noFill/>
        </p:spPr>
        <p:txBody>
          <a:bodyPr wrap="square" rtlCol="0">
            <a:spAutoFit/>
          </a:bodyPr>
          <a:lstStyle/>
          <a:p>
            <a:pPr algn="ctr"/>
            <a:r>
              <a:rPr lang="en-US" dirty="0" smtClean="0"/>
              <a:t>Think of the 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Green Hint Trial</a:t>
            </a:r>
            <a:endParaRPr lang="en-US" b="1" dirty="0"/>
          </a:p>
        </p:txBody>
      </p:sp>
    </p:spTree>
    <p:extLst>
      <p:ext uri="{BB962C8B-B14F-4D97-AF65-F5344CB8AC3E}">
        <p14:creationId xmlns:p14="http://schemas.microsoft.com/office/powerpoint/2010/main" val="1295817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Edited to be less text heavy each page</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18925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2398754"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18" name="Group 17"/>
          <p:cNvGrpSpPr/>
          <p:nvPr/>
        </p:nvGrpSpPr>
        <p:grpSpPr>
          <a:xfrm>
            <a:off x="3053527" y="3665585"/>
            <a:ext cx="275297" cy="178187"/>
            <a:chOff x="4117412" y="4021927"/>
            <a:chExt cx="241348" cy="262978"/>
          </a:xfrm>
        </p:grpSpPr>
        <p:cxnSp>
          <p:nvCxnSpPr>
            <p:cNvPr id="7" name="Straight Connector 6"/>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3218368" y="3903293"/>
            <a:ext cx="814575" cy="307777"/>
          </a:xfrm>
          <a:prstGeom prst="rect">
            <a:avLst/>
          </a:prstGeom>
          <a:noFill/>
        </p:spPr>
        <p:txBody>
          <a:bodyPr wrap="square" rtlCol="0">
            <a:spAutoFit/>
          </a:bodyPr>
          <a:lstStyle/>
          <a:p>
            <a:r>
              <a:rPr lang="en-US" sz="1400" dirty="0" smtClean="0"/>
              <a:t>Click!</a:t>
            </a:r>
            <a:endParaRPr lang="en-US" sz="1400" dirty="0"/>
          </a:p>
        </p:txBody>
      </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4" name="TextBox 23"/>
          <p:cNvSpPr txBox="1"/>
          <p:nvPr/>
        </p:nvSpPr>
        <p:spPr>
          <a:xfrm>
            <a:off x="2143897" y="4313642"/>
            <a:ext cx="1947334" cy="923330"/>
          </a:xfrm>
          <a:prstGeom prst="rect">
            <a:avLst/>
          </a:prstGeom>
          <a:noFill/>
        </p:spPr>
        <p:txBody>
          <a:bodyPr wrap="square" rtlCol="0">
            <a:spAutoFit/>
          </a:bodyPr>
          <a:lstStyle/>
          <a:p>
            <a:pPr algn="ctr"/>
            <a:r>
              <a:rPr lang="en-US" dirty="0" smtClean="0"/>
              <a:t>Click spacebar when it comes to mind!</a:t>
            </a:r>
            <a:endParaRPr lang="en-US"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Green Hint Trial</a:t>
            </a:r>
            <a:endParaRPr lang="en-US" b="1" dirty="0"/>
          </a:p>
        </p:txBody>
      </p:sp>
    </p:spTree>
    <p:extLst>
      <p:ext uri="{BB962C8B-B14F-4D97-AF65-F5344CB8AC3E}">
        <p14:creationId xmlns:p14="http://schemas.microsoft.com/office/powerpoint/2010/main" val="11671085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7" name="TextBox 16"/>
          <p:cNvSpPr txBox="1"/>
          <p:nvPr/>
        </p:nvSpPr>
        <p:spPr>
          <a:xfrm>
            <a:off x="1984636" y="3325572"/>
            <a:ext cx="1947334" cy="646331"/>
          </a:xfrm>
          <a:prstGeom prst="rect">
            <a:avLst/>
          </a:prstGeom>
          <a:noFill/>
        </p:spPr>
        <p:txBody>
          <a:bodyPr wrap="square" rtlCol="0">
            <a:spAutoFit/>
          </a:bodyPr>
          <a:lstStyle/>
          <a:p>
            <a:pPr algn="ctr"/>
            <a:r>
              <a:rPr lang="en-US" dirty="0" smtClean="0"/>
              <a:t>Continue thinking of response word</a:t>
            </a:r>
            <a:endParaRPr lang="en-US" dirty="0"/>
          </a:p>
        </p:txBody>
      </p:sp>
    </p:spTree>
    <p:extLst>
      <p:ext uri="{BB962C8B-B14F-4D97-AF65-F5344CB8AC3E}">
        <p14:creationId xmlns:p14="http://schemas.microsoft.com/office/powerpoint/2010/main" val="4785244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2344588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322576"/>
            <a:ext cx="1824882" cy="96947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7"/>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Tree>
    <p:extLst>
      <p:ext uri="{BB962C8B-B14F-4D97-AF65-F5344CB8AC3E}">
        <p14:creationId xmlns:p14="http://schemas.microsoft.com/office/powerpoint/2010/main" val="20649505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7"/>
            <a:ext cx="1828800" cy="928582"/>
          </a:xfrm>
          <a:prstGeom prst="rect">
            <a:avLst/>
          </a:prstGeom>
        </p:spPr>
      </p:pic>
    </p:spTree>
    <p:extLst>
      <p:ext uri="{BB962C8B-B14F-4D97-AF65-F5344CB8AC3E}">
        <p14:creationId xmlns:p14="http://schemas.microsoft.com/office/powerpoint/2010/main" val="1411788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99202" y="101295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6"/>
            <a:ext cx="1664371" cy="969264"/>
          </a:xfrm>
          <a:prstGeom prst="rect">
            <a:avLst/>
          </a:prstGeom>
        </p:spPr>
      </p:pic>
    </p:spTree>
    <p:extLst>
      <p:ext uri="{BB962C8B-B14F-4D97-AF65-F5344CB8AC3E}">
        <p14:creationId xmlns:p14="http://schemas.microsoft.com/office/powerpoint/2010/main" val="19717083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297128"/>
            <a:ext cx="1731356" cy="983813"/>
          </a:xfrm>
          <a:prstGeom prst="rect">
            <a:avLst/>
          </a:prstGeom>
        </p:spPr>
      </p:pic>
      <p:sp>
        <p:nvSpPr>
          <p:cNvPr id="18" name="TextBox 17"/>
          <p:cNvSpPr txBox="1"/>
          <p:nvPr/>
        </p:nvSpPr>
        <p:spPr>
          <a:xfrm>
            <a:off x="5460091" y="1338715"/>
            <a:ext cx="2381124" cy="646331"/>
          </a:xfrm>
          <a:prstGeom prst="rect">
            <a:avLst/>
          </a:prstGeom>
          <a:noFill/>
        </p:spPr>
        <p:txBody>
          <a:bodyPr wrap="square" rtlCol="0">
            <a:spAutoFit/>
          </a:bodyPr>
          <a:lstStyle/>
          <a:p>
            <a:pPr algn="ctr"/>
            <a:r>
              <a:rPr lang="en-US" dirty="0" smtClean="0"/>
              <a:t>Hit spacebar when you identify the word!</a:t>
            </a:r>
            <a:endParaRPr lang="en-US" dirty="0"/>
          </a:p>
        </p:txBody>
      </p:sp>
      <p:grpSp>
        <p:nvGrpSpPr>
          <p:cNvPr id="20" name="Group 19"/>
          <p:cNvGrpSpPr/>
          <p:nvPr/>
        </p:nvGrpSpPr>
        <p:grpSpPr>
          <a:xfrm>
            <a:off x="6669301" y="3632535"/>
            <a:ext cx="275297" cy="178187"/>
            <a:chOff x="4117412" y="4021927"/>
            <a:chExt cx="241348" cy="262978"/>
          </a:xfrm>
        </p:grpSpPr>
        <p:cxnSp>
          <p:nvCxnSpPr>
            <p:cNvPr id="23" name="Straight Connector 22"/>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6834142" y="3870243"/>
            <a:ext cx="814575" cy="307777"/>
          </a:xfrm>
          <a:prstGeom prst="rect">
            <a:avLst/>
          </a:prstGeom>
          <a:noFill/>
        </p:spPr>
        <p:txBody>
          <a:bodyPr wrap="square" rtlCol="0">
            <a:spAutoFit/>
          </a:bodyPr>
          <a:lstStyle/>
          <a:p>
            <a:r>
              <a:rPr lang="en-US" sz="1400" dirty="0" smtClean="0"/>
              <a:t>Click!</a:t>
            </a:r>
            <a:endParaRPr lang="en-US" sz="1400" dirty="0"/>
          </a:p>
        </p:txBody>
      </p:sp>
    </p:spTree>
    <p:extLst>
      <p:ext uri="{BB962C8B-B14F-4D97-AF65-F5344CB8AC3E}">
        <p14:creationId xmlns:p14="http://schemas.microsoft.com/office/powerpoint/2010/main" val="682300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20023204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9311386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err="1" smtClean="0"/>
              <a:t>Bir</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727689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Have block of TNT (with intrusion ratings) followed by block of unmasking that includes some of the </a:t>
            </a:r>
            <a:r>
              <a:rPr lang="en-US" dirty="0" err="1" smtClean="0"/>
              <a:t>repsonse</a:t>
            </a:r>
            <a:r>
              <a:rPr lang="en-US" dirty="0" smtClean="0"/>
              <a:t> words related to </a:t>
            </a:r>
            <a:r>
              <a:rPr lang="en-US" dirty="0" err="1" smtClean="0"/>
              <a:t>immed</a:t>
            </a:r>
            <a:r>
              <a:rPr lang="en-US" dirty="0" smtClean="0"/>
              <a:t>. Prior TNT block and foils, in unmasking unfold to ~70% then switch to screen that requires them to type their best guess </a:t>
            </a:r>
            <a:r>
              <a:rPr lang="mr-IN" dirty="0" smtClean="0"/>
              <a:t>–</a:t>
            </a:r>
            <a:r>
              <a:rPr lang="en-US" dirty="0" smtClean="0"/>
              <a:t>in between block sets have them do something hard like count backwards from 110 by 17 to “erase” priming of prior set </a:t>
            </a:r>
            <a:endParaRPr lang="en-US" dirty="0"/>
          </a:p>
        </p:txBody>
      </p:sp>
    </p:spTree>
    <p:extLst>
      <p:ext uri="{BB962C8B-B14F-4D97-AF65-F5344CB8AC3E}">
        <p14:creationId xmlns:p14="http://schemas.microsoft.com/office/powerpoint/2010/main" val="4096798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1553043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28" name="Curved Up Arrow 27"/>
          <p:cNvSpPr/>
          <p:nvPr/>
        </p:nvSpPr>
        <p:spPr>
          <a:xfrm rot="11337405">
            <a:off x="3649448" y="148847"/>
            <a:ext cx="6458834" cy="993093"/>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3"/>
          <p:cNvGrpSpPr/>
          <p:nvPr/>
        </p:nvGrpSpPr>
        <p:grpSpPr>
          <a:xfrm>
            <a:off x="9343164" y="2231207"/>
            <a:ext cx="2561601" cy="1134759"/>
            <a:chOff x="7692788" y="2231207"/>
            <a:chExt cx="2561601" cy="1134759"/>
          </a:xfrm>
        </p:grpSpPr>
        <p:sp>
          <p:nvSpPr>
            <p:cNvPr id="35" name="Rectangle 3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7" name="TextBox 3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8" name="TextBox 3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40" name="Straight Connector 3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27" name="TextBox 26"/>
          <p:cNvSpPr txBox="1"/>
          <p:nvPr/>
        </p:nvSpPr>
        <p:spPr>
          <a:xfrm>
            <a:off x="8115965" y="1580816"/>
            <a:ext cx="3433289" cy="369332"/>
          </a:xfrm>
          <a:prstGeom prst="rect">
            <a:avLst/>
          </a:prstGeom>
          <a:noFill/>
        </p:spPr>
        <p:txBody>
          <a:bodyPr wrap="square" rtlCol="0">
            <a:spAutoFit/>
          </a:bodyPr>
          <a:lstStyle/>
          <a:p>
            <a:pPr algn="ctr"/>
            <a:r>
              <a:rPr lang="en-US" dirty="0" smtClean="0"/>
              <a:t>Think back and slide to answer!</a:t>
            </a:r>
            <a:endParaRPr lang="en-US" dirty="0"/>
          </a:p>
        </p:txBody>
      </p:sp>
    </p:spTree>
    <p:extLst>
      <p:ext uri="{BB962C8B-B14F-4D97-AF65-F5344CB8AC3E}">
        <p14:creationId xmlns:p14="http://schemas.microsoft.com/office/powerpoint/2010/main" val="18012470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9" name="TextBox 8"/>
          <p:cNvSpPr txBox="1"/>
          <p:nvPr/>
        </p:nvSpPr>
        <p:spPr>
          <a:xfrm>
            <a:off x="8666969" y="1639390"/>
            <a:ext cx="3433289" cy="369332"/>
          </a:xfrm>
          <a:prstGeom prst="rect">
            <a:avLst/>
          </a:prstGeom>
          <a:noFill/>
        </p:spPr>
        <p:txBody>
          <a:bodyPr wrap="square" rtlCol="0">
            <a:spAutoFit/>
          </a:bodyPr>
          <a:lstStyle/>
          <a:p>
            <a:pPr algn="ctr"/>
            <a:r>
              <a:rPr lang="en-US" dirty="0" smtClean="0"/>
              <a:t>Slide to Answer</a:t>
            </a:r>
            <a:endParaRPr lang="en-US" dirty="0"/>
          </a:p>
        </p:txBody>
      </p:sp>
      <p:sp>
        <p:nvSpPr>
          <p:cNvPr id="28" name="Curved Up Arrow 27"/>
          <p:cNvSpPr/>
          <p:nvPr/>
        </p:nvSpPr>
        <p:spPr>
          <a:xfrm rot="11337405">
            <a:off x="3649448" y="148847"/>
            <a:ext cx="6458834" cy="993093"/>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Green Hint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grpSp>
        <p:nvGrpSpPr>
          <p:cNvPr id="27" name="Group 26"/>
          <p:cNvGrpSpPr/>
          <p:nvPr/>
        </p:nvGrpSpPr>
        <p:grpSpPr>
          <a:xfrm>
            <a:off x="9375538" y="2233455"/>
            <a:ext cx="2561601" cy="1134759"/>
            <a:chOff x="7692788" y="2182655"/>
            <a:chExt cx="2561601" cy="1134759"/>
          </a:xfrm>
        </p:grpSpPr>
        <p:sp>
          <p:nvSpPr>
            <p:cNvPr id="30" name="Rectangle 29"/>
            <p:cNvSpPr/>
            <p:nvPr/>
          </p:nvSpPr>
          <p:spPr>
            <a:xfrm>
              <a:off x="8155561" y="2182655"/>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8393608" y="3006944"/>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172494" y="2234398"/>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3" name="TextBox 32"/>
            <p:cNvSpPr txBox="1"/>
            <p:nvPr/>
          </p:nvSpPr>
          <p:spPr>
            <a:xfrm>
              <a:off x="7692788" y="3024304"/>
              <a:ext cx="1458229" cy="246221"/>
            </a:xfrm>
            <a:prstGeom prst="rect">
              <a:avLst/>
            </a:prstGeom>
            <a:noFill/>
          </p:spPr>
          <p:txBody>
            <a:bodyPr wrap="square" rtlCol="0">
              <a:spAutoFit/>
            </a:bodyPr>
            <a:lstStyle/>
            <a:p>
              <a:pPr algn="ctr"/>
              <a:r>
                <a:rPr lang="en-US" sz="1000" dirty="0" smtClean="0"/>
                <a:t>NEVER</a:t>
              </a:r>
              <a:endParaRPr lang="en-US" sz="1000" dirty="0"/>
            </a:p>
          </p:txBody>
        </p:sp>
        <p:sp>
          <p:nvSpPr>
            <p:cNvPr id="34" name="TextBox 33"/>
            <p:cNvSpPr txBox="1"/>
            <p:nvPr/>
          </p:nvSpPr>
          <p:spPr>
            <a:xfrm>
              <a:off x="8796160" y="3065296"/>
              <a:ext cx="1458229" cy="246221"/>
            </a:xfrm>
            <a:prstGeom prst="rect">
              <a:avLst/>
            </a:prstGeom>
            <a:noFill/>
          </p:spPr>
          <p:txBody>
            <a:bodyPr wrap="square" rtlCol="0">
              <a:spAutoFit/>
            </a:bodyPr>
            <a:lstStyle/>
            <a:p>
              <a:pPr algn="ctr"/>
              <a:r>
                <a:rPr lang="en-US" sz="1000" dirty="0" smtClean="0"/>
                <a:t>OFTEN</a:t>
              </a:r>
              <a:endParaRPr lang="en-US" sz="1000" dirty="0"/>
            </a:p>
          </p:txBody>
        </p:sp>
        <p:sp>
          <p:nvSpPr>
            <p:cNvPr id="42" name="Oval 41"/>
            <p:cNvSpPr/>
            <p:nvPr/>
          </p:nvSpPr>
          <p:spPr>
            <a:xfrm>
              <a:off x="9121609" y="2966452"/>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9175944" y="3072183"/>
              <a:ext cx="110052" cy="15849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93061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3" name="TextBox 2"/>
          <p:cNvSpPr txBox="1"/>
          <p:nvPr/>
        </p:nvSpPr>
        <p:spPr>
          <a:xfrm>
            <a:off x="144433" y="878541"/>
            <a:ext cx="2957355" cy="461665"/>
          </a:xfrm>
          <a:prstGeom prst="rect">
            <a:avLst/>
          </a:prstGeom>
          <a:noFill/>
        </p:spPr>
        <p:txBody>
          <a:bodyPr wrap="square" rtlCol="0">
            <a:spAutoFit/>
          </a:bodyPr>
          <a:lstStyle/>
          <a:p>
            <a:r>
              <a:rPr lang="en-US" sz="2400" b="1" dirty="0" smtClean="0"/>
              <a:t>OR</a:t>
            </a:r>
            <a:r>
              <a:rPr lang="en-US" b="1" dirty="0" smtClean="0"/>
              <a:t>, if the hint word is red</a:t>
            </a:r>
            <a:r>
              <a:rPr lang="mr-IN" b="1" dirty="0" smtClean="0"/>
              <a:t>…</a:t>
            </a:r>
            <a:endParaRPr lang="en-US" b="1" dirty="0"/>
          </a:p>
        </p:txBody>
      </p:sp>
    </p:spTree>
    <p:extLst>
      <p:ext uri="{BB962C8B-B14F-4D97-AF65-F5344CB8AC3E}">
        <p14:creationId xmlns:p14="http://schemas.microsoft.com/office/powerpoint/2010/main" val="12775200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894433" y="518802"/>
            <a:ext cx="1947334" cy="646331"/>
          </a:xfrm>
          <a:prstGeom prst="rect">
            <a:avLst/>
          </a:prstGeom>
          <a:noFill/>
        </p:spPr>
        <p:txBody>
          <a:bodyPr wrap="square" rtlCol="0">
            <a:spAutoFit/>
          </a:bodyPr>
          <a:lstStyle/>
          <a:p>
            <a:pPr algn="ctr"/>
            <a:r>
              <a:rPr lang="en-US" dirty="0" smtClean="0"/>
              <a:t>DO NOT think of 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TextBox 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7384986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2398754"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18" name="Group 17"/>
          <p:cNvGrpSpPr/>
          <p:nvPr/>
        </p:nvGrpSpPr>
        <p:grpSpPr>
          <a:xfrm>
            <a:off x="3053527" y="3665585"/>
            <a:ext cx="275297" cy="178187"/>
            <a:chOff x="4117412" y="4021927"/>
            <a:chExt cx="241348" cy="262978"/>
          </a:xfrm>
        </p:grpSpPr>
        <p:cxnSp>
          <p:nvCxnSpPr>
            <p:cNvPr id="7" name="Straight Connector 6"/>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3218368" y="3903293"/>
            <a:ext cx="814575" cy="307777"/>
          </a:xfrm>
          <a:prstGeom prst="rect">
            <a:avLst/>
          </a:prstGeom>
          <a:noFill/>
        </p:spPr>
        <p:txBody>
          <a:bodyPr wrap="square" rtlCol="0">
            <a:spAutoFit/>
          </a:bodyPr>
          <a:lstStyle/>
          <a:p>
            <a:r>
              <a:rPr lang="en-US" sz="1400" dirty="0" smtClean="0"/>
              <a:t>Click!</a:t>
            </a:r>
            <a:endParaRPr lang="en-US" sz="1400" dirty="0"/>
          </a:p>
        </p:txBody>
      </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7" name="TextBox 16"/>
          <p:cNvSpPr txBox="1"/>
          <p:nvPr/>
        </p:nvSpPr>
        <p:spPr>
          <a:xfrm>
            <a:off x="1726176" y="4334813"/>
            <a:ext cx="2898930" cy="923330"/>
          </a:xfrm>
          <a:prstGeom prst="rect">
            <a:avLst/>
          </a:prstGeom>
          <a:noFill/>
        </p:spPr>
        <p:txBody>
          <a:bodyPr wrap="square" rtlCol="0">
            <a:spAutoFit/>
          </a:bodyPr>
          <a:lstStyle/>
          <a:p>
            <a:pPr algn="ctr"/>
            <a:r>
              <a:rPr lang="en-US" dirty="0"/>
              <a:t>I</a:t>
            </a:r>
            <a:r>
              <a:rPr lang="en-US" dirty="0" smtClean="0"/>
              <a:t>f it </a:t>
            </a:r>
            <a:r>
              <a:rPr lang="en-US" b="1" dirty="0" smtClean="0"/>
              <a:t>accidentally</a:t>
            </a:r>
            <a:r>
              <a:rPr lang="en-US" dirty="0" smtClean="0"/>
              <a:t> comes to mind, press spacebar and clear it from mind!</a:t>
            </a:r>
            <a:endParaRPr lang="en-US" dirty="0"/>
          </a:p>
        </p:txBody>
      </p:sp>
      <p:sp>
        <p:nvSpPr>
          <p:cNvPr id="19" name="TextBox 18"/>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6389994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7" name="TextBox 16"/>
          <p:cNvSpPr txBox="1"/>
          <p:nvPr/>
        </p:nvSpPr>
        <p:spPr>
          <a:xfrm>
            <a:off x="1984636" y="3325572"/>
            <a:ext cx="1947334" cy="923330"/>
          </a:xfrm>
          <a:prstGeom prst="rect">
            <a:avLst/>
          </a:prstGeom>
          <a:noFill/>
        </p:spPr>
        <p:txBody>
          <a:bodyPr wrap="square" rtlCol="0">
            <a:spAutoFit/>
          </a:bodyPr>
          <a:lstStyle/>
          <a:p>
            <a:pPr algn="ctr"/>
            <a:r>
              <a:rPr lang="en-US" dirty="0" smtClean="0"/>
              <a:t>Continue to block the response word.</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8904110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4315862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322576"/>
            <a:ext cx="1824882" cy="96947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7"/>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2631378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7"/>
            <a:ext cx="1828800" cy="928582"/>
          </a:xfrm>
          <a:prstGeom prst="rect">
            <a:avLst/>
          </a:prstGeom>
        </p:spPr>
      </p:pic>
      <p:sp>
        <p:nvSpPr>
          <p:cNvPr id="16" name="TextBox 15"/>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889604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6996" y="65211"/>
            <a:ext cx="9144000" cy="646331"/>
          </a:xfrm>
          <a:prstGeom prst="rect">
            <a:avLst/>
          </a:prstGeom>
          <a:noFill/>
        </p:spPr>
        <p:txBody>
          <a:bodyPr wrap="square" rtlCol="0">
            <a:spAutoFit/>
          </a:bodyPr>
          <a:lstStyle/>
          <a:p>
            <a:pPr algn="ctr"/>
            <a:r>
              <a:rPr lang="en-US" sz="3600" dirty="0" smtClean="0"/>
              <a:t>Extra Practice</a:t>
            </a:r>
            <a:endParaRPr lang="en-US" sz="3600" dirty="0"/>
          </a:p>
        </p:txBody>
      </p:sp>
      <p:sp>
        <p:nvSpPr>
          <p:cNvPr id="3" name="TextBox 2"/>
          <p:cNvSpPr txBox="1"/>
          <p:nvPr/>
        </p:nvSpPr>
        <p:spPr>
          <a:xfrm>
            <a:off x="738612" y="658652"/>
            <a:ext cx="10932458" cy="6278642"/>
          </a:xfrm>
          <a:prstGeom prst="rect">
            <a:avLst/>
          </a:prstGeom>
          <a:noFill/>
        </p:spPr>
        <p:txBody>
          <a:bodyPr wrap="square" rtlCol="0">
            <a:spAutoFit/>
          </a:bodyPr>
          <a:lstStyle/>
          <a:p>
            <a:r>
              <a:rPr lang="en-US" sz="2400" dirty="0" smtClean="0"/>
              <a:t>During practice we will ask you to rate your success on </a:t>
            </a:r>
            <a:r>
              <a:rPr lang="en-US" sz="2400" u="sng" dirty="0" smtClean="0"/>
              <a:t>thinking of the response word on green trials </a:t>
            </a:r>
            <a:r>
              <a:rPr lang="en-US" sz="2400" dirty="0" smtClean="0"/>
              <a:t>and of </a:t>
            </a:r>
            <a:r>
              <a:rPr lang="en-US" sz="2400" u="sng" dirty="0" smtClean="0"/>
              <a:t>blocking the response word on red trials</a:t>
            </a:r>
            <a:r>
              <a:rPr lang="en-US" sz="2400" dirty="0" smtClean="0"/>
              <a:t>. This is included in the practice so that you can check how you are doing and try to improve before we start the main experiment. </a:t>
            </a:r>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a:p>
            <a:r>
              <a:rPr lang="en-US" sz="2400" dirty="0" smtClean="0"/>
              <a:t>Use the sliding scale to rate how frequently the response word was in mind during the display of the hint word. </a:t>
            </a:r>
            <a:r>
              <a:rPr lang="en-US" sz="2400" b="1" dirty="0" smtClean="0"/>
              <a:t>So, </a:t>
            </a:r>
            <a:r>
              <a:rPr lang="en-US" sz="2400" dirty="0" smtClean="0"/>
              <a:t>in the above example you would report how often the response word “evening” was in your mind when the hint word was on the screen.</a:t>
            </a:r>
            <a:endParaRPr lang="en-US" sz="2400" b="1" dirty="0" smtClean="0"/>
          </a:p>
          <a:p>
            <a:pPr marL="285750" indent="-285750">
              <a:buFont typeface="Arial" charset="0"/>
              <a:buChar char="•"/>
            </a:pPr>
            <a:endParaRPr lang="en-US" b="1" dirty="0"/>
          </a:p>
        </p:txBody>
      </p:sp>
      <p:sp>
        <p:nvSpPr>
          <p:cNvPr id="5" name="Rectangle 4"/>
          <p:cNvSpPr>
            <a:spLocks noChangeAspect="1"/>
          </p:cNvSpPr>
          <p:nvPr/>
        </p:nvSpPr>
        <p:spPr>
          <a:xfrm>
            <a:off x="2140167" y="3264285"/>
            <a:ext cx="2447594" cy="157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B050"/>
                </a:solidFill>
              </a:rPr>
              <a:t>ROBE</a:t>
            </a:r>
            <a:endParaRPr lang="en-US" sz="2400" dirty="0">
              <a:solidFill>
                <a:srgbClr val="00B050"/>
              </a:solidFill>
            </a:endParaRPr>
          </a:p>
          <a:p>
            <a:pPr algn="ctr"/>
            <a:endParaRPr lang="en-US" sz="2000" dirty="0">
              <a:solidFill>
                <a:schemeClr val="tx1"/>
              </a:solidFill>
            </a:endParaRPr>
          </a:p>
        </p:txBody>
      </p:sp>
      <p:grpSp>
        <p:nvGrpSpPr>
          <p:cNvPr id="10" name="Group 9"/>
          <p:cNvGrpSpPr/>
          <p:nvPr/>
        </p:nvGrpSpPr>
        <p:grpSpPr>
          <a:xfrm>
            <a:off x="3803880" y="3307712"/>
            <a:ext cx="3627690" cy="1813191"/>
            <a:chOff x="7692788" y="2231207"/>
            <a:chExt cx="2561601" cy="1134759"/>
          </a:xfrm>
        </p:grpSpPr>
        <p:sp>
          <p:nvSpPr>
            <p:cNvPr id="11" name="Rectangle 1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20172" y="2321533"/>
              <a:ext cx="1671444" cy="462282"/>
            </a:xfrm>
            <a:prstGeom prst="rect">
              <a:avLst/>
            </a:prstGeom>
            <a:noFill/>
          </p:spPr>
          <p:txBody>
            <a:bodyPr wrap="square" rtlCol="0">
              <a:spAutoFit/>
            </a:bodyPr>
            <a:lstStyle/>
            <a:p>
              <a:pPr algn="ctr"/>
              <a:r>
                <a:rPr lang="en-US" sz="1400" dirty="0" smtClean="0"/>
                <a:t>When the RED/GREEN hint word was on, how often was the response word in mind?</a:t>
              </a:r>
              <a:endParaRPr lang="en-US" sz="1400" dirty="0"/>
            </a:p>
          </p:txBody>
        </p:sp>
        <p:sp>
          <p:nvSpPr>
            <p:cNvPr id="13" name="TextBox 12"/>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4" name="TextBox 13"/>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5" name="Straight Connector 14"/>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rrow computer mouse cursor icon clicking pointer Vector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4363141" y="2201921"/>
            <a:ext cx="2838512" cy="923330"/>
          </a:xfrm>
          <a:prstGeom prst="rect">
            <a:avLst/>
          </a:prstGeom>
          <a:noFill/>
        </p:spPr>
        <p:txBody>
          <a:bodyPr wrap="square" rtlCol="0">
            <a:spAutoFit/>
          </a:bodyPr>
          <a:lstStyle/>
          <a:p>
            <a:pPr algn="ctr"/>
            <a:r>
              <a:rPr lang="en-US" dirty="0" smtClean="0"/>
              <a:t>Before the hidden word task</a:t>
            </a:r>
            <a:r>
              <a:rPr lang="mr-IN" dirty="0" smtClean="0"/>
              <a:t>…</a:t>
            </a:r>
            <a:r>
              <a:rPr lang="en-US" dirty="0" smtClean="0"/>
              <a:t> try to assess how you are doing- Be honest!</a:t>
            </a:r>
            <a:endParaRPr lang="en-US" dirty="0"/>
          </a:p>
        </p:txBody>
      </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9042" y="2337524"/>
            <a:ext cx="994004" cy="1083701"/>
          </a:xfrm>
          <a:prstGeom prst="rect">
            <a:avLst/>
          </a:prstGeom>
        </p:spPr>
      </p:pic>
      <p:sp>
        <p:nvSpPr>
          <p:cNvPr id="19" name="TextBox 18"/>
          <p:cNvSpPr txBox="1"/>
          <p:nvPr/>
        </p:nvSpPr>
        <p:spPr>
          <a:xfrm>
            <a:off x="3078356" y="2578177"/>
            <a:ext cx="1062054" cy="307777"/>
          </a:xfrm>
          <a:prstGeom prst="rect">
            <a:avLst/>
          </a:prstGeom>
          <a:noFill/>
        </p:spPr>
        <p:txBody>
          <a:bodyPr wrap="square" rtlCol="0">
            <a:spAutoFit/>
          </a:bodyPr>
          <a:lstStyle/>
          <a:p>
            <a:r>
              <a:rPr lang="en-US" sz="1400" dirty="0" smtClean="0"/>
              <a:t>EVENING</a:t>
            </a:r>
            <a:endParaRPr lang="en-US" sz="1400"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47087" y="3832041"/>
            <a:ext cx="2403053" cy="1537581"/>
          </a:xfrm>
          <a:prstGeom prst="rect">
            <a:avLst/>
          </a:prstGeom>
        </p:spPr>
      </p:pic>
    </p:spTree>
    <p:extLst>
      <p:ext uri="{BB962C8B-B14F-4D97-AF65-F5344CB8AC3E}">
        <p14:creationId xmlns:p14="http://schemas.microsoft.com/office/powerpoint/2010/main" val="16633279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99202" y="101295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6"/>
            <a:ext cx="1664371" cy="969264"/>
          </a:xfrm>
          <a:prstGeom prst="rect">
            <a:avLst/>
          </a:prstGeom>
        </p:spPr>
      </p:pic>
      <p:sp>
        <p:nvSpPr>
          <p:cNvPr id="16" name="TextBox 15"/>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7936473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297128"/>
            <a:ext cx="1731356" cy="983813"/>
          </a:xfrm>
          <a:prstGeom prst="rect">
            <a:avLst/>
          </a:prstGeom>
        </p:spPr>
      </p:pic>
      <p:sp>
        <p:nvSpPr>
          <p:cNvPr id="18" name="TextBox 17"/>
          <p:cNvSpPr txBox="1"/>
          <p:nvPr/>
        </p:nvSpPr>
        <p:spPr>
          <a:xfrm>
            <a:off x="5460091" y="1338715"/>
            <a:ext cx="2381124" cy="646331"/>
          </a:xfrm>
          <a:prstGeom prst="rect">
            <a:avLst/>
          </a:prstGeom>
          <a:noFill/>
        </p:spPr>
        <p:txBody>
          <a:bodyPr wrap="square" rtlCol="0">
            <a:spAutoFit/>
          </a:bodyPr>
          <a:lstStyle/>
          <a:p>
            <a:pPr algn="ctr"/>
            <a:r>
              <a:rPr lang="en-US" dirty="0" smtClean="0"/>
              <a:t>Hit spacebar when you identify the word!</a:t>
            </a:r>
            <a:endParaRPr lang="en-US" dirty="0"/>
          </a:p>
        </p:txBody>
      </p:sp>
      <p:grpSp>
        <p:nvGrpSpPr>
          <p:cNvPr id="20" name="Group 19"/>
          <p:cNvGrpSpPr/>
          <p:nvPr/>
        </p:nvGrpSpPr>
        <p:grpSpPr>
          <a:xfrm>
            <a:off x="6669301" y="3632535"/>
            <a:ext cx="275297" cy="178187"/>
            <a:chOff x="4117412" y="4021927"/>
            <a:chExt cx="241348" cy="262978"/>
          </a:xfrm>
        </p:grpSpPr>
        <p:cxnSp>
          <p:nvCxnSpPr>
            <p:cNvPr id="23" name="Straight Connector 22"/>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6834142" y="3870243"/>
            <a:ext cx="814575" cy="307777"/>
          </a:xfrm>
          <a:prstGeom prst="rect">
            <a:avLst/>
          </a:prstGeom>
          <a:noFill/>
        </p:spPr>
        <p:txBody>
          <a:bodyPr wrap="square" rtlCol="0">
            <a:spAutoFit/>
          </a:bodyPr>
          <a:lstStyle/>
          <a:p>
            <a:r>
              <a:rPr lang="en-US" sz="1400" dirty="0" smtClean="0"/>
              <a:t>Click!</a:t>
            </a:r>
            <a:endParaRPr lang="en-US" sz="1400" dirty="0"/>
          </a:p>
        </p:txBody>
      </p:sp>
      <p:sp>
        <p:nvSpPr>
          <p:cNvPr id="19" name="TextBox 18"/>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80991186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4" name="TextBox 1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4373267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4" name="TextBox 1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072261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err="1" smtClean="0"/>
              <a:t>Bir</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4" name="TextBox 1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4116610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4" name="TextBox 1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7422891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9" name="TextBox 8"/>
          <p:cNvSpPr txBox="1"/>
          <p:nvPr/>
        </p:nvSpPr>
        <p:spPr>
          <a:xfrm>
            <a:off x="7818180" y="1218975"/>
            <a:ext cx="3433289" cy="369332"/>
          </a:xfrm>
          <a:prstGeom prst="rect">
            <a:avLst/>
          </a:prstGeom>
          <a:noFill/>
        </p:spPr>
        <p:txBody>
          <a:bodyPr wrap="square" rtlCol="0">
            <a:spAutoFit/>
          </a:bodyPr>
          <a:lstStyle/>
          <a:p>
            <a:pPr algn="ctr"/>
            <a:r>
              <a:rPr lang="en-US" dirty="0" smtClean="0"/>
              <a:t>Think back and slide to answer!</a:t>
            </a:r>
            <a:endParaRPr lang="en-US" dirty="0"/>
          </a:p>
        </p:txBody>
      </p:sp>
      <p:sp>
        <p:nvSpPr>
          <p:cNvPr id="28" name="Curved Up Arrow 27"/>
          <p:cNvSpPr/>
          <p:nvPr/>
        </p:nvSpPr>
        <p:spPr>
          <a:xfrm rot="11337405">
            <a:off x="4034785" y="123745"/>
            <a:ext cx="5394159" cy="679467"/>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3"/>
          <p:cNvGrpSpPr/>
          <p:nvPr/>
        </p:nvGrpSpPr>
        <p:grpSpPr>
          <a:xfrm>
            <a:off x="9343164" y="2231207"/>
            <a:ext cx="2561601" cy="1134759"/>
            <a:chOff x="7692788" y="2231207"/>
            <a:chExt cx="2561601" cy="1134759"/>
          </a:xfrm>
        </p:grpSpPr>
        <p:sp>
          <p:nvSpPr>
            <p:cNvPr id="35" name="Rectangle 3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7" name="TextBox 3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8" name="TextBox 3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40" name="Straight Connector 3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Red Hint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27" name="TextBox 26"/>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7133768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64237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Instructions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040679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96670" y="421341"/>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1480136" y="1686931"/>
            <a:ext cx="8935890" cy="3662541"/>
          </a:xfrm>
          <a:prstGeom prst="rect">
            <a:avLst/>
          </a:prstGeom>
          <a:noFill/>
        </p:spPr>
        <p:txBody>
          <a:bodyPr wrap="square" rtlCol="0">
            <a:spAutoFit/>
          </a:bodyPr>
          <a:lstStyle/>
          <a:p>
            <a:pPr algn="ctr"/>
            <a:r>
              <a:rPr lang="en-US" b="1" dirty="0">
                <a:latin typeface="Calibri" charset="0"/>
                <a:ea typeface="Calibri" charset="0"/>
                <a:cs typeface="Times New Roman" charset="0"/>
              </a:rPr>
              <a:t>WELCOME</a:t>
            </a:r>
            <a:r>
              <a:rPr lang="en-US" b="1" dirty="0" smtClean="0">
                <a:latin typeface="Calibri" charset="0"/>
                <a:ea typeface="Calibri" charset="0"/>
                <a:cs typeface="Times New Roman" charset="0"/>
              </a:rPr>
              <a:t>!</a:t>
            </a:r>
          </a:p>
          <a:p>
            <a:pPr algn="ctr"/>
            <a:endParaRPr lang="en-US" b="1" dirty="0">
              <a:latin typeface="Calibri" charset="0"/>
              <a:ea typeface="Calibri" charset="0"/>
              <a:cs typeface="Times New Roman" charset="0"/>
            </a:endParaRPr>
          </a:p>
          <a:p>
            <a:r>
              <a:rPr lang="en-US" dirty="0">
                <a:latin typeface="Calibri" charset="0"/>
                <a:ea typeface="Calibri" charset="0"/>
                <a:cs typeface="Times New Roman" charset="0"/>
              </a:rPr>
              <a:t>Note: You may need to zoom out to see the full pages in this study</a:t>
            </a:r>
            <a:r>
              <a:rPr lang="en-US" dirty="0" smtClean="0">
                <a:latin typeface="Calibri" charset="0"/>
                <a:ea typeface="Calibri" charset="0"/>
                <a:cs typeface="Times New Roman" charset="0"/>
              </a:rPr>
              <a:t>.</a:t>
            </a:r>
          </a:p>
          <a:p>
            <a:endParaRPr lang="en-US" dirty="0">
              <a:latin typeface="Calibri" charset="0"/>
              <a:ea typeface="Calibri" charset="0"/>
              <a:cs typeface="Times New Roman" charset="0"/>
            </a:endParaRPr>
          </a:p>
          <a:p>
            <a:r>
              <a:rPr lang="en-US" b="1" dirty="0">
                <a:latin typeface="Calibri" charset="0"/>
                <a:ea typeface="Calibri" charset="0"/>
                <a:cs typeface="Times New Roman" charset="0"/>
              </a:rPr>
              <a:t> </a:t>
            </a:r>
            <a:r>
              <a:rPr lang="en-US" b="1" dirty="0" smtClean="0">
                <a:latin typeface="Calibri" charset="0"/>
                <a:ea typeface="Calibri" charset="0"/>
                <a:cs typeface="Times New Roman" charset="0"/>
              </a:rPr>
              <a:t>Before </a:t>
            </a:r>
            <a:r>
              <a:rPr lang="en-US" b="1" dirty="0">
                <a:latin typeface="Calibri" charset="0"/>
                <a:ea typeface="Calibri" charset="0"/>
                <a:cs typeface="Times New Roman" charset="0"/>
              </a:rPr>
              <a:t>you begin, please switch off your phone, music, close your other tabs and remove other distractions to focus on the study</a:t>
            </a:r>
            <a:r>
              <a:rPr lang="en-US" b="1" dirty="0" smtClean="0">
                <a:latin typeface="Calibri" charset="0"/>
                <a:ea typeface="Calibri" charset="0"/>
                <a:cs typeface="Times New Roman" charset="0"/>
              </a:rPr>
              <a:t>.</a:t>
            </a:r>
          </a:p>
          <a:p>
            <a:endParaRPr lang="en-US" dirty="0" smtClean="0"/>
          </a:p>
          <a:p>
            <a:pPr marL="285750" indent="-285750">
              <a:buFont typeface="Arial" charset="0"/>
              <a:buChar char="•"/>
            </a:pPr>
            <a:r>
              <a:rPr lang="en-US" dirty="0" smtClean="0"/>
              <a:t>This </a:t>
            </a:r>
            <a:r>
              <a:rPr lang="en-US" dirty="0"/>
              <a:t>experiment is concerned with the brain mechanisms that underlie attention. </a:t>
            </a:r>
            <a:endParaRPr lang="en-US" dirty="0" smtClean="0"/>
          </a:p>
          <a:p>
            <a:pPr marL="285750" indent="-285750">
              <a:buFont typeface="Arial" charset="0"/>
              <a:buChar char="•"/>
            </a:pPr>
            <a:endParaRPr lang="en-US" dirty="0"/>
          </a:p>
          <a:p>
            <a:pPr marL="285750" indent="-285750">
              <a:buFont typeface="Arial" charset="0"/>
              <a:buChar char="•"/>
            </a:pPr>
            <a:r>
              <a:rPr lang="en-US" dirty="0" smtClean="0"/>
              <a:t>This experiment requires </a:t>
            </a:r>
            <a:r>
              <a:rPr lang="en-US" dirty="0"/>
              <a:t>you to ignore distracting </a:t>
            </a:r>
            <a:r>
              <a:rPr lang="en-US" dirty="0" smtClean="0"/>
              <a:t>things </a:t>
            </a:r>
            <a:r>
              <a:rPr lang="en-US" dirty="0"/>
              <a:t>and we are going to assess how </a:t>
            </a:r>
            <a:r>
              <a:rPr lang="en-US" b="1" dirty="0"/>
              <a:t>effectively</a:t>
            </a:r>
            <a:r>
              <a:rPr lang="en-US" dirty="0"/>
              <a:t> you can do this. </a:t>
            </a:r>
          </a:p>
          <a:p>
            <a:pPr marL="285750" indent="-285750">
              <a:buFont typeface="Arial" charset="0"/>
              <a:buChar char="•"/>
            </a:pPr>
            <a:endParaRPr lang="en-US" dirty="0">
              <a:effectLst/>
            </a:endParaRPr>
          </a:p>
          <a:p>
            <a:pPr marL="285750" indent="-285750">
              <a:buFont typeface="Arial" charset="0"/>
              <a:buChar char="•"/>
            </a:pPr>
            <a:endParaRPr lang="en-GB" sz="1600" dirty="0">
              <a:effectLst/>
            </a:endParaRPr>
          </a:p>
        </p:txBody>
      </p:sp>
      <p:sp>
        <p:nvSpPr>
          <p:cNvPr id="2" name="TextBox 1"/>
          <p:cNvSpPr txBox="1"/>
          <p:nvPr/>
        </p:nvSpPr>
        <p:spPr>
          <a:xfrm>
            <a:off x="5329516" y="869470"/>
            <a:ext cx="3043516" cy="369332"/>
          </a:xfrm>
          <a:prstGeom prst="rect">
            <a:avLst/>
          </a:prstGeom>
          <a:noFill/>
        </p:spPr>
        <p:txBody>
          <a:bodyPr wrap="square" rtlCol="0">
            <a:spAutoFit/>
          </a:bodyPr>
          <a:lstStyle/>
          <a:p>
            <a:r>
              <a:rPr lang="en-US" dirty="0"/>
              <a:t>[</a:t>
            </a:r>
            <a:r>
              <a:rPr lang="en-US" dirty="0" smtClean="0"/>
              <a:t>Consent]</a:t>
            </a:r>
            <a:endParaRPr lang="en-US" dirty="0"/>
          </a:p>
        </p:txBody>
      </p:sp>
    </p:spTree>
    <p:extLst>
      <p:ext uri="{BB962C8B-B14F-4D97-AF65-F5344CB8AC3E}">
        <p14:creationId xmlns:p14="http://schemas.microsoft.com/office/powerpoint/2010/main" val="782648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9349" y="451944"/>
            <a:ext cx="7811146" cy="954107"/>
          </a:xfrm>
          <a:prstGeom prst="rect">
            <a:avLst/>
          </a:prstGeom>
          <a:noFill/>
        </p:spPr>
        <p:txBody>
          <a:bodyPr wrap="square" rtlCol="0">
            <a:spAutoFit/>
          </a:bodyPr>
          <a:lstStyle/>
          <a:p>
            <a:r>
              <a:rPr lang="en-US" sz="3200" b="1" dirty="0" smtClean="0"/>
              <a:t>On </a:t>
            </a:r>
            <a:r>
              <a:rPr lang="en-US" sz="3200" b="1" dirty="0" smtClean="0">
                <a:solidFill>
                  <a:srgbClr val="00B050"/>
                </a:solidFill>
              </a:rPr>
              <a:t>Green</a:t>
            </a:r>
            <a:r>
              <a:rPr lang="en-US" sz="3200" b="1" dirty="0" smtClean="0"/>
              <a:t> trials try to:</a:t>
            </a:r>
          </a:p>
          <a:p>
            <a:pPr marL="514350" indent="-514350">
              <a:buAutoNum type="arabicPeriod"/>
            </a:pPr>
            <a:r>
              <a:rPr lang="en-US" sz="2400" b="1" dirty="0" smtClean="0"/>
              <a:t>Quickly THINK of the response word and keep it in mind</a:t>
            </a:r>
          </a:p>
        </p:txBody>
      </p:sp>
      <p:sp>
        <p:nvSpPr>
          <p:cNvPr id="5" name="TextBox 4"/>
          <p:cNvSpPr txBox="1"/>
          <p:nvPr/>
        </p:nvSpPr>
        <p:spPr>
          <a:xfrm>
            <a:off x="1379349" y="1553285"/>
            <a:ext cx="7811146" cy="2431435"/>
          </a:xfrm>
          <a:prstGeom prst="rect">
            <a:avLst/>
          </a:prstGeom>
          <a:noFill/>
        </p:spPr>
        <p:txBody>
          <a:bodyPr wrap="square" rtlCol="0">
            <a:spAutoFit/>
          </a:bodyPr>
          <a:lstStyle/>
          <a:p>
            <a:r>
              <a:rPr lang="en-US" sz="3200" b="1" dirty="0" smtClean="0"/>
              <a:t>On </a:t>
            </a:r>
            <a:r>
              <a:rPr lang="en-US" sz="3200" b="1" dirty="0" smtClean="0">
                <a:solidFill>
                  <a:srgbClr val="C00000"/>
                </a:solidFill>
              </a:rPr>
              <a:t>RED</a:t>
            </a:r>
            <a:r>
              <a:rPr lang="en-US" sz="3200" b="1" dirty="0" smtClean="0">
                <a:solidFill>
                  <a:srgbClr val="00B050"/>
                </a:solidFill>
              </a:rPr>
              <a:t> </a:t>
            </a:r>
            <a:r>
              <a:rPr lang="en-US" sz="3200" b="1" dirty="0" smtClean="0"/>
              <a:t>trials try to:</a:t>
            </a:r>
          </a:p>
          <a:p>
            <a:pPr marL="514350" indent="-514350">
              <a:buAutoNum type="arabicPeriod"/>
            </a:pPr>
            <a:r>
              <a:rPr lang="en-US" sz="2400" b="1" dirty="0" smtClean="0"/>
              <a:t>NOT THINK of the response word</a:t>
            </a:r>
          </a:p>
          <a:p>
            <a:pPr marL="514350" indent="-514350">
              <a:buAutoNum type="arabicPeriod"/>
            </a:pPr>
            <a:r>
              <a:rPr lang="en-US" sz="2400" b="1" dirty="0" smtClean="0"/>
              <a:t>Remain focused on the red hint word the entire time and do not try to distract yourself with other thoughts</a:t>
            </a:r>
          </a:p>
          <a:p>
            <a:pPr marL="514350" indent="-514350">
              <a:buAutoNum type="arabicPeriod"/>
            </a:pPr>
            <a:r>
              <a:rPr lang="en-US" sz="2400" b="1" dirty="0" smtClean="0"/>
              <a:t>If the response word accidentally comes to mind try to actively push it out of mind</a:t>
            </a:r>
          </a:p>
        </p:txBody>
      </p:sp>
      <p:sp>
        <p:nvSpPr>
          <p:cNvPr id="6" name="TextBox 5"/>
          <p:cNvSpPr txBox="1"/>
          <p:nvPr/>
        </p:nvSpPr>
        <p:spPr>
          <a:xfrm>
            <a:off x="1379349" y="4131954"/>
            <a:ext cx="7811146" cy="2431435"/>
          </a:xfrm>
          <a:prstGeom prst="rect">
            <a:avLst/>
          </a:prstGeom>
          <a:noFill/>
        </p:spPr>
        <p:txBody>
          <a:bodyPr wrap="square" rtlCol="0">
            <a:spAutoFit/>
          </a:bodyPr>
          <a:lstStyle/>
          <a:p>
            <a:r>
              <a:rPr lang="en-US" sz="3200" b="1" dirty="0" smtClean="0"/>
              <a:t>During </a:t>
            </a:r>
            <a:r>
              <a:rPr lang="en-US" sz="3200" b="1" dirty="0" smtClean="0">
                <a:solidFill>
                  <a:srgbClr val="FFC000"/>
                </a:solidFill>
              </a:rPr>
              <a:t>hidden</a:t>
            </a:r>
            <a:r>
              <a:rPr lang="en-US" sz="3200" b="1" dirty="0" smtClean="0"/>
              <a:t> words try to:</a:t>
            </a:r>
          </a:p>
          <a:p>
            <a:pPr marL="514350" indent="-514350">
              <a:buAutoNum type="arabicPeriod"/>
            </a:pPr>
            <a:r>
              <a:rPr lang="en-US" sz="2400" b="1" dirty="0" smtClean="0"/>
              <a:t>Press the spacebar as soon as you can identify the hidden word</a:t>
            </a:r>
          </a:p>
          <a:p>
            <a:pPr marL="514350" indent="-514350">
              <a:buAutoNum type="arabicPeriod"/>
            </a:pPr>
            <a:r>
              <a:rPr lang="en-US" sz="2400" b="1" dirty="0" smtClean="0"/>
              <a:t>Try to be as </a:t>
            </a:r>
            <a:r>
              <a:rPr lang="en-US" sz="2400" b="1" u="sng" dirty="0" smtClean="0"/>
              <a:t>quick</a:t>
            </a:r>
            <a:r>
              <a:rPr lang="en-US" sz="2400" b="1" dirty="0" smtClean="0"/>
              <a:t> as you can while still being </a:t>
            </a:r>
            <a:r>
              <a:rPr lang="en-US" sz="2400" b="1" u="sng" dirty="0" smtClean="0"/>
              <a:t>accurate</a:t>
            </a:r>
          </a:p>
          <a:p>
            <a:pPr marL="514350" indent="-514350">
              <a:buAutoNum type="arabicPeriod"/>
            </a:pPr>
            <a:r>
              <a:rPr lang="en-US" sz="2400" b="1" dirty="0" smtClean="0"/>
              <a:t>Be careful not to try to predict what the word will be because this will </a:t>
            </a:r>
            <a:r>
              <a:rPr lang="en-US" sz="2400" b="1" u="sng" dirty="0" smtClean="0"/>
              <a:t>often cause errors</a:t>
            </a:r>
          </a:p>
        </p:txBody>
      </p:sp>
    </p:spTree>
    <p:extLst>
      <p:ext uri="{BB962C8B-B14F-4D97-AF65-F5344CB8AC3E}">
        <p14:creationId xmlns:p14="http://schemas.microsoft.com/office/powerpoint/2010/main" val="20173847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9058" y="71718"/>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457200" y="530970"/>
            <a:ext cx="10945905" cy="6617196"/>
          </a:xfrm>
          <a:prstGeom prst="rect">
            <a:avLst/>
          </a:prstGeom>
          <a:noFill/>
        </p:spPr>
        <p:txBody>
          <a:bodyPr wrap="square" rtlCol="0">
            <a:spAutoFit/>
          </a:bodyPr>
          <a:lstStyle/>
          <a:p>
            <a:pPr marL="285750" indent="-285750">
              <a:buFont typeface="Arial" charset="0"/>
              <a:buChar char="•"/>
            </a:pPr>
            <a:endParaRPr lang="en-US" dirty="0">
              <a:effectLst/>
            </a:endParaRPr>
          </a:p>
          <a:p>
            <a:r>
              <a:rPr lang="en-US" dirty="0">
                <a:latin typeface="Calibri" charset="0"/>
                <a:ea typeface="Calibri" charset="0"/>
                <a:cs typeface="Times New Roman" charset="0"/>
              </a:rPr>
              <a:t>This study has </a:t>
            </a:r>
            <a:r>
              <a:rPr lang="en-US" dirty="0" smtClean="0">
                <a:latin typeface="Calibri" charset="0"/>
                <a:ea typeface="Calibri" charset="0"/>
                <a:cs typeface="Times New Roman" charset="0"/>
              </a:rPr>
              <a:t>5 </a:t>
            </a:r>
            <a:r>
              <a:rPr lang="en-US" dirty="0">
                <a:latin typeface="Calibri" charset="0"/>
                <a:ea typeface="Calibri" charset="0"/>
                <a:cs typeface="Times New Roman" charset="0"/>
              </a:rPr>
              <a:t>main sections </a:t>
            </a:r>
            <a:r>
              <a:rPr lang="mr-IN" dirty="0" smtClean="0">
                <a:latin typeface="Calibri" charset="0"/>
                <a:ea typeface="Calibri" charset="0"/>
                <a:cs typeface="Times New Roman" charset="0"/>
              </a:rPr>
              <a:t>–</a:t>
            </a:r>
            <a:r>
              <a:rPr lang="en-US" dirty="0" smtClean="0">
                <a:latin typeface="Calibri" charset="0"/>
                <a:ea typeface="Calibri" charset="0"/>
                <a:cs typeface="Times New Roman" charset="0"/>
              </a:rPr>
              <a:t> the typical </a:t>
            </a:r>
            <a:r>
              <a:rPr lang="en-US" dirty="0">
                <a:latin typeface="Calibri" charset="0"/>
                <a:ea typeface="Calibri" charset="0"/>
                <a:cs typeface="Times New Roman" charset="0"/>
              </a:rPr>
              <a:t>durations for each section are </a:t>
            </a:r>
            <a:r>
              <a:rPr lang="en-US" dirty="0" smtClean="0">
                <a:latin typeface="Calibri" charset="0"/>
                <a:ea typeface="Calibri" charset="0"/>
                <a:cs typeface="Times New Roman" charset="0"/>
              </a:rPr>
              <a:t>below (total experiment duration ~1hr):</a:t>
            </a:r>
            <a:endParaRPr lang="en-US" dirty="0">
              <a:latin typeface="Calibri" charset="0"/>
              <a:ea typeface="Calibri" charset="0"/>
              <a:cs typeface="Times New Roman" charset="0"/>
            </a:endParaRPr>
          </a:p>
          <a:p>
            <a:pPr marL="457200"/>
            <a:endParaRPr lang="en-US" dirty="0" smtClean="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1)</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1 </a:t>
            </a:r>
            <a:r>
              <a:rPr lang="en-US" dirty="0">
                <a:latin typeface="Calibri" charset="0"/>
                <a:ea typeface="Calibri" charset="0"/>
                <a:cs typeface="Times New Roman" charset="0"/>
              </a:rPr>
              <a:t>(Learning </a:t>
            </a:r>
            <a:r>
              <a:rPr lang="en-US" dirty="0" smtClean="0">
                <a:latin typeface="Calibri" charset="0"/>
                <a:ea typeface="Calibri" charset="0"/>
                <a:cs typeface="Times New Roman" charset="0"/>
              </a:rPr>
              <a:t>word-pairs) </a:t>
            </a:r>
            <a:r>
              <a:rPr lang="en-US" dirty="0">
                <a:latin typeface="Calibri" charset="0"/>
                <a:ea typeface="Calibri" charset="0"/>
                <a:cs typeface="Times New Roman" charset="0"/>
              </a:rPr>
              <a:t>– </a:t>
            </a:r>
            <a:r>
              <a:rPr lang="en-US" dirty="0" smtClean="0">
                <a:latin typeface="Calibri" charset="0"/>
                <a:ea typeface="Calibri" charset="0"/>
                <a:cs typeface="Times New Roman" charset="0"/>
              </a:rPr>
              <a:t>10 min</a:t>
            </a:r>
            <a:endParaRPr lang="en-US" dirty="0" smtClean="0">
              <a:solidFill>
                <a:srgbClr val="C00000"/>
              </a:solidFill>
              <a:latin typeface="Calibri" charset="0"/>
              <a:ea typeface="Calibri" charset="0"/>
              <a:cs typeface="Times New Roman" charset="0"/>
            </a:endParaRPr>
          </a:p>
          <a:p>
            <a:pPr marL="457200" lvl="0"/>
            <a:r>
              <a:rPr lang="en-US" b="1" dirty="0" smtClean="0">
                <a:solidFill>
                  <a:srgbClr val="C00000"/>
                </a:solidFill>
              </a:rPr>
              <a:t>	</a:t>
            </a:r>
            <a:r>
              <a:rPr lang="en-US" sz="1400" b="1" dirty="0" smtClean="0">
                <a:solidFill>
                  <a:srgbClr val="C00000"/>
                </a:solidFill>
              </a:rPr>
              <a:t>*By the end of learning, your </a:t>
            </a:r>
            <a:r>
              <a:rPr lang="en-US" sz="1400" b="1" dirty="0">
                <a:solidFill>
                  <a:srgbClr val="C00000"/>
                </a:solidFill>
              </a:rPr>
              <a:t>memory accuracy for these word-pairs </a:t>
            </a:r>
            <a:r>
              <a:rPr lang="en-US" sz="1400" b="1" dirty="0" smtClean="0">
                <a:solidFill>
                  <a:srgbClr val="C00000"/>
                </a:solidFill>
              </a:rPr>
              <a:t>must be &gt;50% to  continue</a:t>
            </a:r>
            <a:endParaRPr lang="en-US" sz="1400" dirty="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2)</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2 </a:t>
            </a:r>
            <a:r>
              <a:rPr lang="en-US" dirty="0" smtClean="0">
                <a:latin typeface="Calibri" charset="0"/>
                <a:ea typeface="Calibri" charset="0"/>
                <a:cs typeface="Times New Roman" charset="0"/>
              </a:rPr>
              <a:t>(Main Experiment </a:t>
            </a:r>
            <a:r>
              <a:rPr lang="en-US" dirty="0">
                <a:latin typeface="Calibri" charset="0"/>
                <a:ea typeface="Calibri" charset="0"/>
                <a:cs typeface="Times New Roman" charset="0"/>
              </a:rPr>
              <a:t>Instructions </a:t>
            </a:r>
            <a:r>
              <a:rPr lang="en-US" dirty="0" smtClean="0">
                <a:latin typeface="Calibri" charset="0"/>
                <a:ea typeface="Calibri" charset="0"/>
                <a:cs typeface="Times New Roman" charset="0"/>
              </a:rPr>
              <a:t>&amp; Test </a:t>
            </a:r>
            <a:r>
              <a:rPr lang="en-US" dirty="0">
                <a:latin typeface="Calibri" charset="0"/>
                <a:ea typeface="Calibri" charset="0"/>
                <a:cs typeface="Times New Roman" charset="0"/>
              </a:rPr>
              <a:t>for understanding</a:t>
            </a:r>
            <a:r>
              <a:rPr lang="en-US" dirty="0" smtClean="0">
                <a:latin typeface="Calibri" charset="0"/>
                <a:ea typeface="Calibri" charset="0"/>
                <a:cs typeface="Times New Roman" charset="0"/>
              </a:rPr>
              <a:t>) -10min</a:t>
            </a:r>
          </a:p>
          <a:p>
            <a:pPr marL="457200" lvl="0"/>
            <a:r>
              <a:rPr lang="en-US" sz="1400" b="1" dirty="0" smtClean="0">
                <a:solidFill>
                  <a:srgbClr val="C00000"/>
                </a:solidFill>
              </a:rPr>
              <a:t>	*You must get 100% on the test within 3 attempts to continue</a:t>
            </a:r>
            <a:endParaRPr lang="en-US" sz="1400" dirty="0" smtClean="0">
              <a:latin typeface="Calibri" charset="0"/>
              <a:ea typeface="Calibri" charset="0"/>
              <a:cs typeface="Times New Roman" charset="0"/>
            </a:endParaRPr>
          </a:p>
          <a:p>
            <a:pPr marL="457200" marR="0">
              <a:spcBef>
                <a:spcPts val="0"/>
              </a:spcBef>
              <a:spcAft>
                <a:spcPts val="0"/>
              </a:spcAft>
            </a:pPr>
            <a:r>
              <a:rPr lang="en-US" dirty="0" smtClean="0">
                <a:latin typeface="Calibri" charset="0"/>
                <a:ea typeface="Calibri" charset="0"/>
                <a:cs typeface="Times New Roman" charset="0"/>
              </a:rPr>
              <a:t>3) </a:t>
            </a:r>
            <a:r>
              <a:rPr lang="en-US" b="1" dirty="0" smtClean="0">
                <a:latin typeface="Calibri" charset="0"/>
                <a:ea typeface="Calibri" charset="0"/>
                <a:cs typeface="Times New Roman" charset="0"/>
              </a:rPr>
              <a:t>Section 3 </a:t>
            </a:r>
            <a:r>
              <a:rPr lang="en-US" dirty="0" smtClean="0">
                <a:latin typeface="Calibri" charset="0"/>
                <a:ea typeface="Calibri" charset="0"/>
                <a:cs typeface="Times New Roman" charset="0"/>
              </a:rPr>
              <a:t>(Experimental Phase Practice</a:t>
            </a:r>
            <a:r>
              <a:rPr lang="en-US" dirty="0">
                <a:latin typeface="Calibri" charset="0"/>
                <a:ea typeface="Calibri" charset="0"/>
                <a:cs typeface="Times New Roman" charset="0"/>
              </a:rPr>
              <a:t>) –  5 min</a:t>
            </a:r>
          </a:p>
          <a:p>
            <a:pPr marL="457200" marR="0">
              <a:spcBef>
                <a:spcPts val="0"/>
              </a:spcBef>
              <a:spcAft>
                <a:spcPts val="0"/>
              </a:spcAft>
            </a:pPr>
            <a:r>
              <a:rPr lang="en-US" dirty="0" smtClean="0">
                <a:latin typeface="Calibri" charset="0"/>
                <a:ea typeface="Calibri" charset="0"/>
                <a:cs typeface="Times New Roman" charset="0"/>
              </a:rPr>
              <a:t>4) </a:t>
            </a:r>
            <a:r>
              <a:rPr lang="en-US" b="1" dirty="0" smtClean="0">
                <a:latin typeface="Calibri" charset="0"/>
                <a:ea typeface="Calibri" charset="0"/>
                <a:cs typeface="Times New Roman" charset="0"/>
              </a:rPr>
              <a:t>Section 4 </a:t>
            </a:r>
            <a:r>
              <a:rPr lang="en-US" dirty="0">
                <a:latin typeface="Calibri" charset="0"/>
                <a:ea typeface="Calibri" charset="0"/>
                <a:cs typeface="Times New Roman" charset="0"/>
              </a:rPr>
              <a:t>(</a:t>
            </a:r>
            <a:r>
              <a:rPr lang="en-GB" dirty="0" smtClean="0"/>
              <a:t>Experimental Phase</a:t>
            </a:r>
            <a:r>
              <a:rPr lang="en-US" dirty="0" smtClean="0">
                <a:latin typeface="Calibri" charset="0"/>
                <a:ea typeface="Calibri" charset="0"/>
                <a:cs typeface="Times New Roman" charset="0"/>
              </a:rPr>
              <a:t>) </a:t>
            </a:r>
            <a:r>
              <a:rPr lang="en-US" dirty="0">
                <a:latin typeface="Calibri" charset="0"/>
                <a:ea typeface="Calibri" charset="0"/>
                <a:cs typeface="Times New Roman" charset="0"/>
              </a:rPr>
              <a:t>–  </a:t>
            </a:r>
            <a:r>
              <a:rPr lang="en-US" dirty="0" smtClean="0">
                <a:latin typeface="Calibri" charset="0"/>
                <a:ea typeface="Calibri" charset="0"/>
                <a:cs typeface="Times New Roman" charset="0"/>
              </a:rPr>
              <a:t>45 </a:t>
            </a:r>
            <a:r>
              <a:rPr lang="en-US" dirty="0">
                <a:latin typeface="Calibri" charset="0"/>
                <a:ea typeface="Calibri" charset="0"/>
                <a:cs typeface="Times New Roman" charset="0"/>
              </a:rPr>
              <a:t>min</a:t>
            </a:r>
          </a:p>
          <a:p>
            <a:pPr marL="457200" marR="0">
              <a:spcBef>
                <a:spcPts val="0"/>
              </a:spcBef>
              <a:spcAft>
                <a:spcPts val="0"/>
              </a:spcAft>
            </a:pPr>
            <a:r>
              <a:rPr lang="en-US" dirty="0" smtClean="0">
                <a:latin typeface="Calibri" charset="0"/>
                <a:ea typeface="Calibri" charset="0"/>
                <a:cs typeface="Times New Roman" charset="0"/>
              </a:rPr>
              <a:t>5) </a:t>
            </a:r>
            <a:r>
              <a:rPr lang="en-US" b="1" dirty="0" smtClean="0">
                <a:latin typeface="Calibri" charset="0"/>
                <a:ea typeface="Calibri" charset="0"/>
                <a:cs typeface="Times New Roman" charset="0"/>
              </a:rPr>
              <a:t>Section 5 </a:t>
            </a:r>
            <a:r>
              <a:rPr lang="en-US" dirty="0">
                <a:latin typeface="Calibri" charset="0"/>
                <a:ea typeface="Calibri" charset="0"/>
                <a:cs typeface="Times New Roman" charset="0"/>
              </a:rPr>
              <a:t>(Final </a:t>
            </a:r>
            <a:r>
              <a:rPr lang="en-US" dirty="0" smtClean="0">
                <a:latin typeface="Calibri" charset="0"/>
                <a:ea typeface="Calibri" charset="0"/>
                <a:cs typeface="Times New Roman" charset="0"/>
              </a:rPr>
              <a:t>Assessment) </a:t>
            </a:r>
            <a:r>
              <a:rPr lang="en-US" dirty="0">
                <a:latin typeface="Calibri" charset="0"/>
                <a:ea typeface="Calibri" charset="0"/>
                <a:cs typeface="Times New Roman" charset="0"/>
              </a:rPr>
              <a:t>–  5</a:t>
            </a:r>
            <a:r>
              <a:rPr lang="en-US" dirty="0" smtClean="0">
                <a:latin typeface="Calibri" charset="0"/>
                <a:ea typeface="Calibri" charset="0"/>
                <a:cs typeface="Times New Roman" charset="0"/>
              </a:rPr>
              <a:t> min</a:t>
            </a:r>
          </a:p>
          <a:p>
            <a:pPr marL="457200" marR="0">
              <a:spcBef>
                <a:spcPts val="0"/>
              </a:spcBef>
              <a:spcAft>
                <a:spcPts val="0"/>
              </a:spcAft>
            </a:pPr>
            <a:endParaRPr lang="en-US" dirty="0">
              <a:latin typeface="Calibri" charset="0"/>
              <a:ea typeface="Calibri" charset="0"/>
              <a:cs typeface="Times New Roman" charset="0"/>
            </a:endParaRPr>
          </a:p>
          <a:p>
            <a:r>
              <a:rPr lang="en-US" dirty="0">
                <a:latin typeface="Calibri" charset="0"/>
                <a:ea typeface="Calibri" charset="0"/>
                <a:cs typeface="Times New Roman" charset="0"/>
              </a:rPr>
              <a:t>Once you </a:t>
            </a:r>
            <a:r>
              <a:rPr lang="en-US" dirty="0" smtClean="0">
                <a:latin typeface="Calibri" charset="0"/>
                <a:ea typeface="Calibri" charset="0"/>
                <a:cs typeface="Times New Roman" charset="0"/>
              </a:rPr>
              <a:t>complete each </a:t>
            </a:r>
            <a:r>
              <a:rPr lang="en-US" dirty="0">
                <a:latin typeface="Calibri" charset="0"/>
                <a:ea typeface="Calibri" charset="0"/>
                <a:cs typeface="Times New Roman" charset="0"/>
              </a:rPr>
              <a:t>section, you will proceed to the next </a:t>
            </a:r>
            <a:r>
              <a:rPr lang="en-US" dirty="0" smtClean="0">
                <a:latin typeface="Calibri" charset="0"/>
                <a:ea typeface="Calibri" charset="0"/>
                <a:cs typeface="Times New Roman" charset="0"/>
              </a:rPr>
              <a:t>one. However</a:t>
            </a:r>
            <a:r>
              <a:rPr lang="en-US" dirty="0">
                <a:latin typeface="Calibri" charset="0"/>
                <a:ea typeface="Calibri" charset="0"/>
                <a:cs typeface="Times New Roman" charset="0"/>
              </a:rPr>
              <a:t>, </a:t>
            </a:r>
            <a:r>
              <a:rPr lang="en-US" dirty="0" smtClean="0">
                <a:latin typeface="Calibri" charset="0"/>
                <a:ea typeface="Calibri" charset="0"/>
                <a:cs typeface="Times New Roman" charset="0"/>
              </a:rPr>
              <a:t>the above sections with a red asterisk (</a:t>
            </a:r>
            <a:r>
              <a:rPr lang="en-US" dirty="0" smtClean="0">
                <a:solidFill>
                  <a:srgbClr val="C00000"/>
                </a:solidFill>
                <a:latin typeface="Calibri" charset="0"/>
                <a:ea typeface="Calibri" charset="0"/>
                <a:cs typeface="Times New Roman" charset="0"/>
              </a:rPr>
              <a:t>*</a:t>
            </a:r>
            <a:r>
              <a:rPr lang="en-US" dirty="0" smtClean="0">
                <a:latin typeface="Calibri" charset="0"/>
                <a:ea typeface="Calibri" charset="0"/>
                <a:cs typeface="Times New Roman" charset="0"/>
              </a:rPr>
              <a:t>), require that you satisfy specific criteria. If you fail to meet these criteria, you will receive partial payment for the sections you completed but you will be unable to continue with the experiment. If you don’t meet section criteria:</a:t>
            </a:r>
          </a:p>
          <a:p>
            <a:endParaRPr lang="en-US" dirty="0">
              <a:latin typeface="Calibri" charset="0"/>
              <a:ea typeface="Calibri" charset="0"/>
              <a:cs typeface="Times New Roman" charset="0"/>
            </a:endParaRPr>
          </a:p>
          <a:p>
            <a:r>
              <a:rPr lang="en-US" b="1" dirty="0">
                <a:latin typeface="Calibri" charset="0"/>
                <a:ea typeface="Calibri" charset="0"/>
                <a:cs typeface="Times New Roman" charset="0"/>
              </a:rPr>
              <a:t> </a:t>
            </a:r>
            <a:r>
              <a:rPr lang="en-US" b="1" dirty="0" smtClean="0">
                <a:latin typeface="Calibri" charset="0"/>
                <a:ea typeface="Calibri" charset="0"/>
                <a:cs typeface="Times New Roman" charset="0"/>
              </a:rPr>
              <a:t>Return </a:t>
            </a:r>
            <a:r>
              <a:rPr lang="en-US" b="1" dirty="0">
                <a:latin typeface="Calibri" charset="0"/>
                <a:ea typeface="Calibri" charset="0"/>
                <a:cs typeface="Times New Roman" charset="0"/>
              </a:rPr>
              <a:t>the submission and receive the according partial </a:t>
            </a:r>
            <a:r>
              <a:rPr lang="en-US" b="1" dirty="0" smtClean="0">
                <a:latin typeface="Calibri" charset="0"/>
                <a:ea typeface="Calibri" charset="0"/>
                <a:cs typeface="Times New Roman" charset="0"/>
              </a:rPr>
              <a:t>payment:</a:t>
            </a:r>
            <a:endParaRPr lang="en-US" b="1"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1 – </a:t>
            </a:r>
            <a:r>
              <a:rPr lang="en-US" dirty="0" smtClean="0">
                <a:latin typeface="Calibri" charset="0"/>
                <a:ea typeface="Calibri" charset="0"/>
                <a:cs typeface="Times New Roman" charset="0"/>
              </a:rPr>
              <a:t>1.10</a:t>
            </a:r>
            <a:endParaRPr lang="en-US"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2 –  </a:t>
            </a:r>
            <a:r>
              <a:rPr lang="en-US" dirty="0" smtClean="0">
                <a:latin typeface="Calibri" charset="0"/>
                <a:ea typeface="Calibri" charset="0"/>
                <a:cs typeface="Times New Roman" charset="0"/>
              </a:rPr>
              <a:t>1.10</a:t>
            </a:r>
            <a:endParaRPr lang="en-US" dirty="0">
              <a:latin typeface="Calibri" charset="0"/>
              <a:ea typeface="Calibri" charset="0"/>
              <a:cs typeface="Times New Roman" charset="0"/>
            </a:endParaRPr>
          </a:p>
          <a:p>
            <a:pPr marL="285750" indent="-285750">
              <a:buFont typeface="Arial" charset="0"/>
              <a:buChar char="•"/>
            </a:pPr>
            <a:endParaRPr lang="en-GB" dirty="0"/>
          </a:p>
          <a:p>
            <a:pPr marL="285750" indent="-285750">
              <a:buFont typeface="Arial" charset="0"/>
              <a:buChar char="•"/>
            </a:pPr>
            <a:r>
              <a:rPr lang="en-US" dirty="0"/>
              <a:t>Particulars about each part will be given to you in the coming sections</a:t>
            </a:r>
            <a:r>
              <a:rPr lang="en-US" dirty="0" smtClean="0"/>
              <a:t>.</a:t>
            </a:r>
            <a:endParaRPr lang="en-GB" dirty="0">
              <a:effectLst/>
            </a:endParaRPr>
          </a:p>
          <a:p>
            <a:pPr lvl="0">
              <a:defRPr/>
            </a:pPr>
            <a:endParaRPr lang="en-US" b="1" dirty="0" smtClean="0"/>
          </a:p>
          <a:p>
            <a:pPr>
              <a:defRPr/>
            </a:pPr>
            <a:r>
              <a:rPr lang="en-US" b="1" dirty="0">
                <a:solidFill>
                  <a:srgbClr val="C00000"/>
                </a:solidFill>
              </a:rPr>
              <a:t>By clicking on “Next” you are consenting to participate in this study.</a:t>
            </a:r>
          </a:p>
          <a:p>
            <a:pPr lvl="0">
              <a:defRPr/>
            </a:pPr>
            <a:endParaRPr lang="en-US" sz="1600" b="1" dirty="0"/>
          </a:p>
          <a:p>
            <a:pPr marL="285750" indent="-285750">
              <a:buFont typeface="Arial" charset="0"/>
              <a:buChar char="•"/>
            </a:pPr>
            <a:endParaRPr lang="en-GB" sz="1600" dirty="0">
              <a:effectLst/>
            </a:endParaRPr>
          </a:p>
        </p:txBody>
      </p:sp>
      <p:sp>
        <p:nvSpPr>
          <p:cNvPr id="2" name="TextBox 1"/>
          <p:cNvSpPr txBox="1"/>
          <p:nvPr/>
        </p:nvSpPr>
        <p:spPr>
          <a:xfrm>
            <a:off x="4849908" y="410272"/>
            <a:ext cx="3043516" cy="369332"/>
          </a:xfrm>
          <a:prstGeom prst="rect">
            <a:avLst/>
          </a:prstGeom>
          <a:noFill/>
        </p:spPr>
        <p:txBody>
          <a:bodyPr wrap="square" rtlCol="0">
            <a:spAutoFit/>
          </a:bodyPr>
          <a:lstStyle/>
          <a:p>
            <a:r>
              <a:rPr lang="en-US" dirty="0"/>
              <a:t>[Consent </a:t>
            </a:r>
            <a:r>
              <a:rPr lang="en-US" dirty="0" smtClean="0"/>
              <a:t>Form continued]</a:t>
            </a:r>
            <a:endParaRPr lang="en-US" dirty="0"/>
          </a:p>
        </p:txBody>
      </p:sp>
    </p:spTree>
    <p:extLst>
      <p:ext uri="{BB962C8B-B14F-4D97-AF65-F5344CB8AC3E}">
        <p14:creationId xmlns:p14="http://schemas.microsoft.com/office/powerpoint/2010/main" val="1353454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a:t>Phase 1: Learning Word Pairs</a:t>
            </a:r>
          </a:p>
        </p:txBody>
      </p:sp>
      <p:sp>
        <p:nvSpPr>
          <p:cNvPr id="4" name="TextBox 3"/>
          <p:cNvSpPr txBox="1"/>
          <p:nvPr/>
        </p:nvSpPr>
        <p:spPr>
          <a:xfrm>
            <a:off x="730624" y="878542"/>
            <a:ext cx="10932458" cy="1200329"/>
          </a:xfrm>
          <a:prstGeom prst="rect">
            <a:avLst/>
          </a:prstGeom>
          <a:noFill/>
        </p:spPr>
        <p:txBody>
          <a:bodyPr wrap="square" rtlCol="0">
            <a:spAutoFit/>
          </a:bodyPr>
          <a:lstStyle/>
          <a:p>
            <a:pPr marL="285750" indent="-285750">
              <a:buFont typeface="Arial" charset="0"/>
              <a:buChar char="•"/>
            </a:pPr>
            <a:r>
              <a:rPr lang="en-US" sz="2000" dirty="0"/>
              <a:t>First, you will be learning word pairs that we will use in a later test of your attention. </a:t>
            </a:r>
          </a:p>
          <a:p>
            <a:pPr marL="285750" indent="-285750">
              <a:buFont typeface="Arial" charset="0"/>
              <a:buChar char="•"/>
            </a:pPr>
            <a:endParaRPr lang="en-US" sz="1600" dirty="0"/>
          </a:p>
          <a:p>
            <a:pPr marL="285750" indent="-285750">
              <a:buFont typeface="Arial" charset="0"/>
              <a:buChar char="•"/>
            </a:pPr>
            <a:r>
              <a:rPr lang="en-US" dirty="0"/>
              <a:t>Each word pair, (e.g. </a:t>
            </a:r>
            <a:r>
              <a:rPr lang="en-US" dirty="0" smtClean="0"/>
              <a:t>ROBE EVENING), </a:t>
            </a:r>
            <a:r>
              <a:rPr lang="en-US" dirty="0"/>
              <a:t>will appear </a:t>
            </a:r>
            <a:r>
              <a:rPr lang="en-US" dirty="0" smtClean="0"/>
              <a:t>on the screen as </a:t>
            </a:r>
            <a:r>
              <a:rPr lang="en-US" dirty="0"/>
              <a:t>shown below. We will call the left-hand word the “</a:t>
            </a:r>
            <a:r>
              <a:rPr lang="en-US" b="1" dirty="0"/>
              <a:t>Hint</a:t>
            </a:r>
            <a:r>
              <a:rPr lang="en-US" dirty="0"/>
              <a:t>” word and the right hand word the “</a:t>
            </a:r>
            <a:r>
              <a:rPr lang="en-US" b="1" dirty="0"/>
              <a:t>Response</a:t>
            </a:r>
            <a:r>
              <a:rPr lang="en-US" dirty="0"/>
              <a:t>” word.</a:t>
            </a:r>
            <a:endParaRPr lang="en-GB" dirty="0"/>
          </a:p>
        </p:txBody>
      </p:sp>
      <p:sp>
        <p:nvSpPr>
          <p:cNvPr id="5" name="Rectangle 4"/>
          <p:cNvSpPr>
            <a:spLocks noChangeAspect="1"/>
          </p:cNvSpPr>
          <p:nvPr/>
        </p:nvSpPr>
        <p:spPr>
          <a:xfrm>
            <a:off x="368100" y="2550036"/>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6" name="Rectangle 5"/>
          <p:cNvSpPr>
            <a:spLocks noChangeAspect="1"/>
          </p:cNvSpPr>
          <p:nvPr/>
        </p:nvSpPr>
        <p:spPr>
          <a:xfrm>
            <a:off x="2617225" y="2550036"/>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endParaRPr lang="en-US" sz="2000" dirty="0">
              <a:solidFill>
                <a:schemeClr val="tx1"/>
              </a:solidFill>
            </a:endParaRPr>
          </a:p>
        </p:txBody>
      </p:sp>
      <p:sp>
        <p:nvSpPr>
          <p:cNvPr id="7" name="Rectangle 6"/>
          <p:cNvSpPr>
            <a:spLocks noChangeAspect="1"/>
          </p:cNvSpPr>
          <p:nvPr/>
        </p:nvSpPr>
        <p:spPr>
          <a:xfrm>
            <a:off x="5045460" y="2550036"/>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ROBE</a:t>
            </a:r>
          </a:p>
          <a:p>
            <a:pPr algn="ctr"/>
            <a:r>
              <a:rPr lang="en-US" sz="2000" dirty="0" smtClean="0">
                <a:solidFill>
                  <a:srgbClr val="0070C0"/>
                </a:solidFill>
              </a:rPr>
              <a:t>EVENING</a:t>
            </a:r>
            <a:endParaRPr lang="en-US" sz="2000" dirty="0">
              <a:solidFill>
                <a:srgbClr val="0070C0"/>
              </a:solidFill>
            </a:endParaRPr>
          </a:p>
        </p:txBody>
      </p:sp>
      <p:sp>
        <p:nvSpPr>
          <p:cNvPr id="8" name="TextBox 7"/>
          <p:cNvSpPr txBox="1"/>
          <p:nvPr/>
        </p:nvSpPr>
        <p:spPr>
          <a:xfrm>
            <a:off x="0" y="3443248"/>
            <a:ext cx="2259107" cy="461665"/>
          </a:xfrm>
          <a:prstGeom prst="rect">
            <a:avLst/>
          </a:prstGeom>
          <a:noFill/>
        </p:spPr>
        <p:txBody>
          <a:bodyPr wrap="square" rtlCol="0">
            <a:spAutoFit/>
          </a:bodyPr>
          <a:lstStyle/>
          <a:p>
            <a:pPr algn="ctr"/>
            <a:r>
              <a:rPr lang="en-US" sz="1200" dirty="0"/>
              <a:t>A plus sign appears, pay attention.</a:t>
            </a:r>
          </a:p>
        </p:txBody>
      </p:sp>
      <p:sp>
        <p:nvSpPr>
          <p:cNvPr id="9" name="TextBox 8"/>
          <p:cNvSpPr txBox="1"/>
          <p:nvPr/>
        </p:nvSpPr>
        <p:spPr>
          <a:xfrm>
            <a:off x="2134348" y="3426378"/>
            <a:ext cx="2488661" cy="276999"/>
          </a:xfrm>
          <a:prstGeom prst="rect">
            <a:avLst/>
          </a:prstGeom>
          <a:noFill/>
        </p:spPr>
        <p:txBody>
          <a:bodyPr wrap="square" rtlCol="0">
            <a:spAutoFit/>
          </a:bodyPr>
          <a:lstStyle/>
          <a:p>
            <a:pPr algn="ctr"/>
            <a:r>
              <a:rPr lang="en-US" sz="1200" dirty="0"/>
              <a:t>The </a:t>
            </a:r>
            <a:r>
              <a:rPr lang="en-US" sz="1200" i="1" dirty="0"/>
              <a:t>Hint</a:t>
            </a:r>
            <a:r>
              <a:rPr lang="en-US" sz="1200" dirty="0"/>
              <a:t> word appears </a:t>
            </a:r>
            <a:r>
              <a:rPr lang="en-US" sz="1200" dirty="0" smtClean="0"/>
              <a:t>next.</a:t>
            </a:r>
            <a:endParaRPr lang="en-US" sz="1200" dirty="0"/>
          </a:p>
        </p:txBody>
      </p:sp>
      <p:sp>
        <p:nvSpPr>
          <p:cNvPr id="12" name="TextBox 11"/>
          <p:cNvSpPr txBox="1"/>
          <p:nvPr/>
        </p:nvSpPr>
        <p:spPr>
          <a:xfrm>
            <a:off x="7384845" y="2584537"/>
            <a:ext cx="4623009" cy="830997"/>
          </a:xfrm>
          <a:prstGeom prst="rect">
            <a:avLst/>
          </a:prstGeom>
          <a:noFill/>
        </p:spPr>
        <p:txBody>
          <a:bodyPr wrap="square" rtlCol="0">
            <a:spAutoFit/>
          </a:bodyPr>
          <a:lstStyle/>
          <a:p>
            <a:r>
              <a:rPr lang="en-US" sz="1600" b="1" dirty="0"/>
              <a:t>Learn </a:t>
            </a:r>
            <a:r>
              <a:rPr lang="en-US" sz="1600" b="1" dirty="0" smtClean="0"/>
              <a:t>each word </a:t>
            </a:r>
            <a:r>
              <a:rPr lang="en-US" sz="1600" b="1" dirty="0"/>
              <a:t>pair</a:t>
            </a:r>
            <a:r>
              <a:rPr lang="en-US" sz="1600" dirty="0"/>
              <a:t>, so that when you are given the </a:t>
            </a:r>
            <a:r>
              <a:rPr lang="en-US" sz="1600" i="1" dirty="0"/>
              <a:t>Hint</a:t>
            </a:r>
            <a:r>
              <a:rPr lang="en-US" sz="1600" dirty="0"/>
              <a:t> word (e.g. </a:t>
            </a:r>
            <a:r>
              <a:rPr lang="en-US" sz="1600" dirty="0" smtClean="0"/>
              <a:t>ROBE), </a:t>
            </a:r>
            <a:r>
              <a:rPr lang="en-US" sz="1600" dirty="0"/>
              <a:t>you can recall the </a:t>
            </a:r>
            <a:r>
              <a:rPr lang="en-US" sz="1600" i="1" dirty="0"/>
              <a:t>Response</a:t>
            </a:r>
            <a:r>
              <a:rPr lang="en-US" sz="1600" dirty="0"/>
              <a:t> word (e.g. </a:t>
            </a:r>
            <a:r>
              <a:rPr lang="en-US" sz="1600" dirty="0" smtClean="0"/>
              <a:t>EVENING).</a:t>
            </a:r>
            <a:endParaRPr lang="en-US" sz="1600" dirty="0"/>
          </a:p>
        </p:txBody>
      </p:sp>
      <p:sp>
        <p:nvSpPr>
          <p:cNvPr id="22" name="TextBox 21"/>
          <p:cNvSpPr txBox="1"/>
          <p:nvPr/>
        </p:nvSpPr>
        <p:spPr>
          <a:xfrm>
            <a:off x="202443" y="2215420"/>
            <a:ext cx="1911524" cy="338554"/>
          </a:xfrm>
          <a:prstGeom prst="rect">
            <a:avLst/>
          </a:prstGeom>
          <a:noFill/>
        </p:spPr>
        <p:txBody>
          <a:bodyPr wrap="square" rtlCol="0">
            <a:spAutoFit/>
          </a:bodyPr>
          <a:lstStyle/>
          <a:p>
            <a:r>
              <a:rPr lang="en-US" sz="1600" b="1" dirty="0"/>
              <a:t>LEARN WORD-PAIRS</a:t>
            </a:r>
          </a:p>
        </p:txBody>
      </p:sp>
      <p:sp>
        <p:nvSpPr>
          <p:cNvPr id="13" name="TextBox 12"/>
          <p:cNvSpPr txBox="1"/>
          <p:nvPr/>
        </p:nvSpPr>
        <p:spPr>
          <a:xfrm>
            <a:off x="4453858" y="3472544"/>
            <a:ext cx="2683203" cy="461665"/>
          </a:xfrm>
          <a:prstGeom prst="rect">
            <a:avLst/>
          </a:prstGeom>
          <a:noFill/>
        </p:spPr>
        <p:txBody>
          <a:bodyPr wrap="square" rtlCol="0">
            <a:spAutoFit/>
          </a:bodyPr>
          <a:lstStyle/>
          <a:p>
            <a:pPr algn="ctr"/>
            <a:r>
              <a:rPr lang="en-US" sz="1200" dirty="0"/>
              <a:t>Then </a:t>
            </a:r>
            <a:r>
              <a:rPr lang="en-US" sz="1200" dirty="0" smtClean="0"/>
              <a:t>the </a:t>
            </a:r>
            <a:r>
              <a:rPr lang="en-US" sz="1200" i="1" dirty="0" smtClean="0"/>
              <a:t>Response</a:t>
            </a:r>
            <a:r>
              <a:rPr lang="en-US" sz="1200" dirty="0" smtClean="0"/>
              <a:t> </a:t>
            </a:r>
            <a:r>
              <a:rPr lang="en-US" sz="1200" dirty="0"/>
              <a:t>word </a:t>
            </a:r>
            <a:r>
              <a:rPr lang="en-US" sz="1200" dirty="0" smtClean="0"/>
              <a:t>will appear </a:t>
            </a:r>
            <a:r>
              <a:rPr lang="en-US" sz="1200" dirty="0"/>
              <a:t>in </a:t>
            </a:r>
            <a:r>
              <a:rPr lang="en-US" sz="1200" dirty="0" smtClean="0"/>
              <a:t>blue. Try to remember this pair.</a:t>
            </a:r>
            <a:endParaRPr lang="en-US" sz="1200" dirty="0"/>
          </a:p>
        </p:txBody>
      </p:sp>
    </p:spTree>
    <p:extLst>
      <p:ext uri="{BB962C8B-B14F-4D97-AF65-F5344CB8AC3E}">
        <p14:creationId xmlns:p14="http://schemas.microsoft.com/office/powerpoint/2010/main" val="8341558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463" y="5730924"/>
            <a:ext cx="904005" cy="654512"/>
          </a:xfrm>
          <a:prstGeom prst="rect">
            <a:avLst/>
          </a:prstGeom>
        </p:spPr>
      </p:pic>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a:t>Phase 1: Learning Word Pairs</a:t>
            </a:r>
          </a:p>
        </p:txBody>
      </p:sp>
      <p:sp>
        <p:nvSpPr>
          <p:cNvPr id="4" name="TextBox 3"/>
          <p:cNvSpPr txBox="1"/>
          <p:nvPr/>
        </p:nvSpPr>
        <p:spPr>
          <a:xfrm>
            <a:off x="491391" y="929824"/>
            <a:ext cx="10932458" cy="923330"/>
          </a:xfrm>
          <a:prstGeom prst="rect">
            <a:avLst/>
          </a:prstGeom>
          <a:noFill/>
        </p:spPr>
        <p:txBody>
          <a:bodyPr wrap="square" rtlCol="0">
            <a:spAutoFit/>
          </a:bodyPr>
          <a:lstStyle/>
          <a:p>
            <a:pPr marL="285750" indent="-285750">
              <a:buFont typeface="Arial" charset="0"/>
              <a:buChar char="•"/>
            </a:pPr>
            <a:r>
              <a:rPr lang="en-US" dirty="0" smtClean="0"/>
              <a:t>After learning multiple word pairs, you </a:t>
            </a:r>
            <a:r>
              <a:rPr lang="en-US" dirty="0"/>
              <a:t>will be </a:t>
            </a:r>
            <a:r>
              <a:rPr lang="en-US" dirty="0" smtClean="0"/>
              <a:t>tested </a:t>
            </a:r>
            <a:r>
              <a:rPr lang="en-US" dirty="0"/>
              <a:t>to reinforce your memory for the pairs you’ve seen so </a:t>
            </a:r>
            <a:r>
              <a:rPr lang="en-US" dirty="0" smtClean="0"/>
              <a:t>far.</a:t>
            </a:r>
          </a:p>
          <a:p>
            <a:pPr marL="285750" indent="-285750">
              <a:buFont typeface="Arial" charset="0"/>
              <a:buChar char="•"/>
            </a:pPr>
            <a:r>
              <a:rPr lang="en-US" dirty="0" smtClean="0"/>
              <a:t>You will then learn more word pairs and will again be tested to reinforce your memory for the new pairs. This will continue until you have learned and been tested on all of the word-pairs needed for this experiment.</a:t>
            </a:r>
            <a:endParaRPr lang="en-GB" dirty="0"/>
          </a:p>
        </p:txBody>
      </p:sp>
      <p:sp>
        <p:nvSpPr>
          <p:cNvPr id="5" name="Rectangle 4"/>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6" name="Rectangle 5"/>
          <p:cNvSpPr>
            <a:spLocks noChangeAspect="1"/>
          </p:cNvSpPr>
          <p:nvPr/>
        </p:nvSpPr>
        <p:spPr>
          <a:xfrm>
            <a:off x="2617225"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p:txBody>
      </p:sp>
      <p:sp>
        <p:nvSpPr>
          <p:cNvPr id="7" name="Rectangle 6"/>
          <p:cNvSpPr>
            <a:spLocks noChangeAspect="1"/>
          </p:cNvSpPr>
          <p:nvPr/>
        </p:nvSpPr>
        <p:spPr>
          <a:xfrm>
            <a:off x="504546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2000" dirty="0" smtClean="0">
                <a:solidFill>
                  <a:srgbClr val="0070C0"/>
                </a:solidFill>
              </a:rPr>
              <a:t>EVENING</a:t>
            </a:r>
            <a:endParaRPr lang="en-US" sz="2000" dirty="0">
              <a:solidFill>
                <a:srgbClr val="0070C0"/>
              </a:solidFill>
            </a:endParaRPr>
          </a:p>
        </p:txBody>
      </p:sp>
      <p:cxnSp>
        <p:nvCxnSpPr>
          <p:cNvPr id="13" name="Straight Connector 12"/>
          <p:cNvCxnSpPr/>
          <p:nvPr/>
        </p:nvCxnSpPr>
        <p:spPr>
          <a:xfrm>
            <a:off x="3348371" y="3747573"/>
            <a:ext cx="0" cy="360000"/>
          </a:xfrm>
          <a:prstGeom prst="line">
            <a:avLst/>
          </a:prstGeom>
          <a:ln w="190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95505" y="3771156"/>
            <a:ext cx="4398665" cy="369332"/>
          </a:xfrm>
          <a:prstGeom prst="rect">
            <a:avLst/>
          </a:prstGeom>
          <a:noFill/>
        </p:spPr>
        <p:txBody>
          <a:bodyPr wrap="square" rtlCol="0">
            <a:spAutoFit/>
          </a:bodyPr>
          <a:lstStyle/>
          <a:p>
            <a:r>
              <a:rPr lang="en-US" b="1" dirty="0" smtClean="0">
                <a:solidFill>
                  <a:schemeClr val="accent4">
                    <a:lumMod val="75000"/>
                  </a:schemeClr>
                </a:solidFill>
              </a:rPr>
              <a:t>After learning multiple word pairs</a:t>
            </a:r>
            <a:r>
              <a:rPr lang="mr-IN" b="1" dirty="0" smtClean="0">
                <a:solidFill>
                  <a:schemeClr val="accent4">
                    <a:lumMod val="75000"/>
                  </a:schemeClr>
                </a:solidFill>
              </a:rPr>
              <a:t>…</a:t>
            </a:r>
            <a:endParaRPr lang="en-US" b="1" dirty="0">
              <a:solidFill>
                <a:schemeClr val="accent4">
                  <a:lumMod val="75000"/>
                </a:schemeClr>
              </a:solidFill>
            </a:endParaRPr>
          </a:p>
        </p:txBody>
      </p:sp>
      <p:sp>
        <p:nvSpPr>
          <p:cNvPr id="16" name="Rectangle 15"/>
          <p:cNvSpPr>
            <a:spLocks noChangeAspect="1"/>
          </p:cNvSpPr>
          <p:nvPr/>
        </p:nvSpPr>
        <p:spPr>
          <a:xfrm>
            <a:off x="368100" y="4454734"/>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17" name="Rectangle 16"/>
          <p:cNvSpPr>
            <a:spLocks noChangeAspect="1"/>
          </p:cNvSpPr>
          <p:nvPr/>
        </p:nvSpPr>
        <p:spPr>
          <a:xfrm>
            <a:off x="2617225" y="4454734"/>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p>
        </p:txBody>
      </p:sp>
      <p:sp>
        <p:nvSpPr>
          <p:cNvPr id="18" name="Rectangle 17"/>
          <p:cNvSpPr>
            <a:spLocks noChangeAspect="1"/>
          </p:cNvSpPr>
          <p:nvPr/>
        </p:nvSpPr>
        <p:spPr>
          <a:xfrm>
            <a:off x="5045460" y="4454734"/>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r>
              <a:rPr lang="en-US" sz="1000" dirty="0">
                <a:solidFill>
                  <a:schemeClr val="tx1"/>
                </a:solidFill>
              </a:rPr>
              <a:t>Say the Response word</a:t>
            </a:r>
            <a:endParaRPr lang="en-US" sz="1050" dirty="0">
              <a:solidFill>
                <a:schemeClr val="tx1"/>
              </a:solidFill>
            </a:endParaRPr>
          </a:p>
        </p:txBody>
      </p:sp>
      <p:sp>
        <p:nvSpPr>
          <p:cNvPr id="19" name="TextBox 18"/>
          <p:cNvSpPr txBox="1"/>
          <p:nvPr/>
        </p:nvSpPr>
        <p:spPr>
          <a:xfrm>
            <a:off x="2134348" y="5356460"/>
            <a:ext cx="2488661" cy="461665"/>
          </a:xfrm>
          <a:prstGeom prst="rect">
            <a:avLst/>
          </a:prstGeom>
          <a:noFill/>
        </p:spPr>
        <p:txBody>
          <a:bodyPr wrap="square" rtlCol="0">
            <a:spAutoFit/>
          </a:bodyPr>
          <a:lstStyle/>
          <a:p>
            <a:pPr algn="ctr"/>
            <a:r>
              <a:rPr lang="en-US" sz="1200" dirty="0"/>
              <a:t>The </a:t>
            </a:r>
            <a:r>
              <a:rPr lang="en-US" sz="1200" i="1" dirty="0"/>
              <a:t>Hint</a:t>
            </a:r>
            <a:r>
              <a:rPr lang="en-US" sz="1200" dirty="0"/>
              <a:t> word appears, quickly think and </a:t>
            </a:r>
            <a:r>
              <a:rPr lang="en-US" sz="1200" b="1" dirty="0"/>
              <a:t>say out loud</a:t>
            </a:r>
            <a:r>
              <a:rPr lang="en-US" sz="1200" dirty="0"/>
              <a:t> the Response word</a:t>
            </a:r>
          </a:p>
        </p:txBody>
      </p:sp>
      <p:sp>
        <p:nvSpPr>
          <p:cNvPr id="20" name="TextBox 19"/>
          <p:cNvSpPr txBox="1"/>
          <p:nvPr/>
        </p:nvSpPr>
        <p:spPr>
          <a:xfrm>
            <a:off x="4530396" y="5354065"/>
            <a:ext cx="2854448" cy="461665"/>
          </a:xfrm>
          <a:prstGeom prst="rect">
            <a:avLst/>
          </a:prstGeom>
          <a:noFill/>
        </p:spPr>
        <p:txBody>
          <a:bodyPr wrap="square" rtlCol="0">
            <a:spAutoFit/>
          </a:bodyPr>
          <a:lstStyle/>
          <a:p>
            <a:pPr algn="ctr"/>
            <a:r>
              <a:rPr lang="en-US" sz="1200" dirty="0"/>
              <a:t>A Reveal button appears. Click the button to see the correct answer</a:t>
            </a:r>
          </a:p>
        </p:txBody>
      </p:sp>
      <p:sp>
        <p:nvSpPr>
          <p:cNvPr id="21" name="TextBox 20"/>
          <p:cNvSpPr txBox="1"/>
          <p:nvPr/>
        </p:nvSpPr>
        <p:spPr>
          <a:xfrm>
            <a:off x="7060524" y="4635725"/>
            <a:ext cx="4807156" cy="584775"/>
          </a:xfrm>
          <a:prstGeom prst="rect">
            <a:avLst/>
          </a:prstGeom>
          <a:noFill/>
        </p:spPr>
        <p:txBody>
          <a:bodyPr wrap="square" rtlCol="0">
            <a:spAutoFit/>
          </a:bodyPr>
          <a:lstStyle/>
          <a:p>
            <a:r>
              <a:rPr lang="en-US" sz="1600" b="1" dirty="0"/>
              <a:t>Quickly think of and say the Response word out loud. </a:t>
            </a:r>
            <a:r>
              <a:rPr lang="en-US" sz="1600" b="1" dirty="0" smtClean="0"/>
              <a:t>Then check </a:t>
            </a:r>
            <a:r>
              <a:rPr lang="en-US" sz="1600" b="1" dirty="0"/>
              <a:t>the correct answer.</a:t>
            </a:r>
          </a:p>
        </p:txBody>
      </p:sp>
      <p:sp>
        <p:nvSpPr>
          <p:cNvPr id="22" name="TextBox 21"/>
          <p:cNvSpPr txBox="1"/>
          <p:nvPr/>
        </p:nvSpPr>
        <p:spPr>
          <a:xfrm>
            <a:off x="347583" y="2026734"/>
            <a:ext cx="1911524" cy="338554"/>
          </a:xfrm>
          <a:prstGeom prst="rect">
            <a:avLst/>
          </a:prstGeom>
          <a:noFill/>
        </p:spPr>
        <p:txBody>
          <a:bodyPr wrap="square" rtlCol="0">
            <a:spAutoFit/>
          </a:bodyPr>
          <a:lstStyle/>
          <a:p>
            <a:r>
              <a:rPr lang="en-US" sz="1600" b="1"/>
              <a:t>LEARN WORD-PAIRS</a:t>
            </a:r>
            <a:endParaRPr lang="en-US" sz="1600" b="1" dirty="0"/>
          </a:p>
        </p:txBody>
      </p:sp>
      <p:sp>
        <p:nvSpPr>
          <p:cNvPr id="23" name="TextBox 22"/>
          <p:cNvSpPr txBox="1"/>
          <p:nvPr/>
        </p:nvSpPr>
        <p:spPr>
          <a:xfrm>
            <a:off x="286008" y="4117581"/>
            <a:ext cx="3267935" cy="338554"/>
          </a:xfrm>
          <a:prstGeom prst="rect">
            <a:avLst/>
          </a:prstGeom>
          <a:noFill/>
        </p:spPr>
        <p:txBody>
          <a:bodyPr wrap="square" rtlCol="0">
            <a:spAutoFit/>
          </a:bodyPr>
          <a:lstStyle/>
          <a:p>
            <a:r>
              <a:rPr lang="en-US" sz="1600" b="1" dirty="0" smtClean="0"/>
              <a:t>TEST TO REINFORCE </a:t>
            </a:r>
            <a:r>
              <a:rPr lang="en-US" sz="1600" b="1" dirty="0"/>
              <a:t>LEARNING</a:t>
            </a:r>
          </a:p>
        </p:txBody>
      </p:sp>
      <p:cxnSp>
        <p:nvCxnSpPr>
          <p:cNvPr id="25" name="Straight Connector 24"/>
          <p:cNvCxnSpPr/>
          <p:nvPr/>
        </p:nvCxnSpPr>
        <p:spPr>
          <a:xfrm>
            <a:off x="3340800" y="5873671"/>
            <a:ext cx="0" cy="354779"/>
          </a:xfrm>
          <a:prstGeom prst="line">
            <a:avLst/>
          </a:prstGeom>
          <a:ln w="190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0" y="5356459"/>
            <a:ext cx="2259107" cy="461665"/>
          </a:xfrm>
          <a:prstGeom prst="rect">
            <a:avLst/>
          </a:prstGeom>
          <a:noFill/>
        </p:spPr>
        <p:txBody>
          <a:bodyPr wrap="square" rtlCol="0">
            <a:spAutoFit/>
          </a:bodyPr>
          <a:lstStyle/>
          <a:p>
            <a:pPr algn="ctr"/>
            <a:r>
              <a:rPr lang="en-US" sz="1200" dirty="0"/>
              <a:t>A plus sign appears, pay attention.</a:t>
            </a:r>
          </a:p>
        </p:txBody>
      </p:sp>
      <p:sp>
        <p:nvSpPr>
          <p:cNvPr id="29" name="Rounded Rectangle 28"/>
          <p:cNvSpPr>
            <a:spLocks noChangeAspect="1"/>
          </p:cNvSpPr>
          <p:nvPr/>
        </p:nvSpPr>
        <p:spPr>
          <a:xfrm>
            <a:off x="5570460" y="5167104"/>
            <a:ext cx="450000" cy="1320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a:solidFill>
                  <a:schemeClr val="tx1"/>
                </a:solidFill>
              </a:rPr>
              <a:t>Reveal</a:t>
            </a:r>
          </a:p>
        </p:txBody>
      </p:sp>
      <p:sp>
        <p:nvSpPr>
          <p:cNvPr id="30" name="TextBox 29"/>
          <p:cNvSpPr txBox="1"/>
          <p:nvPr/>
        </p:nvSpPr>
        <p:spPr>
          <a:xfrm>
            <a:off x="4034701" y="5824434"/>
            <a:ext cx="869070" cy="307777"/>
          </a:xfrm>
          <a:prstGeom prst="rect">
            <a:avLst/>
          </a:prstGeom>
          <a:noFill/>
        </p:spPr>
        <p:txBody>
          <a:bodyPr wrap="square" rtlCol="0">
            <a:spAutoFit/>
          </a:bodyPr>
          <a:lstStyle/>
          <a:p>
            <a:r>
              <a:rPr lang="en-US" sz="1400" smtClean="0"/>
              <a:t>EVENING</a:t>
            </a:r>
            <a:endParaRPr lang="en-US" sz="1400" dirty="0"/>
          </a:p>
        </p:txBody>
      </p:sp>
      <p:sp>
        <p:nvSpPr>
          <p:cNvPr id="31" name="TextBox 30"/>
          <p:cNvSpPr txBox="1"/>
          <p:nvPr/>
        </p:nvSpPr>
        <p:spPr>
          <a:xfrm>
            <a:off x="2434526" y="6438645"/>
            <a:ext cx="1119417" cy="307777"/>
          </a:xfrm>
          <a:prstGeom prst="rect">
            <a:avLst/>
          </a:prstGeom>
          <a:noFill/>
        </p:spPr>
        <p:txBody>
          <a:bodyPr wrap="square" rtlCol="0">
            <a:spAutoFit/>
          </a:bodyPr>
          <a:lstStyle/>
          <a:p>
            <a:r>
              <a:rPr lang="en-US" sz="1400" dirty="0" smtClean="0"/>
              <a:t>“EVENING”</a:t>
            </a:r>
            <a:endParaRPr lang="en-US" sz="1400" dirty="0"/>
          </a:p>
        </p:txBody>
      </p:sp>
      <p:grpSp>
        <p:nvGrpSpPr>
          <p:cNvPr id="40" name="Group 39"/>
          <p:cNvGrpSpPr/>
          <p:nvPr/>
        </p:nvGrpSpPr>
        <p:grpSpPr>
          <a:xfrm>
            <a:off x="3324816" y="6496324"/>
            <a:ext cx="229127" cy="243901"/>
            <a:chOff x="3259167" y="6445468"/>
            <a:chExt cx="229127" cy="243901"/>
          </a:xfrm>
        </p:grpSpPr>
        <p:cxnSp>
          <p:nvCxnSpPr>
            <p:cNvPr id="11" name="Straight Connector 10"/>
            <p:cNvCxnSpPr/>
            <p:nvPr/>
          </p:nvCxnSpPr>
          <p:spPr>
            <a:xfrm>
              <a:off x="3281185" y="6445468"/>
              <a:ext cx="191335" cy="125238"/>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259167" y="6570706"/>
              <a:ext cx="229127" cy="4656"/>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264673" y="6577556"/>
              <a:ext cx="207847" cy="111813"/>
            </a:xfrm>
            <a:prstGeom prst="line">
              <a:avLst/>
            </a:prstGeom>
            <a:ln w="12700">
              <a:solidFill>
                <a:srgbClr val="C00000"/>
              </a:solidFill>
              <a:prstDash val="sysDot"/>
            </a:ln>
          </p:spPr>
          <p:style>
            <a:lnRef idx="1">
              <a:schemeClr val="accent1"/>
            </a:lnRef>
            <a:fillRef idx="0">
              <a:schemeClr val="accent1"/>
            </a:fillRef>
            <a:effectRef idx="0">
              <a:schemeClr val="accent1"/>
            </a:effectRef>
            <a:fontRef idx="minor">
              <a:schemeClr val="tx1"/>
            </a:fontRef>
          </p:style>
        </p:cxnSp>
      </p:gr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4246" y="6121027"/>
            <a:ext cx="762585" cy="762585"/>
          </a:xfrm>
          <a:prstGeom prst="rect">
            <a:avLst/>
          </a:prstGeom>
        </p:spPr>
      </p:pic>
    </p:spTree>
    <p:extLst>
      <p:ext uri="{BB962C8B-B14F-4D97-AF65-F5344CB8AC3E}">
        <p14:creationId xmlns:p14="http://schemas.microsoft.com/office/powerpoint/2010/main" val="883837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1200329"/>
          </a:xfrm>
          <a:prstGeom prst="rect">
            <a:avLst/>
          </a:prstGeom>
          <a:noFill/>
        </p:spPr>
        <p:txBody>
          <a:bodyPr wrap="square" rtlCol="0">
            <a:spAutoFit/>
          </a:bodyPr>
          <a:lstStyle/>
          <a:p>
            <a:pPr algn="ctr"/>
            <a:r>
              <a:rPr lang="en-US" sz="3600" dirty="0"/>
              <a:t>Phase 2: </a:t>
            </a:r>
            <a:r>
              <a:rPr lang="en-US" sz="3600" dirty="0" smtClean="0"/>
              <a:t>Hint Word Scenario 1</a:t>
            </a:r>
            <a:endParaRPr lang="en-US" sz="3600" dirty="0"/>
          </a:p>
          <a:p>
            <a:pPr algn="ctr"/>
            <a:endParaRPr lang="en-US" sz="3600" dirty="0"/>
          </a:p>
        </p:txBody>
      </p:sp>
      <p:sp>
        <p:nvSpPr>
          <p:cNvPr id="19" name="TextBox 18"/>
          <p:cNvSpPr txBox="1"/>
          <p:nvPr/>
        </p:nvSpPr>
        <p:spPr>
          <a:xfrm>
            <a:off x="513962" y="3842392"/>
            <a:ext cx="3274071" cy="338554"/>
          </a:xfrm>
          <a:prstGeom prst="rect">
            <a:avLst/>
          </a:prstGeom>
          <a:noFill/>
        </p:spPr>
        <p:txBody>
          <a:bodyPr wrap="square" rtlCol="0">
            <a:spAutoFit/>
          </a:bodyPr>
          <a:lstStyle/>
          <a:p>
            <a:r>
              <a:rPr lang="en-US" sz="1600" i="1" dirty="0"/>
              <a:t>When Hint</a:t>
            </a:r>
            <a:r>
              <a:rPr lang="en-US" sz="1600" dirty="0"/>
              <a:t> words appear in </a:t>
            </a:r>
            <a:r>
              <a:rPr lang="en-US" sz="1600" dirty="0" smtClean="0">
                <a:solidFill>
                  <a:srgbClr val="00B050"/>
                </a:solidFill>
              </a:rPr>
              <a:t>GREEN</a:t>
            </a:r>
            <a:r>
              <a:rPr lang="en-US" sz="1600" dirty="0" smtClean="0"/>
              <a:t>.</a:t>
            </a:r>
            <a:endParaRPr lang="en-US" sz="1600" dirty="0"/>
          </a:p>
        </p:txBody>
      </p:sp>
      <p:sp>
        <p:nvSpPr>
          <p:cNvPr id="17" name="TextBox 16"/>
          <p:cNvSpPr txBox="1"/>
          <p:nvPr/>
        </p:nvSpPr>
        <p:spPr>
          <a:xfrm>
            <a:off x="482126" y="852505"/>
            <a:ext cx="10932458" cy="369332"/>
          </a:xfrm>
          <a:prstGeom prst="rect">
            <a:avLst/>
          </a:prstGeom>
          <a:noFill/>
        </p:spPr>
        <p:txBody>
          <a:bodyPr wrap="square" rtlCol="0">
            <a:spAutoFit/>
          </a:bodyPr>
          <a:lstStyle/>
          <a:p>
            <a:pPr marL="285750" indent="-285750">
              <a:buFont typeface="Arial" charset="0"/>
              <a:buChar char="•"/>
            </a:pPr>
            <a:r>
              <a:rPr lang="en-US" dirty="0"/>
              <a:t>We are now going to do the critical task for measuring </a:t>
            </a:r>
            <a:r>
              <a:rPr lang="en-US" dirty="0" smtClean="0"/>
              <a:t>your ability </a:t>
            </a:r>
            <a:r>
              <a:rPr lang="en-US" dirty="0"/>
              <a:t>to pay attention and ignore distracting things.</a:t>
            </a:r>
            <a:r>
              <a:rPr lang="en-GB" dirty="0"/>
              <a:t> </a:t>
            </a:r>
            <a:r>
              <a:rPr lang="en-US" dirty="0"/>
              <a:t> </a:t>
            </a:r>
          </a:p>
        </p:txBody>
      </p:sp>
      <p:sp>
        <p:nvSpPr>
          <p:cNvPr id="18" name="TextBox 17"/>
          <p:cNvSpPr txBox="1"/>
          <p:nvPr/>
        </p:nvSpPr>
        <p:spPr>
          <a:xfrm>
            <a:off x="482126" y="1321030"/>
            <a:ext cx="10932458" cy="2308324"/>
          </a:xfrm>
          <a:prstGeom prst="rect">
            <a:avLst/>
          </a:prstGeom>
          <a:noFill/>
        </p:spPr>
        <p:txBody>
          <a:bodyPr wrap="square" rtlCol="0">
            <a:spAutoFit/>
          </a:bodyPr>
          <a:lstStyle/>
          <a:p>
            <a:pPr marL="285750" indent="-285750">
              <a:buFont typeface="Arial" charset="0"/>
              <a:buChar char="•"/>
            </a:pPr>
            <a:r>
              <a:rPr lang="en-US" dirty="0"/>
              <a:t>We will again be showing you the same </a:t>
            </a:r>
            <a:r>
              <a:rPr lang="en-US" i="1" dirty="0"/>
              <a:t>Hint</a:t>
            </a:r>
            <a:r>
              <a:rPr lang="en-US" dirty="0"/>
              <a:t> words. </a:t>
            </a:r>
            <a:r>
              <a:rPr lang="en-US" dirty="0" smtClean="0"/>
              <a:t>Now</a:t>
            </a:r>
            <a:r>
              <a:rPr lang="en-US" b="1" dirty="0" smtClean="0"/>
              <a:t>, if </a:t>
            </a:r>
            <a:r>
              <a:rPr lang="en-US" b="1" dirty="0"/>
              <a:t>the Hint word appears in </a:t>
            </a:r>
            <a:r>
              <a:rPr lang="en-US" b="1" dirty="0" smtClean="0">
                <a:solidFill>
                  <a:srgbClr val="00B050"/>
                </a:solidFill>
              </a:rPr>
              <a:t>GREEN</a:t>
            </a:r>
            <a:r>
              <a:rPr lang="en-US" dirty="0" smtClean="0"/>
              <a:t>, </a:t>
            </a:r>
            <a:r>
              <a:rPr lang="en-US" b="1" dirty="0" smtClean="0"/>
              <a:t>immediately</a:t>
            </a:r>
            <a:r>
              <a:rPr lang="en-US" dirty="0" smtClean="0"/>
              <a:t> </a:t>
            </a:r>
            <a:r>
              <a:rPr lang="en-US" dirty="0"/>
              <a:t>try to </a:t>
            </a:r>
            <a:r>
              <a:rPr lang="en-US" b="1" dirty="0"/>
              <a:t>think</a:t>
            </a:r>
            <a:r>
              <a:rPr lang="en-US" dirty="0"/>
              <a:t> </a:t>
            </a:r>
            <a:r>
              <a:rPr lang="en-US" b="1" dirty="0"/>
              <a:t>of the correct </a:t>
            </a:r>
            <a:r>
              <a:rPr lang="en-US" b="1" i="1" dirty="0"/>
              <a:t>Response</a:t>
            </a:r>
            <a:r>
              <a:rPr lang="en-US" b="1" dirty="0"/>
              <a:t> </a:t>
            </a:r>
            <a:r>
              <a:rPr lang="en-US" b="1" dirty="0" smtClean="0"/>
              <a:t>word</a:t>
            </a:r>
            <a:r>
              <a:rPr lang="en-US" dirty="0" smtClean="0"/>
              <a:t>, </a:t>
            </a:r>
            <a:r>
              <a:rPr lang="en-US" dirty="0"/>
              <a:t>just as you’ve been doing up until now</a:t>
            </a:r>
            <a:r>
              <a:rPr lang="en-US" dirty="0" smtClean="0"/>
              <a:t>.</a:t>
            </a:r>
          </a:p>
          <a:p>
            <a:pPr marL="285750" indent="-285750">
              <a:buFont typeface="Arial" charset="0"/>
              <a:buChar char="•"/>
            </a:pPr>
            <a:r>
              <a:rPr lang="en-US" dirty="0" smtClean="0"/>
              <a:t> </a:t>
            </a:r>
            <a:r>
              <a:rPr lang="en-US" dirty="0"/>
              <a:t>Try to keep the response word in mind for the entire time that the hint word is on screen. However, </a:t>
            </a:r>
            <a:r>
              <a:rPr lang="en-US" b="1" dirty="0"/>
              <a:t>don’t say the word aloud</a:t>
            </a:r>
            <a:r>
              <a:rPr lang="en-US" dirty="0"/>
              <a:t>, instead, just silently </a:t>
            </a:r>
            <a:r>
              <a:rPr lang="en-US" b="1" dirty="0"/>
              <a:t>think of the </a:t>
            </a:r>
            <a:r>
              <a:rPr lang="en-US" b="1" i="1" dirty="0"/>
              <a:t>Response</a:t>
            </a:r>
            <a:r>
              <a:rPr lang="en-US" b="1" dirty="0"/>
              <a:t> word</a:t>
            </a:r>
            <a:r>
              <a:rPr lang="en-US" dirty="0"/>
              <a:t>. </a:t>
            </a:r>
          </a:p>
          <a:p>
            <a:pPr marL="285750" indent="-285750">
              <a:buFont typeface="Arial" charset="0"/>
              <a:buChar char="•"/>
            </a:pPr>
            <a:r>
              <a:rPr lang="en-US" b="1" dirty="0" smtClean="0"/>
              <a:t>When/if </a:t>
            </a:r>
            <a:r>
              <a:rPr lang="en-US" b="1" dirty="0"/>
              <a:t>you notice the response word come to mind, press the Spacebar and then try to keep the word in mind </a:t>
            </a:r>
            <a:r>
              <a:rPr lang="en-US" dirty="0"/>
              <a:t>(pressing won’t remove the hint word from the screen). Try to be honest about when you press the Spacebar. We understand that this is a hard task and you may not always be able to remember the response word.</a:t>
            </a:r>
          </a:p>
        </p:txBody>
      </p:sp>
      <p:sp>
        <p:nvSpPr>
          <p:cNvPr id="24" name="TextBox 23"/>
          <p:cNvSpPr txBox="1"/>
          <p:nvPr/>
        </p:nvSpPr>
        <p:spPr>
          <a:xfrm>
            <a:off x="5582169" y="6166671"/>
            <a:ext cx="3568735" cy="523220"/>
          </a:xfrm>
          <a:prstGeom prst="rect">
            <a:avLst/>
          </a:prstGeom>
          <a:noFill/>
        </p:spPr>
        <p:txBody>
          <a:bodyPr wrap="square" rtlCol="0">
            <a:spAutoFit/>
          </a:bodyPr>
          <a:lstStyle/>
          <a:p>
            <a:pPr algn="ctr"/>
            <a:r>
              <a:rPr lang="en-US" sz="1400" i="1" dirty="0"/>
              <a:t>Be honest and press the Spacebar </a:t>
            </a:r>
            <a:r>
              <a:rPr lang="en-US" sz="1400" i="1" dirty="0" smtClean="0"/>
              <a:t>when/if you </a:t>
            </a:r>
            <a:r>
              <a:rPr lang="en-US" sz="1400" i="1" dirty="0"/>
              <a:t>notice the response word come to mind.</a:t>
            </a:r>
          </a:p>
        </p:txBody>
      </p:sp>
      <p:grpSp>
        <p:nvGrpSpPr>
          <p:cNvPr id="4" name="Group 3"/>
          <p:cNvGrpSpPr/>
          <p:nvPr/>
        </p:nvGrpSpPr>
        <p:grpSpPr>
          <a:xfrm>
            <a:off x="4209429" y="5968244"/>
            <a:ext cx="1309549" cy="823101"/>
            <a:chOff x="4209429" y="5968244"/>
            <a:chExt cx="1309549" cy="823101"/>
          </a:xfrm>
        </p:grpSpPr>
        <p:pic>
          <p:nvPicPr>
            <p:cNvPr id="27" name="Picture 2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34" name="Group 33"/>
          <p:cNvGrpSpPr/>
          <p:nvPr/>
        </p:nvGrpSpPr>
        <p:grpSpPr>
          <a:xfrm>
            <a:off x="2150998" y="3469833"/>
            <a:ext cx="5977003" cy="2218792"/>
            <a:chOff x="2158329" y="1549543"/>
            <a:chExt cx="5977003" cy="2218792"/>
          </a:xfrm>
        </p:grpSpPr>
        <p:sp>
          <p:nvSpPr>
            <p:cNvPr id="35" name="Rectangle 34"/>
            <p:cNvSpPr>
              <a:spLocks noChangeAspect="1"/>
            </p:cNvSpPr>
            <p:nvPr/>
          </p:nvSpPr>
          <p:spPr>
            <a:xfrm>
              <a:off x="2871336" y="2570332"/>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36" name="Rectangle 35"/>
            <p:cNvSpPr>
              <a:spLocks noChangeAspect="1"/>
            </p:cNvSpPr>
            <p:nvPr/>
          </p:nvSpPr>
          <p:spPr>
            <a:xfrm>
              <a:off x="362024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ROBE</a:t>
              </a:r>
              <a:endParaRPr lang="en-US" dirty="0">
                <a:solidFill>
                  <a:schemeClr val="tx1"/>
                </a:solidFill>
              </a:endParaRPr>
            </a:p>
          </p:txBody>
        </p:sp>
        <p:sp>
          <p:nvSpPr>
            <p:cNvPr id="37" name="Rectangle 36"/>
            <p:cNvSpPr>
              <a:spLocks noChangeAspect="1"/>
            </p:cNvSpPr>
            <p:nvPr/>
          </p:nvSpPr>
          <p:spPr>
            <a:xfrm>
              <a:off x="4369155" y="2589414"/>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ROBE</a:t>
              </a:r>
              <a:endParaRPr lang="en-US" dirty="0">
                <a:solidFill>
                  <a:srgbClr val="00B050"/>
                </a:solidFill>
              </a:endParaRPr>
            </a:p>
          </p:txBody>
        </p:sp>
        <p:sp>
          <p:nvSpPr>
            <p:cNvPr id="38" name="TextBox 37"/>
            <p:cNvSpPr txBox="1"/>
            <p:nvPr/>
          </p:nvSpPr>
          <p:spPr>
            <a:xfrm>
              <a:off x="3777114" y="3245115"/>
              <a:ext cx="2488661" cy="523220"/>
            </a:xfrm>
            <a:prstGeom prst="rect">
              <a:avLst/>
            </a:prstGeom>
            <a:noFill/>
            <a:scene3d>
              <a:camera prst="isometricRightUp"/>
              <a:lightRig rig="threePt" dir="t"/>
            </a:scene3d>
          </p:spPr>
          <p:txBody>
            <a:bodyPr wrap="square" rtlCol="0">
              <a:spAutoFit/>
            </a:bodyPr>
            <a:lstStyle/>
            <a:p>
              <a:pPr algn="ctr"/>
              <a:r>
                <a:rPr lang="en-US" sz="1400" dirty="0"/>
                <a:t>Continue thinking of </a:t>
              </a:r>
            </a:p>
            <a:p>
              <a:pPr algn="ctr"/>
              <a:r>
                <a:rPr lang="en-US" sz="1400" dirty="0"/>
                <a:t>the Response word</a:t>
              </a:r>
              <a:endParaRPr lang="en-US" sz="1400" dirty="0">
                <a:solidFill>
                  <a:srgbClr val="FF0000"/>
                </a:solidFill>
              </a:endParaRPr>
            </a:p>
          </p:txBody>
        </p:sp>
        <p:sp>
          <p:nvSpPr>
            <p:cNvPr id="39" name="TextBox 38"/>
            <p:cNvSpPr txBox="1"/>
            <p:nvPr/>
          </p:nvSpPr>
          <p:spPr>
            <a:xfrm>
              <a:off x="2158329" y="3269712"/>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pic>
          <p:nvPicPr>
            <p:cNvPr id="40" name="Picture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0184" y="2327110"/>
              <a:ext cx="1415264" cy="1415264"/>
            </a:xfrm>
            <a:prstGeom prst="rect">
              <a:avLst/>
            </a:prstGeom>
          </p:spPr>
        </p:pic>
        <p:cxnSp>
          <p:nvCxnSpPr>
            <p:cNvPr id="41" name="Straight Connector 40"/>
            <p:cNvCxnSpPr/>
            <p:nvPr/>
          </p:nvCxnSpPr>
          <p:spPr>
            <a:xfrm flipH="1">
              <a:off x="4820245" y="2930332"/>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5118065" y="2830774"/>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3964" y="1549543"/>
              <a:ext cx="994004" cy="1083701"/>
            </a:xfrm>
            <a:prstGeom prst="rect">
              <a:avLst/>
            </a:prstGeom>
          </p:spPr>
        </p:pic>
        <p:sp>
          <p:nvSpPr>
            <p:cNvPr id="44" name="TextBox 43"/>
            <p:cNvSpPr txBox="1"/>
            <p:nvPr/>
          </p:nvSpPr>
          <p:spPr>
            <a:xfrm>
              <a:off x="7073278" y="1790196"/>
              <a:ext cx="1062054" cy="307777"/>
            </a:xfrm>
            <a:prstGeom prst="rect">
              <a:avLst/>
            </a:prstGeom>
            <a:noFill/>
          </p:spPr>
          <p:txBody>
            <a:bodyPr wrap="square" rtlCol="0">
              <a:spAutoFit/>
            </a:bodyPr>
            <a:lstStyle/>
            <a:p>
              <a:r>
                <a:rPr lang="en-US" sz="1400" dirty="0" smtClean="0"/>
                <a:t>EVENING</a:t>
              </a:r>
              <a:endParaRPr lang="en-US" sz="1400" dirty="0"/>
            </a:p>
          </p:txBody>
        </p:sp>
      </p:grpSp>
    </p:spTree>
    <p:extLst>
      <p:ext uri="{BB962C8B-B14F-4D97-AF65-F5344CB8AC3E}">
        <p14:creationId xmlns:p14="http://schemas.microsoft.com/office/powerpoint/2010/main" val="20504846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4015" y="71718"/>
            <a:ext cx="9144000" cy="646331"/>
          </a:xfrm>
          <a:prstGeom prst="rect">
            <a:avLst/>
          </a:prstGeom>
          <a:noFill/>
        </p:spPr>
        <p:txBody>
          <a:bodyPr wrap="square" rtlCol="0">
            <a:spAutoFit/>
          </a:bodyPr>
          <a:lstStyle/>
          <a:p>
            <a:pPr algn="ctr"/>
            <a:r>
              <a:rPr lang="en-US" sz="3600" dirty="0"/>
              <a:t>Phase 2: </a:t>
            </a:r>
            <a:r>
              <a:rPr lang="en-US" sz="3600" dirty="0" smtClean="0"/>
              <a:t>Hint Word Scenario </a:t>
            </a:r>
            <a:r>
              <a:rPr lang="en-US" sz="3600" dirty="0"/>
              <a:t>2</a:t>
            </a:r>
          </a:p>
        </p:txBody>
      </p:sp>
      <p:sp>
        <p:nvSpPr>
          <p:cNvPr id="48" name="TextBox 47"/>
          <p:cNvSpPr txBox="1"/>
          <p:nvPr/>
        </p:nvSpPr>
        <p:spPr>
          <a:xfrm>
            <a:off x="149629" y="3869638"/>
            <a:ext cx="3274071" cy="338554"/>
          </a:xfrm>
          <a:prstGeom prst="rect">
            <a:avLst/>
          </a:prstGeom>
          <a:noFill/>
        </p:spPr>
        <p:txBody>
          <a:bodyPr wrap="square" rtlCol="0">
            <a:spAutoFit/>
          </a:bodyPr>
          <a:lstStyle/>
          <a:p>
            <a:r>
              <a:rPr lang="en-US" sz="1600" i="1"/>
              <a:t>When Hint</a:t>
            </a:r>
            <a:r>
              <a:rPr lang="en-US" sz="1600"/>
              <a:t> </a:t>
            </a:r>
            <a:r>
              <a:rPr lang="en-US" sz="1600" dirty="0"/>
              <a:t>words appear in </a:t>
            </a:r>
            <a:r>
              <a:rPr lang="en-US" sz="1600" dirty="0">
                <a:solidFill>
                  <a:srgbClr val="FF0000"/>
                </a:solidFill>
              </a:rPr>
              <a:t>RED</a:t>
            </a:r>
            <a:r>
              <a:rPr lang="en-US" sz="1600" dirty="0"/>
              <a:t>.</a:t>
            </a:r>
          </a:p>
        </p:txBody>
      </p:sp>
      <p:sp>
        <p:nvSpPr>
          <p:cNvPr id="52" name="TextBox 51"/>
          <p:cNvSpPr txBox="1"/>
          <p:nvPr/>
        </p:nvSpPr>
        <p:spPr>
          <a:xfrm>
            <a:off x="231440" y="5605881"/>
            <a:ext cx="11868346" cy="1077218"/>
          </a:xfrm>
          <a:prstGeom prst="rect">
            <a:avLst/>
          </a:prstGeom>
          <a:noFill/>
        </p:spPr>
        <p:txBody>
          <a:bodyPr wrap="square" rtlCol="0">
            <a:spAutoFit/>
          </a:bodyPr>
          <a:lstStyle/>
          <a:p>
            <a:endParaRPr lang="en-US" sz="1600" dirty="0"/>
          </a:p>
          <a:p>
            <a:endParaRPr lang="en-US" sz="1600" dirty="0"/>
          </a:p>
          <a:p>
            <a:endParaRPr lang="en-US" sz="1600" dirty="0"/>
          </a:p>
          <a:p>
            <a:endParaRPr lang="en-US" sz="1600" dirty="0"/>
          </a:p>
        </p:txBody>
      </p:sp>
      <p:sp>
        <p:nvSpPr>
          <p:cNvPr id="2" name="TextBox 1"/>
          <p:cNvSpPr txBox="1"/>
          <p:nvPr/>
        </p:nvSpPr>
        <p:spPr>
          <a:xfrm>
            <a:off x="5609855" y="5999361"/>
            <a:ext cx="3664801" cy="738664"/>
          </a:xfrm>
          <a:prstGeom prst="rect">
            <a:avLst/>
          </a:prstGeom>
          <a:noFill/>
        </p:spPr>
        <p:txBody>
          <a:bodyPr wrap="square" rtlCol="0">
            <a:spAutoFit/>
          </a:bodyPr>
          <a:lstStyle/>
          <a:p>
            <a:pPr algn="ctr"/>
            <a:r>
              <a:rPr lang="en-US" sz="1400" i="1" dirty="0"/>
              <a:t>Be honest and press the Spacebar if you notice the response word accidentally come to mind then try to push it out of mind</a:t>
            </a:r>
          </a:p>
        </p:txBody>
      </p:sp>
      <p:sp>
        <p:nvSpPr>
          <p:cNvPr id="25" name="TextBox 24"/>
          <p:cNvSpPr txBox="1"/>
          <p:nvPr/>
        </p:nvSpPr>
        <p:spPr>
          <a:xfrm>
            <a:off x="499786" y="720897"/>
            <a:ext cx="10932458" cy="3662541"/>
          </a:xfrm>
          <a:prstGeom prst="rect">
            <a:avLst/>
          </a:prstGeom>
          <a:noFill/>
        </p:spPr>
        <p:txBody>
          <a:bodyPr wrap="square" rtlCol="0">
            <a:spAutoFit/>
          </a:bodyPr>
          <a:lstStyle/>
          <a:p>
            <a:pPr marL="285750" indent="-285750">
              <a:buFont typeface="Arial" charset="0"/>
              <a:buChar char="•"/>
            </a:pPr>
            <a:r>
              <a:rPr lang="en-US" dirty="0" smtClean="0"/>
              <a:t>If </a:t>
            </a:r>
            <a:r>
              <a:rPr lang="en-US" b="1" dirty="0" smtClean="0"/>
              <a:t>the </a:t>
            </a:r>
            <a:r>
              <a:rPr lang="en-US" b="1" dirty="0"/>
              <a:t>Hint word instead appears in </a:t>
            </a:r>
            <a:r>
              <a:rPr lang="en-US" b="1" dirty="0">
                <a:solidFill>
                  <a:srgbClr val="C00000"/>
                </a:solidFill>
              </a:rPr>
              <a:t>RED</a:t>
            </a:r>
            <a:r>
              <a:rPr lang="en-US" dirty="0"/>
              <a:t>, you must try to </a:t>
            </a:r>
            <a:r>
              <a:rPr lang="en-US" b="1" dirty="0"/>
              <a:t>quickly avoid thinking </a:t>
            </a:r>
            <a:r>
              <a:rPr lang="en-US" dirty="0"/>
              <a:t>of the associated response word. </a:t>
            </a:r>
            <a:r>
              <a:rPr lang="en-US" b="1" dirty="0"/>
              <a:t>Stop the Response word from coming to mind at all.</a:t>
            </a:r>
          </a:p>
          <a:p>
            <a:pPr marL="285750" indent="-285750">
              <a:buFont typeface="Arial" charset="0"/>
              <a:buChar char="•"/>
            </a:pPr>
            <a:r>
              <a:rPr lang="en-US" dirty="0"/>
              <a:t>Pay full attention to </a:t>
            </a:r>
            <a:r>
              <a:rPr lang="en-US" dirty="0" smtClean="0"/>
              <a:t>the RED </a:t>
            </a:r>
            <a:r>
              <a:rPr lang="en-US" i="1" dirty="0"/>
              <a:t>Hint</a:t>
            </a:r>
            <a:r>
              <a:rPr lang="en-US" dirty="0"/>
              <a:t> word and look at it until it disappears from the screen.</a:t>
            </a:r>
          </a:p>
          <a:p>
            <a:pPr marL="285750" indent="-285750">
              <a:buFont typeface="Arial" charset="0"/>
              <a:buChar char="•"/>
            </a:pPr>
            <a:r>
              <a:rPr lang="en-US" b="1" dirty="0"/>
              <a:t>Do not think of anything else </a:t>
            </a:r>
            <a:r>
              <a:rPr lang="en-US" dirty="0" smtClean="0"/>
              <a:t>while </a:t>
            </a:r>
            <a:r>
              <a:rPr lang="en-US" dirty="0"/>
              <a:t>you </a:t>
            </a:r>
            <a:r>
              <a:rPr lang="en-US" dirty="0" smtClean="0"/>
              <a:t>are trying to  block the </a:t>
            </a:r>
            <a:r>
              <a:rPr lang="en-US" dirty="0"/>
              <a:t>Response </a:t>
            </a:r>
            <a:r>
              <a:rPr lang="en-US" dirty="0" smtClean="0"/>
              <a:t>word</a:t>
            </a:r>
            <a:r>
              <a:rPr lang="en-US" b="1" dirty="0" smtClean="0"/>
              <a:t>.</a:t>
            </a:r>
            <a:endParaRPr lang="en-US" b="1" dirty="0"/>
          </a:p>
          <a:p>
            <a:pPr marL="285750" indent="-285750">
              <a:buFont typeface="Arial" charset="0"/>
              <a:buChar char="•"/>
            </a:pPr>
            <a:r>
              <a:rPr lang="en-US" b="1" dirty="0"/>
              <a:t>IF you notice the Response word accidentally come to mind, press the Spacebar and then try to </a:t>
            </a:r>
            <a:r>
              <a:rPr lang="en-US" dirty="0" smtClean="0"/>
              <a:t>push </a:t>
            </a:r>
            <a:r>
              <a:rPr lang="en-US" dirty="0"/>
              <a:t>the </a:t>
            </a:r>
            <a:r>
              <a:rPr lang="en-US" i="1" dirty="0"/>
              <a:t>Response</a:t>
            </a:r>
            <a:r>
              <a:rPr lang="en-US" dirty="0"/>
              <a:t> word out of mind and keep it out (pressing the Spacebar won’t remove the hint word from the screen). </a:t>
            </a:r>
          </a:p>
          <a:p>
            <a:pPr marL="285750" indent="-285750">
              <a:buFont typeface="Arial" charset="0"/>
              <a:buChar char="•"/>
            </a:pPr>
            <a:r>
              <a:rPr lang="en-US" dirty="0"/>
              <a:t>Try to be honest </a:t>
            </a:r>
            <a:r>
              <a:rPr lang="en-US" dirty="0" smtClean="0"/>
              <a:t>and press the </a:t>
            </a:r>
            <a:r>
              <a:rPr lang="en-US" dirty="0"/>
              <a:t>Spacebar if the response word comes to mind. </a:t>
            </a:r>
            <a:r>
              <a:rPr lang="en-US" dirty="0" smtClean="0"/>
              <a:t>We </a:t>
            </a:r>
            <a:r>
              <a:rPr lang="en-US" dirty="0"/>
              <a:t>understand that this is a hard task and sometimes the response word will come to mind even when you are trying to block it.</a:t>
            </a:r>
          </a:p>
          <a:p>
            <a:pPr marL="285750" indent="-285750">
              <a:buFont typeface="Arial" charset="0"/>
              <a:buChar char="•"/>
            </a:pPr>
            <a:endParaRPr lang="en-US" dirty="0"/>
          </a:p>
          <a:p>
            <a:pPr marL="285750" indent="-285750">
              <a:buFont typeface="Arial" charset="0"/>
              <a:buChar char="•"/>
            </a:pPr>
            <a:endParaRPr lang="en-US" dirty="0"/>
          </a:p>
          <a:p>
            <a:pPr marL="285750" indent="-285750">
              <a:buFont typeface="Arial" charset="0"/>
              <a:buChar char="•"/>
            </a:pPr>
            <a:endParaRPr lang="en-US" b="1" dirty="0"/>
          </a:p>
          <a:p>
            <a:pPr marL="285750" indent="-285750">
              <a:buFont typeface="Arial" charset="0"/>
              <a:buChar char="•"/>
            </a:pPr>
            <a:endParaRPr lang="en-US" sz="1600" dirty="0"/>
          </a:p>
        </p:txBody>
      </p:sp>
      <p:grpSp>
        <p:nvGrpSpPr>
          <p:cNvPr id="5" name="Group 4"/>
          <p:cNvGrpSpPr/>
          <p:nvPr/>
        </p:nvGrpSpPr>
        <p:grpSpPr>
          <a:xfrm>
            <a:off x="2416837" y="3261348"/>
            <a:ext cx="5915925" cy="2289263"/>
            <a:chOff x="2173758" y="1538282"/>
            <a:chExt cx="5915925" cy="2289263"/>
          </a:xfrm>
        </p:grpSpPr>
        <p:sp>
          <p:nvSpPr>
            <p:cNvPr id="24" name="Rectangle 23"/>
            <p:cNvSpPr>
              <a:spLocks noChangeAspect="1"/>
            </p:cNvSpPr>
            <p:nvPr/>
          </p:nvSpPr>
          <p:spPr>
            <a:xfrm>
              <a:off x="2886765" y="2581847"/>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a:t>
              </a:r>
            </a:p>
          </p:txBody>
        </p:sp>
        <p:sp>
          <p:nvSpPr>
            <p:cNvPr id="27" name="Rectangle 26"/>
            <p:cNvSpPr>
              <a:spLocks noChangeAspect="1"/>
            </p:cNvSpPr>
            <p:nvPr/>
          </p:nvSpPr>
          <p:spPr>
            <a:xfrm>
              <a:off x="3635674" y="2600929"/>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ROBE</a:t>
              </a:r>
              <a:endParaRPr lang="en-US" dirty="0">
                <a:solidFill>
                  <a:schemeClr val="tx1"/>
                </a:solidFill>
              </a:endParaRPr>
            </a:p>
          </p:txBody>
        </p:sp>
        <p:sp>
          <p:nvSpPr>
            <p:cNvPr id="28" name="Rectangle 27"/>
            <p:cNvSpPr>
              <a:spLocks noChangeAspect="1"/>
            </p:cNvSpPr>
            <p:nvPr/>
          </p:nvSpPr>
          <p:spPr>
            <a:xfrm>
              <a:off x="4384584" y="2600929"/>
              <a:ext cx="1200000" cy="720000"/>
            </a:xfrm>
            <a:prstGeom prst="rect">
              <a:avLst/>
            </a:prstGeom>
            <a:solidFill>
              <a:schemeClr val="bg1"/>
            </a:solid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ROBE</a:t>
              </a:r>
              <a:endParaRPr lang="en-US" dirty="0">
                <a:solidFill>
                  <a:srgbClr val="FF0000"/>
                </a:solidFill>
              </a:endParaRPr>
            </a:p>
          </p:txBody>
        </p:sp>
        <p:sp>
          <p:nvSpPr>
            <p:cNvPr id="29" name="TextBox 28"/>
            <p:cNvSpPr txBox="1"/>
            <p:nvPr/>
          </p:nvSpPr>
          <p:spPr>
            <a:xfrm>
              <a:off x="3792544" y="3304325"/>
              <a:ext cx="2488661" cy="523220"/>
            </a:xfrm>
            <a:prstGeom prst="rect">
              <a:avLst/>
            </a:prstGeom>
            <a:noFill/>
            <a:scene3d>
              <a:camera prst="isometricRightUp"/>
              <a:lightRig rig="threePt" dir="t"/>
            </a:scene3d>
          </p:spPr>
          <p:txBody>
            <a:bodyPr wrap="square" rtlCol="0">
              <a:spAutoFit/>
            </a:bodyPr>
            <a:lstStyle/>
            <a:p>
              <a:pPr algn="ctr"/>
              <a:r>
                <a:rPr lang="en-US" sz="1400" dirty="0"/>
                <a:t>Quickly Avoid thinking of </a:t>
              </a:r>
            </a:p>
            <a:p>
              <a:pPr algn="ctr"/>
              <a:r>
                <a:rPr lang="en-US" sz="1400" dirty="0"/>
                <a:t>the Response word</a:t>
              </a:r>
              <a:endParaRPr lang="en-US" sz="1400" dirty="0">
                <a:solidFill>
                  <a:srgbClr val="FF0000"/>
                </a:solidFill>
              </a:endParaRPr>
            </a:p>
          </p:txBody>
        </p:sp>
        <p:sp>
          <p:nvSpPr>
            <p:cNvPr id="30" name="TextBox 29"/>
            <p:cNvSpPr txBox="1"/>
            <p:nvPr/>
          </p:nvSpPr>
          <p:spPr>
            <a:xfrm>
              <a:off x="2173758" y="3281227"/>
              <a:ext cx="2488661" cy="307777"/>
            </a:xfrm>
            <a:prstGeom prst="rect">
              <a:avLst/>
            </a:prstGeom>
            <a:noFill/>
            <a:scene3d>
              <a:camera prst="isometricRightUp"/>
              <a:lightRig rig="threePt" dir="t"/>
            </a:scene3d>
          </p:spPr>
          <p:txBody>
            <a:bodyPr wrap="square" rtlCol="0">
              <a:spAutoFit/>
            </a:bodyPr>
            <a:lstStyle/>
            <a:p>
              <a:pPr algn="ctr"/>
              <a:r>
                <a:rPr lang="en-US" sz="1400" dirty="0"/>
                <a:t>Pay attention</a:t>
              </a:r>
              <a:endParaRPr lang="en-US" sz="1400" dirty="0">
                <a:solidFill>
                  <a:srgbClr val="FF0000"/>
                </a:solidFill>
              </a:endParaRPr>
            </a:p>
          </p:txBody>
        </p:sp>
        <p:cxnSp>
          <p:nvCxnSpPr>
            <p:cNvPr id="33" name="Straight Connector 32"/>
            <p:cNvCxnSpPr/>
            <p:nvPr/>
          </p:nvCxnSpPr>
          <p:spPr>
            <a:xfrm flipH="1">
              <a:off x="4835674" y="2941847"/>
              <a:ext cx="1532160" cy="1771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5133494" y="2842289"/>
              <a:ext cx="1164096" cy="727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4535" y="2315849"/>
              <a:ext cx="1415264" cy="1415264"/>
            </a:xfrm>
            <a:prstGeom prst="rect">
              <a:avLst/>
            </a:prstGeom>
          </p:spPr>
        </p:pic>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8315" y="1538282"/>
              <a:ext cx="994004" cy="1083701"/>
            </a:xfrm>
            <a:prstGeom prst="rect">
              <a:avLst/>
            </a:prstGeom>
          </p:spPr>
        </p:pic>
        <p:sp>
          <p:nvSpPr>
            <p:cNvPr id="37" name="TextBox 36"/>
            <p:cNvSpPr txBox="1"/>
            <p:nvPr/>
          </p:nvSpPr>
          <p:spPr>
            <a:xfrm>
              <a:off x="7027629" y="1778935"/>
              <a:ext cx="1062054" cy="307777"/>
            </a:xfrm>
            <a:prstGeom prst="rect">
              <a:avLst/>
            </a:prstGeom>
            <a:noFill/>
          </p:spPr>
          <p:txBody>
            <a:bodyPr wrap="square" rtlCol="0">
              <a:spAutoFit/>
            </a:bodyPr>
            <a:lstStyle/>
            <a:p>
              <a:r>
                <a:rPr lang="en-US" sz="1400" dirty="0" smtClean="0"/>
                <a:t>EVENING</a:t>
              </a:r>
              <a:endParaRPr lang="en-US" sz="1400" dirty="0"/>
            </a:p>
          </p:txBody>
        </p:sp>
        <p:sp>
          <p:nvSpPr>
            <p:cNvPr id="6" name="Cross 5"/>
            <p:cNvSpPr>
              <a:spLocks noChangeAspect="1"/>
            </p:cNvSpPr>
            <p:nvPr/>
          </p:nvSpPr>
          <p:spPr>
            <a:xfrm rot="2680583">
              <a:off x="7256005" y="1743848"/>
              <a:ext cx="359974" cy="360000"/>
            </a:xfrm>
            <a:prstGeom prst="plus">
              <a:avLst>
                <a:gd name="adj" fmla="val 4239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4209429" y="5924702"/>
            <a:ext cx="1309549" cy="823101"/>
            <a:chOff x="4209429" y="5968244"/>
            <a:chExt cx="1309549" cy="823101"/>
          </a:xfrm>
        </p:grpSpPr>
        <p:pic>
          <p:nvPicPr>
            <p:cNvPr id="39" name="Picture 38"/>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40" name="Rectangle 39"/>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p:cNvPicPr>
              <a:picLocks noChangeAspect="1"/>
            </p:cNvPicPr>
            <p:nvPr/>
          </p:nvPicPr>
          <p:blipFill rotWithShape="1">
            <a:blip r:embed="rId5">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Tree>
    <p:extLst>
      <p:ext uri="{BB962C8B-B14F-4D97-AF65-F5344CB8AC3E}">
        <p14:creationId xmlns:p14="http://schemas.microsoft.com/office/powerpoint/2010/main" val="18257148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015" y="71718"/>
            <a:ext cx="9144000" cy="646331"/>
          </a:xfrm>
          <a:prstGeom prst="rect">
            <a:avLst/>
          </a:prstGeom>
          <a:noFill/>
        </p:spPr>
        <p:txBody>
          <a:bodyPr wrap="square" rtlCol="0">
            <a:spAutoFit/>
          </a:bodyPr>
          <a:lstStyle/>
          <a:p>
            <a:pPr algn="ctr"/>
            <a:r>
              <a:rPr lang="en-US" sz="3600" dirty="0"/>
              <a:t>Phase 2: Visual Detection</a:t>
            </a:r>
          </a:p>
        </p:txBody>
      </p:sp>
      <p:sp>
        <p:nvSpPr>
          <p:cNvPr id="3" name="TextBox 2"/>
          <p:cNvSpPr txBox="1"/>
          <p:nvPr/>
        </p:nvSpPr>
        <p:spPr>
          <a:xfrm>
            <a:off x="499786" y="1014282"/>
            <a:ext cx="10932458" cy="1200329"/>
          </a:xfrm>
          <a:prstGeom prst="rect">
            <a:avLst/>
          </a:prstGeom>
          <a:noFill/>
        </p:spPr>
        <p:txBody>
          <a:bodyPr wrap="square" rtlCol="0">
            <a:spAutoFit/>
          </a:bodyPr>
          <a:lstStyle/>
          <a:p>
            <a:pPr marL="285750" indent="-285750">
              <a:buFont typeface="Arial" charset="0"/>
              <a:buChar char="•"/>
            </a:pPr>
            <a:r>
              <a:rPr lang="en-US" dirty="0"/>
              <a:t>After each hint word, you will be given a separate visual detection task. </a:t>
            </a:r>
          </a:p>
          <a:p>
            <a:pPr marL="285750" indent="-285750">
              <a:buFont typeface="Arial" charset="0"/>
              <a:buChar char="•"/>
            </a:pPr>
            <a:r>
              <a:rPr lang="en-US" dirty="0"/>
              <a:t>You will see a word hidden behind </a:t>
            </a:r>
            <a:r>
              <a:rPr lang="en-US" dirty="0" smtClean="0"/>
              <a:t>a lot of </a:t>
            </a:r>
            <a:r>
              <a:rPr lang="en-US" dirty="0"/>
              <a:t>visual noise (i.e. black lines and dots). The word will become clearer across time. Your job is to press the space bar as soon as you can identify the hidden word. The goal is to be as </a:t>
            </a:r>
            <a:r>
              <a:rPr lang="en-US" b="1" dirty="0"/>
              <a:t>quick</a:t>
            </a:r>
            <a:r>
              <a:rPr lang="en-US" dirty="0"/>
              <a:t> as you can </a:t>
            </a:r>
            <a:r>
              <a:rPr lang="en-US" b="1" dirty="0"/>
              <a:t>while still being accurate.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0226" y="2915610"/>
            <a:ext cx="2645439" cy="11112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174" y="3296590"/>
            <a:ext cx="2386987" cy="111556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2329" y="3854374"/>
            <a:ext cx="2320707" cy="1115568"/>
          </a:xfrm>
          <a:prstGeom prst="rect">
            <a:avLst/>
          </a:prstGeom>
        </p:spPr>
      </p:pic>
      <p:cxnSp>
        <p:nvCxnSpPr>
          <p:cNvPr id="8" name="Straight Arrow Connector 7"/>
          <p:cNvCxnSpPr/>
          <p:nvPr/>
        </p:nvCxnSpPr>
        <p:spPr>
          <a:xfrm>
            <a:off x="1555840" y="4210472"/>
            <a:ext cx="6955534" cy="154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9459" y="4324074"/>
            <a:ext cx="2503831" cy="1115568"/>
          </a:xfrm>
          <a:prstGeom prst="rect">
            <a:avLst/>
          </a:prstGeom>
        </p:spPr>
      </p:pic>
      <p:sp>
        <p:nvSpPr>
          <p:cNvPr id="12" name="TextBox 11"/>
          <p:cNvSpPr txBox="1"/>
          <p:nvPr/>
        </p:nvSpPr>
        <p:spPr>
          <a:xfrm>
            <a:off x="2849019" y="6024412"/>
            <a:ext cx="2420789" cy="738664"/>
          </a:xfrm>
          <a:prstGeom prst="rect">
            <a:avLst/>
          </a:prstGeom>
          <a:noFill/>
        </p:spPr>
        <p:txBody>
          <a:bodyPr wrap="square" rtlCol="0">
            <a:spAutoFit/>
          </a:bodyPr>
          <a:lstStyle/>
          <a:p>
            <a:pPr algn="ctr"/>
            <a:r>
              <a:rPr lang="en-US" sz="1400" dirty="0"/>
              <a:t>Press  Spacebar as </a:t>
            </a:r>
            <a:r>
              <a:rPr lang="en-US" sz="1400" b="1" dirty="0"/>
              <a:t>soon</a:t>
            </a:r>
            <a:r>
              <a:rPr lang="en-US" sz="1400" dirty="0"/>
              <a:t> as you can </a:t>
            </a:r>
            <a:r>
              <a:rPr lang="en-US" sz="1400" b="1" dirty="0"/>
              <a:t>accurately</a:t>
            </a:r>
            <a:r>
              <a:rPr lang="en-US" sz="1400" dirty="0"/>
              <a:t> identify the word</a:t>
            </a:r>
            <a:endParaRPr lang="en-US" sz="1400" b="1" dirty="0"/>
          </a:p>
        </p:txBody>
      </p:sp>
      <p:sp>
        <p:nvSpPr>
          <p:cNvPr id="13" name="TextBox 12"/>
          <p:cNvSpPr txBox="1"/>
          <p:nvPr/>
        </p:nvSpPr>
        <p:spPr>
          <a:xfrm>
            <a:off x="7361387" y="5747413"/>
            <a:ext cx="3889093" cy="646331"/>
          </a:xfrm>
          <a:prstGeom prst="rect">
            <a:avLst/>
          </a:prstGeom>
          <a:noFill/>
        </p:spPr>
        <p:txBody>
          <a:bodyPr wrap="square" rtlCol="0">
            <a:spAutoFit/>
          </a:bodyPr>
          <a:lstStyle/>
          <a:p>
            <a:pPr algn="ctr"/>
            <a:r>
              <a:rPr lang="en-US" b="1" dirty="0" smtClean="0">
                <a:solidFill>
                  <a:schemeClr val="accent1">
                    <a:lumMod val="75000"/>
                  </a:schemeClr>
                </a:solidFill>
              </a:rPr>
              <a:t>Hidden word </a:t>
            </a:r>
          </a:p>
          <a:p>
            <a:pPr algn="ctr"/>
            <a:r>
              <a:rPr lang="en-US" b="1" dirty="0" smtClean="0">
                <a:solidFill>
                  <a:schemeClr val="accent1">
                    <a:lumMod val="75000"/>
                  </a:schemeClr>
                </a:solidFill>
              </a:rPr>
              <a:t>becomes </a:t>
            </a:r>
            <a:r>
              <a:rPr lang="en-US" b="1" dirty="0">
                <a:solidFill>
                  <a:schemeClr val="accent1">
                    <a:lumMod val="75000"/>
                  </a:schemeClr>
                </a:solidFill>
              </a:rPr>
              <a:t>clearer across time</a:t>
            </a:r>
          </a:p>
        </p:txBody>
      </p:sp>
      <p:grpSp>
        <p:nvGrpSpPr>
          <p:cNvPr id="17" name="Group 16"/>
          <p:cNvGrpSpPr/>
          <p:nvPr/>
        </p:nvGrpSpPr>
        <p:grpSpPr>
          <a:xfrm>
            <a:off x="3346919" y="5153122"/>
            <a:ext cx="1309549" cy="823101"/>
            <a:chOff x="4209429" y="5968244"/>
            <a:chExt cx="1309549" cy="823101"/>
          </a:xfrm>
        </p:grpSpPr>
        <p:pic>
          <p:nvPicPr>
            <p:cNvPr id="18" name="Picture 17"/>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19" name="Rectangle 18"/>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rotWithShape="1">
            <a:blip r:embed="rId7">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Tree>
    <p:extLst>
      <p:ext uri="{BB962C8B-B14F-4D97-AF65-F5344CB8AC3E}">
        <p14:creationId xmlns:p14="http://schemas.microsoft.com/office/powerpoint/2010/main" val="15433036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919142" y="4671593"/>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394015" y="71718"/>
            <a:ext cx="9144000" cy="646331"/>
          </a:xfrm>
          <a:prstGeom prst="rect">
            <a:avLst/>
          </a:prstGeom>
          <a:noFill/>
        </p:spPr>
        <p:txBody>
          <a:bodyPr wrap="square" rtlCol="0">
            <a:spAutoFit/>
          </a:bodyPr>
          <a:lstStyle/>
          <a:p>
            <a:pPr algn="ctr"/>
            <a:r>
              <a:rPr lang="en-US" sz="3600" dirty="0"/>
              <a:t>Phase 2: </a:t>
            </a:r>
            <a:r>
              <a:rPr lang="en-US" sz="3600" dirty="0" smtClean="0"/>
              <a:t>Visual Detection</a:t>
            </a:r>
            <a:endParaRPr lang="en-US" sz="3600" dirty="0"/>
          </a:p>
        </p:txBody>
      </p:sp>
      <p:sp>
        <p:nvSpPr>
          <p:cNvPr id="3" name="TextBox 2"/>
          <p:cNvSpPr txBox="1"/>
          <p:nvPr/>
        </p:nvSpPr>
        <p:spPr>
          <a:xfrm>
            <a:off x="444913" y="888787"/>
            <a:ext cx="10932458" cy="1754326"/>
          </a:xfrm>
          <a:prstGeom prst="rect">
            <a:avLst/>
          </a:prstGeom>
          <a:noFill/>
        </p:spPr>
        <p:txBody>
          <a:bodyPr wrap="square" rtlCol="0">
            <a:spAutoFit/>
          </a:bodyPr>
          <a:lstStyle/>
          <a:p>
            <a:pPr marL="285750" indent="-285750">
              <a:buFont typeface="Arial" charset="0"/>
              <a:buChar char="•"/>
            </a:pPr>
            <a:r>
              <a:rPr lang="en-US" dirty="0"/>
              <a:t>On some trials you might be asked to type the word that you identified so it is important that you were in fact able to accurately identify the word before pressing the space bar. </a:t>
            </a:r>
          </a:p>
          <a:p>
            <a:pPr marL="285750" indent="-285750">
              <a:buFont typeface="Arial" charset="0"/>
              <a:buChar char="•"/>
            </a:pPr>
            <a:r>
              <a:rPr lang="en-US" dirty="0"/>
              <a:t>Some of the hidden words will be words that you recognize from the learning phase </a:t>
            </a:r>
            <a:r>
              <a:rPr lang="en-US" b="1" dirty="0"/>
              <a:t>BUT</a:t>
            </a:r>
            <a:r>
              <a:rPr lang="en-US" dirty="0"/>
              <a:t> many will be </a:t>
            </a:r>
            <a:r>
              <a:rPr lang="en-US" dirty="0" smtClean="0"/>
              <a:t>new.</a:t>
            </a:r>
          </a:p>
          <a:p>
            <a:pPr marL="285750" indent="-285750">
              <a:buFont typeface="Arial" charset="0"/>
              <a:buChar char="•"/>
            </a:pPr>
            <a:r>
              <a:rPr lang="en-US" dirty="0" smtClean="0"/>
              <a:t>Trying </a:t>
            </a:r>
            <a:r>
              <a:rPr lang="en-US" dirty="0"/>
              <a:t>to predict the </a:t>
            </a:r>
            <a:r>
              <a:rPr lang="en-US" dirty="0" smtClean="0"/>
              <a:t>hidden word </a:t>
            </a:r>
            <a:r>
              <a:rPr lang="en-US" dirty="0"/>
              <a:t>will interfere with your ability to detect new words and </a:t>
            </a:r>
            <a:r>
              <a:rPr lang="en-US" b="1" dirty="0"/>
              <a:t>this will actually make you slower and less accurate</a:t>
            </a:r>
            <a:r>
              <a:rPr lang="en-US" dirty="0"/>
              <a:t>. Try to avoid guessing what the word will be and instead just focus on trying to quickly identify it.</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3943" y="3082581"/>
            <a:ext cx="2645439" cy="11112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6891" y="3463561"/>
            <a:ext cx="2386987" cy="111556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6046" y="4021345"/>
            <a:ext cx="2320707" cy="1115568"/>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33176" y="4491045"/>
            <a:ext cx="2503831" cy="1115568"/>
          </a:xfrm>
          <a:prstGeom prst="rect">
            <a:avLst/>
          </a:prstGeom>
        </p:spPr>
      </p:pic>
      <p:sp>
        <p:nvSpPr>
          <p:cNvPr id="12" name="TextBox 11"/>
          <p:cNvSpPr txBox="1"/>
          <p:nvPr/>
        </p:nvSpPr>
        <p:spPr>
          <a:xfrm>
            <a:off x="2849019" y="5706359"/>
            <a:ext cx="2420789" cy="738664"/>
          </a:xfrm>
          <a:prstGeom prst="rect">
            <a:avLst/>
          </a:prstGeom>
          <a:noFill/>
        </p:spPr>
        <p:txBody>
          <a:bodyPr wrap="square" rtlCol="0">
            <a:spAutoFit/>
          </a:bodyPr>
          <a:lstStyle/>
          <a:p>
            <a:pPr algn="ctr"/>
            <a:r>
              <a:rPr lang="en-US" sz="1400" dirty="0"/>
              <a:t>Press  Spacebar as </a:t>
            </a:r>
            <a:r>
              <a:rPr lang="en-US" sz="1400" b="1" dirty="0"/>
              <a:t>soon</a:t>
            </a:r>
            <a:r>
              <a:rPr lang="en-US" sz="1400" dirty="0"/>
              <a:t> as you can </a:t>
            </a:r>
            <a:r>
              <a:rPr lang="en-US" sz="1400" b="1" dirty="0"/>
              <a:t>accurately</a:t>
            </a:r>
            <a:r>
              <a:rPr lang="en-US" sz="1400" dirty="0"/>
              <a:t> identify the word</a:t>
            </a:r>
            <a:endParaRPr lang="en-US" sz="1400" b="1" dirty="0"/>
          </a:p>
        </p:txBody>
      </p:sp>
      <p:sp>
        <p:nvSpPr>
          <p:cNvPr id="17" name="TextBox 16"/>
          <p:cNvSpPr txBox="1"/>
          <p:nvPr/>
        </p:nvSpPr>
        <p:spPr>
          <a:xfrm>
            <a:off x="10035908" y="4743809"/>
            <a:ext cx="1458229" cy="523220"/>
          </a:xfrm>
          <a:prstGeom prst="rect">
            <a:avLst/>
          </a:prstGeom>
          <a:noFill/>
        </p:spPr>
        <p:txBody>
          <a:bodyPr wrap="square" rtlCol="0">
            <a:spAutoFit/>
          </a:bodyPr>
          <a:lstStyle/>
          <a:p>
            <a:r>
              <a:rPr lang="en-US" sz="1400" dirty="0"/>
              <a:t>Type the word you identified:</a:t>
            </a:r>
          </a:p>
        </p:txBody>
      </p:sp>
      <p:sp>
        <p:nvSpPr>
          <p:cNvPr id="19" name="Rectangle 18"/>
          <p:cNvSpPr/>
          <p:nvPr/>
        </p:nvSpPr>
        <p:spPr>
          <a:xfrm>
            <a:off x="10233436" y="5277146"/>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3494606" y="4909510"/>
            <a:ext cx="1309549" cy="823101"/>
            <a:chOff x="4209429" y="5968244"/>
            <a:chExt cx="1309549" cy="823101"/>
          </a:xfrm>
        </p:grpSpPr>
        <p:pic>
          <p:nvPicPr>
            <p:cNvPr id="21" name="Picture 20"/>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sp>
          <p:nvSpPr>
            <p:cNvPr id="22" name="Rectangle 21"/>
            <p:cNvSpPr/>
            <p:nvPr/>
          </p:nvSpPr>
          <p:spPr>
            <a:xfrm>
              <a:off x="4658013" y="6325502"/>
              <a:ext cx="411548" cy="624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rotWithShape="1">
            <a:blip r:embed="rId7">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Tree>
    <p:extLst>
      <p:ext uri="{BB962C8B-B14F-4D97-AF65-F5344CB8AC3E}">
        <p14:creationId xmlns:p14="http://schemas.microsoft.com/office/powerpoint/2010/main" val="9975285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015" y="0"/>
            <a:ext cx="9144000" cy="646331"/>
          </a:xfrm>
          <a:prstGeom prst="rect">
            <a:avLst/>
          </a:prstGeom>
          <a:noFill/>
        </p:spPr>
        <p:txBody>
          <a:bodyPr wrap="square" rtlCol="0">
            <a:spAutoFit/>
          </a:bodyPr>
          <a:lstStyle/>
          <a:p>
            <a:pPr algn="ctr"/>
            <a:r>
              <a:rPr lang="en-US" sz="3600" dirty="0"/>
              <a:t>Phase 2</a:t>
            </a:r>
            <a:r>
              <a:rPr lang="en-US" sz="3600" dirty="0" smtClean="0"/>
              <a:t>: Rating Scale</a:t>
            </a:r>
            <a:endParaRPr lang="en-US" sz="3600" dirty="0"/>
          </a:p>
        </p:txBody>
      </p:sp>
      <p:sp>
        <p:nvSpPr>
          <p:cNvPr id="3" name="TextBox 2"/>
          <p:cNvSpPr txBox="1"/>
          <p:nvPr/>
        </p:nvSpPr>
        <p:spPr>
          <a:xfrm>
            <a:off x="499786" y="1365865"/>
            <a:ext cx="10932458" cy="2585323"/>
          </a:xfrm>
          <a:prstGeom prst="rect">
            <a:avLst/>
          </a:prstGeom>
          <a:noFill/>
        </p:spPr>
        <p:txBody>
          <a:bodyPr wrap="square" rtlCol="0">
            <a:spAutoFit/>
          </a:bodyPr>
          <a:lstStyle/>
          <a:p>
            <a:pPr marL="285750" indent="-285750">
              <a:buFont typeface="Arial" charset="0"/>
              <a:buChar char="•"/>
            </a:pPr>
            <a:r>
              <a:rPr lang="en-US" dirty="0" smtClean="0"/>
              <a:t>Lastly, use the sliding to scale to rate how frequently the response word was in mind during the display of the hint word.</a:t>
            </a:r>
          </a:p>
          <a:p>
            <a:pPr marL="285750" indent="-285750">
              <a:buFont typeface="Arial" charset="0"/>
              <a:buChar char="•"/>
            </a:pPr>
            <a:r>
              <a:rPr lang="en-US" dirty="0" smtClean="0"/>
              <a:t>SO, think back to when the red/green hint word was on the screen</a:t>
            </a:r>
            <a:r>
              <a:rPr lang="mr-IN" dirty="0" smtClean="0"/>
              <a:t>…</a:t>
            </a:r>
            <a:endParaRPr lang="en-US" dirty="0" smtClean="0"/>
          </a:p>
          <a:p>
            <a:pPr marL="285750" indent="-285750">
              <a:buFont typeface="Arial" charset="0"/>
              <a:buChar char="•"/>
            </a:pPr>
            <a:r>
              <a:rPr lang="en-US" dirty="0" smtClean="0"/>
              <a:t>If the hint word was red, then you should have tried to block the response word from coming to mind. You may not always succeed in blocking the response word</a:t>
            </a:r>
            <a:r>
              <a:rPr lang="en-US" dirty="0"/>
              <a:t>. </a:t>
            </a:r>
            <a:r>
              <a:rPr lang="en-US" b="1" dirty="0"/>
              <a:t>Try to be honest! </a:t>
            </a:r>
            <a:r>
              <a:rPr lang="en-US" dirty="0"/>
              <a:t>Did </a:t>
            </a:r>
            <a:r>
              <a:rPr lang="en-US" dirty="0" smtClean="0"/>
              <a:t>it come to mind at all during that time?</a:t>
            </a:r>
          </a:p>
          <a:p>
            <a:pPr marL="285750" indent="-285750">
              <a:buFont typeface="Arial" charset="0"/>
              <a:buChar char="•"/>
            </a:pPr>
            <a:r>
              <a:rPr lang="en-US" dirty="0"/>
              <a:t>If the hint word was </a:t>
            </a:r>
            <a:r>
              <a:rPr lang="en-US" dirty="0" smtClean="0"/>
              <a:t>green, </a:t>
            </a:r>
            <a:r>
              <a:rPr lang="en-US" dirty="0"/>
              <a:t>then you should have tried to </a:t>
            </a:r>
            <a:r>
              <a:rPr lang="en-US" dirty="0" smtClean="0"/>
              <a:t>think of the </a:t>
            </a:r>
            <a:r>
              <a:rPr lang="en-US" dirty="0"/>
              <a:t>response </a:t>
            </a:r>
            <a:r>
              <a:rPr lang="en-US" dirty="0" smtClean="0"/>
              <a:t>word. You </a:t>
            </a:r>
            <a:r>
              <a:rPr lang="en-US" dirty="0"/>
              <a:t>may not always succeed in </a:t>
            </a:r>
            <a:r>
              <a:rPr lang="en-US" dirty="0" smtClean="0"/>
              <a:t>remembering the </a:t>
            </a:r>
            <a:r>
              <a:rPr lang="en-US" dirty="0"/>
              <a:t>response </a:t>
            </a:r>
            <a:r>
              <a:rPr lang="en-US" dirty="0" smtClean="0"/>
              <a:t>word. </a:t>
            </a:r>
            <a:r>
              <a:rPr lang="en-US" b="1" dirty="0"/>
              <a:t>Try to be honest! </a:t>
            </a:r>
            <a:r>
              <a:rPr lang="en-US" dirty="0" smtClean="0"/>
              <a:t>Did </a:t>
            </a:r>
            <a:r>
              <a:rPr lang="en-US" dirty="0"/>
              <a:t>it come to mind at all during that time</a:t>
            </a:r>
            <a:r>
              <a:rPr lang="en-US" dirty="0" smtClean="0"/>
              <a:t>?</a:t>
            </a:r>
          </a:p>
          <a:p>
            <a:pPr marL="285750" indent="-285750">
              <a:buFont typeface="Arial" charset="0"/>
              <a:buChar char="•"/>
            </a:pPr>
            <a:r>
              <a:rPr lang="en-US" dirty="0" smtClean="0"/>
              <a:t>Click the point on the scale that most accurately reflects how often the response word was in mind. </a:t>
            </a:r>
            <a:endParaRPr lang="en-US" dirty="0"/>
          </a:p>
          <a:p>
            <a:pPr marL="285750" indent="-285750">
              <a:buFont typeface="Arial" charset="0"/>
              <a:buChar char="•"/>
            </a:pPr>
            <a:endParaRPr lang="en-US" b="1" dirty="0"/>
          </a:p>
        </p:txBody>
      </p:sp>
      <p:sp>
        <p:nvSpPr>
          <p:cNvPr id="5" name="Rectangle 4"/>
          <p:cNvSpPr>
            <a:spLocks noChangeAspect="1"/>
          </p:cNvSpPr>
          <p:nvPr/>
        </p:nvSpPr>
        <p:spPr>
          <a:xfrm>
            <a:off x="3024237" y="494657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1933" y="5263750"/>
            <a:ext cx="1660533" cy="834567"/>
          </a:xfrm>
          <a:prstGeom prst="rect">
            <a:avLst/>
          </a:prstGeom>
        </p:spPr>
      </p:pic>
      <p:sp>
        <p:nvSpPr>
          <p:cNvPr id="7" name="Curved Up Arrow 6"/>
          <p:cNvSpPr/>
          <p:nvPr/>
        </p:nvSpPr>
        <p:spPr>
          <a:xfrm rot="10800000">
            <a:off x="3955772" y="4116724"/>
            <a:ext cx="3399184" cy="711821"/>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6074155" y="5113653"/>
            <a:ext cx="2561601" cy="1134759"/>
            <a:chOff x="7692788" y="2231207"/>
            <a:chExt cx="2561601" cy="1134759"/>
          </a:xfrm>
        </p:grpSpPr>
        <p:sp>
          <p:nvSpPr>
            <p:cNvPr id="11" name="Rectangle 10"/>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13" name="TextBox 12"/>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14" name="TextBox 13"/>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15" name="Straight Connector 14"/>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rrow computer mouse cursor icon clicking pointer Vector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70371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79058" y="71718"/>
            <a:ext cx="6687671" cy="646331"/>
          </a:xfrm>
          <a:prstGeom prst="rect">
            <a:avLst/>
          </a:prstGeom>
          <a:noFill/>
        </p:spPr>
        <p:txBody>
          <a:bodyPr wrap="square" rtlCol="0">
            <a:spAutoFit/>
          </a:bodyPr>
          <a:lstStyle/>
          <a:p>
            <a:pPr algn="ctr"/>
            <a:r>
              <a:rPr lang="en-US" sz="3600" dirty="0"/>
              <a:t>Phase </a:t>
            </a:r>
            <a:r>
              <a:rPr lang="en-US" sz="3600" dirty="0" smtClean="0"/>
              <a:t>3: Free Recall </a:t>
            </a:r>
            <a:r>
              <a:rPr lang="en-US" sz="3600" dirty="0"/>
              <a:t>Test</a:t>
            </a:r>
          </a:p>
        </p:txBody>
      </p:sp>
      <p:sp>
        <p:nvSpPr>
          <p:cNvPr id="4" name="TextBox 3"/>
          <p:cNvSpPr txBox="1"/>
          <p:nvPr/>
        </p:nvSpPr>
        <p:spPr>
          <a:xfrm>
            <a:off x="684375" y="994919"/>
            <a:ext cx="10932458" cy="923330"/>
          </a:xfrm>
          <a:prstGeom prst="rect">
            <a:avLst/>
          </a:prstGeom>
          <a:noFill/>
        </p:spPr>
        <p:txBody>
          <a:bodyPr wrap="square" rtlCol="0">
            <a:spAutoFit/>
          </a:bodyPr>
          <a:lstStyle/>
          <a:p>
            <a:pPr marL="285750" indent="-285750">
              <a:buFont typeface="Arial" charset="0"/>
              <a:buChar char="•"/>
            </a:pPr>
            <a:r>
              <a:rPr lang="en-US" dirty="0" smtClean="0"/>
              <a:t>You are almost done! We just have one last memory test for you to complete.</a:t>
            </a:r>
          </a:p>
          <a:p>
            <a:pPr marL="285750" indent="-285750">
              <a:buFont typeface="Arial" charset="0"/>
              <a:buChar char="•"/>
            </a:pPr>
            <a:r>
              <a:rPr lang="en-US" dirty="0" smtClean="0"/>
              <a:t>You </a:t>
            </a:r>
            <a:r>
              <a:rPr lang="en-US" dirty="0"/>
              <a:t>will be given each </a:t>
            </a:r>
            <a:r>
              <a:rPr lang="en-US" i="1" dirty="0"/>
              <a:t>Hint</a:t>
            </a:r>
            <a:r>
              <a:rPr lang="en-US" dirty="0"/>
              <a:t> word and asked to type in the associated </a:t>
            </a:r>
            <a:r>
              <a:rPr lang="en-US" i="1" dirty="0"/>
              <a:t>Response</a:t>
            </a:r>
            <a:r>
              <a:rPr lang="en-US" dirty="0"/>
              <a:t> word. The trials will appear on the screen as shown below.</a:t>
            </a:r>
            <a:endParaRPr lang="en-GB" b="1" dirty="0"/>
          </a:p>
        </p:txBody>
      </p:sp>
      <p:sp>
        <p:nvSpPr>
          <p:cNvPr id="14" name="TextBox 13"/>
          <p:cNvSpPr txBox="1"/>
          <p:nvPr/>
        </p:nvSpPr>
        <p:spPr>
          <a:xfrm>
            <a:off x="684375" y="5135603"/>
            <a:ext cx="10932458" cy="1477328"/>
          </a:xfrm>
          <a:prstGeom prst="rect">
            <a:avLst/>
          </a:prstGeom>
          <a:noFill/>
        </p:spPr>
        <p:txBody>
          <a:bodyPr wrap="square" rtlCol="0">
            <a:spAutoFit/>
          </a:bodyPr>
          <a:lstStyle/>
          <a:p>
            <a:r>
              <a:rPr lang="en-US" b="1" dirty="0"/>
              <a:t>A few things to keep in mind:</a:t>
            </a:r>
          </a:p>
          <a:p>
            <a:endParaRPr lang="en-US" b="1" dirty="0"/>
          </a:p>
          <a:p>
            <a:pPr marL="285750" indent="-285750">
              <a:buFont typeface="Arial" charset="0"/>
              <a:buChar char="•"/>
            </a:pPr>
            <a:r>
              <a:rPr lang="en-US" b="1" dirty="0"/>
              <a:t>Type the </a:t>
            </a:r>
            <a:r>
              <a:rPr lang="en-US" b="1" i="1" dirty="0"/>
              <a:t>Response</a:t>
            </a:r>
            <a:r>
              <a:rPr lang="en-US" b="1" dirty="0"/>
              <a:t> word in the space as quickly as possible and then click Continue.</a:t>
            </a:r>
          </a:p>
          <a:p>
            <a:pPr marL="285750" indent="-285750">
              <a:buFont typeface="Arial" charset="0"/>
              <a:buChar char="•"/>
            </a:pPr>
            <a:r>
              <a:rPr lang="en-US" b="1" dirty="0"/>
              <a:t>If you do not know the Response word, just click Continue to move onto the next trial.</a:t>
            </a:r>
          </a:p>
          <a:p>
            <a:pPr marL="285750" indent="-285750">
              <a:buFont typeface="Arial" charset="0"/>
              <a:buChar char="•"/>
            </a:pPr>
            <a:r>
              <a:rPr lang="en-US" b="1" dirty="0">
                <a:solidFill>
                  <a:srgbClr val="FF0000"/>
                </a:solidFill>
              </a:rPr>
              <a:t>Please make sure to type in the word </a:t>
            </a:r>
            <a:r>
              <a:rPr lang="en-US" b="1" u="sng" dirty="0">
                <a:solidFill>
                  <a:srgbClr val="FF0000"/>
                </a:solidFill>
              </a:rPr>
              <a:t>correctly</a:t>
            </a:r>
            <a:r>
              <a:rPr lang="en-US" b="1" dirty="0">
                <a:solidFill>
                  <a:srgbClr val="FF0000"/>
                </a:solidFill>
              </a:rPr>
              <a:t> as typing mistakes are also considered as errors.</a:t>
            </a:r>
            <a:endParaRPr lang="en-GB" b="1" dirty="0">
              <a:solidFill>
                <a:srgbClr val="FF0000"/>
              </a:solidFill>
            </a:endParaRPr>
          </a:p>
        </p:txBody>
      </p:sp>
      <p:grpSp>
        <p:nvGrpSpPr>
          <p:cNvPr id="22" name="Group 21"/>
          <p:cNvGrpSpPr/>
          <p:nvPr/>
        </p:nvGrpSpPr>
        <p:grpSpPr>
          <a:xfrm>
            <a:off x="4006459" y="2113958"/>
            <a:ext cx="3600000" cy="2185483"/>
            <a:chOff x="4006459" y="2113958"/>
            <a:chExt cx="3600000" cy="2185483"/>
          </a:xfrm>
        </p:grpSpPr>
        <p:grpSp>
          <p:nvGrpSpPr>
            <p:cNvPr id="13" name="Group 12"/>
            <p:cNvGrpSpPr/>
            <p:nvPr/>
          </p:nvGrpSpPr>
          <p:grpSpPr>
            <a:xfrm>
              <a:off x="4006459" y="2113958"/>
              <a:ext cx="3600000" cy="2160000"/>
              <a:chOff x="3978751" y="2605780"/>
              <a:chExt cx="3600000" cy="2160000"/>
            </a:xfrm>
          </p:grpSpPr>
          <p:sp>
            <p:nvSpPr>
              <p:cNvPr id="6" name="Rectangle 5"/>
              <p:cNvSpPr>
                <a:spLocks noChangeAspect="1"/>
              </p:cNvSpPr>
              <p:nvPr/>
            </p:nvSpPr>
            <p:spPr>
              <a:xfrm>
                <a:off x="3978751" y="2605780"/>
                <a:ext cx="3600000" cy="21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ROBE</a:t>
                </a:r>
                <a:endParaRPr lang="en-US" sz="2000" dirty="0">
                  <a:solidFill>
                    <a:schemeClr val="tx1"/>
                  </a:solidFill>
                </a:endParaRPr>
              </a:p>
              <a:p>
                <a:pPr algn="ctr"/>
                <a:endParaRPr lang="en-US" sz="2000" dirty="0">
                  <a:solidFill>
                    <a:schemeClr val="tx1"/>
                  </a:solidFill>
                </a:endParaRPr>
              </a:p>
              <a:p>
                <a:r>
                  <a:rPr lang="en-US" sz="1100" dirty="0">
                    <a:solidFill>
                      <a:schemeClr val="tx1"/>
                    </a:solidFill>
                  </a:rPr>
                  <a:t>            Type in the Response Word</a:t>
                </a:r>
                <a:endParaRPr lang="en-US" sz="2000" dirty="0">
                  <a:solidFill>
                    <a:schemeClr val="tx1"/>
                  </a:solidFill>
                </a:endParaRPr>
              </a:p>
            </p:txBody>
          </p:sp>
          <p:sp>
            <p:nvSpPr>
              <p:cNvPr id="2" name="Rounded Rectangle 1"/>
              <p:cNvSpPr/>
              <p:nvPr/>
            </p:nvSpPr>
            <p:spPr>
              <a:xfrm>
                <a:off x="6085949" y="3897745"/>
                <a:ext cx="896674" cy="175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evening</a:t>
                </a:r>
                <a:endParaRPr lang="en-US" sz="1100" dirty="0">
                  <a:solidFill>
                    <a:schemeClr val="tx1"/>
                  </a:solidFill>
                </a:endParaRPr>
              </a:p>
            </p:txBody>
          </p:sp>
          <p:sp>
            <p:nvSpPr>
              <p:cNvPr id="12" name="Rounded Rectangle 11"/>
              <p:cNvSpPr/>
              <p:nvPr/>
            </p:nvSpPr>
            <p:spPr>
              <a:xfrm>
                <a:off x="5395069" y="4165508"/>
                <a:ext cx="755535" cy="2217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Continue</a:t>
                </a:r>
              </a:p>
            </p:txBody>
          </p:sp>
        </p:grpSp>
        <p:cxnSp>
          <p:nvCxnSpPr>
            <p:cNvPr id="16" name="Straight Arrow Connector 15"/>
            <p:cNvCxnSpPr/>
            <p:nvPr/>
          </p:nvCxnSpPr>
          <p:spPr>
            <a:xfrm flipH="1" flipV="1">
              <a:off x="6761019" y="3581415"/>
              <a:ext cx="157017" cy="257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61994" y="3784568"/>
              <a:ext cx="956406" cy="276999"/>
            </a:xfrm>
            <a:prstGeom prst="rect">
              <a:avLst/>
            </a:prstGeom>
            <a:noFill/>
          </p:spPr>
          <p:txBody>
            <a:bodyPr wrap="square" rtlCol="0">
              <a:spAutoFit/>
            </a:bodyPr>
            <a:lstStyle/>
            <a:p>
              <a:r>
                <a:rPr lang="en-US" sz="1200">
                  <a:solidFill>
                    <a:srgbClr val="0070C0"/>
                  </a:solidFill>
                </a:rPr>
                <a:t>Type here</a:t>
              </a:r>
            </a:p>
          </p:txBody>
        </p:sp>
        <p:cxnSp>
          <p:nvCxnSpPr>
            <p:cNvPr id="19" name="Straight Arrow Connector 18"/>
            <p:cNvCxnSpPr/>
            <p:nvPr/>
          </p:nvCxnSpPr>
          <p:spPr>
            <a:xfrm flipH="1" flipV="1">
              <a:off x="5912921" y="3830911"/>
              <a:ext cx="97417" cy="20315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49387" y="4022442"/>
              <a:ext cx="1560944" cy="276999"/>
            </a:xfrm>
            <a:prstGeom prst="rect">
              <a:avLst/>
            </a:prstGeom>
            <a:noFill/>
          </p:spPr>
          <p:txBody>
            <a:bodyPr wrap="square" rtlCol="0">
              <a:spAutoFit/>
            </a:bodyPr>
            <a:lstStyle/>
            <a:p>
              <a:r>
                <a:rPr lang="en-US" sz="1200" dirty="0">
                  <a:solidFill>
                    <a:srgbClr val="0070C0"/>
                  </a:solidFill>
                </a:rPr>
                <a:t>Then click continue</a:t>
              </a:r>
            </a:p>
          </p:txBody>
        </p:sp>
      </p:grpSp>
    </p:spTree>
    <p:extLst>
      <p:ext uri="{BB962C8B-B14F-4D97-AF65-F5344CB8AC3E}">
        <p14:creationId xmlns:p14="http://schemas.microsoft.com/office/powerpoint/2010/main" val="4567770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a:t>
            </a:r>
            <a:r>
              <a:rPr lang="en-US" b="1" smtClean="0"/>
              <a:t>Think Trial</a:t>
            </a:r>
            <a:endParaRPr lang="en-US" b="1"/>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1945156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9349" y="154982"/>
            <a:ext cx="7811146" cy="1692771"/>
          </a:xfrm>
          <a:prstGeom prst="rect">
            <a:avLst/>
          </a:prstGeom>
          <a:noFill/>
        </p:spPr>
        <p:txBody>
          <a:bodyPr wrap="square" rtlCol="0">
            <a:spAutoFit/>
          </a:bodyPr>
          <a:lstStyle/>
          <a:p>
            <a:r>
              <a:rPr lang="en-US" sz="3200" b="1" dirty="0" smtClean="0"/>
              <a:t>On </a:t>
            </a:r>
            <a:r>
              <a:rPr lang="en-US" sz="3200" b="1" dirty="0" smtClean="0">
                <a:solidFill>
                  <a:srgbClr val="00B050"/>
                </a:solidFill>
              </a:rPr>
              <a:t>Green</a:t>
            </a:r>
            <a:r>
              <a:rPr lang="en-US" sz="3200" b="1" dirty="0" smtClean="0"/>
              <a:t> trials try to:</a:t>
            </a:r>
          </a:p>
          <a:p>
            <a:pPr marL="514350" indent="-514350">
              <a:buAutoNum type="arabicPeriod"/>
            </a:pPr>
            <a:r>
              <a:rPr lang="en-US" sz="2400" b="1" dirty="0" smtClean="0"/>
              <a:t>Quickly THINK of the response word</a:t>
            </a:r>
          </a:p>
          <a:p>
            <a:pPr marL="514350" indent="-514350">
              <a:buAutoNum type="arabicPeriod"/>
            </a:pPr>
            <a:r>
              <a:rPr lang="en-US" sz="2400" b="1" dirty="0" smtClean="0"/>
              <a:t>Press the spacebar when it comes to mind and continue to keep it in mind</a:t>
            </a:r>
          </a:p>
        </p:txBody>
      </p:sp>
      <p:sp>
        <p:nvSpPr>
          <p:cNvPr id="5" name="TextBox 4"/>
          <p:cNvSpPr txBox="1"/>
          <p:nvPr/>
        </p:nvSpPr>
        <p:spPr>
          <a:xfrm>
            <a:off x="1379349" y="1847753"/>
            <a:ext cx="7811146" cy="2431435"/>
          </a:xfrm>
          <a:prstGeom prst="rect">
            <a:avLst/>
          </a:prstGeom>
          <a:noFill/>
        </p:spPr>
        <p:txBody>
          <a:bodyPr wrap="square" rtlCol="0">
            <a:spAutoFit/>
          </a:bodyPr>
          <a:lstStyle/>
          <a:p>
            <a:r>
              <a:rPr lang="en-US" sz="3200" b="1" dirty="0" smtClean="0"/>
              <a:t>On </a:t>
            </a:r>
            <a:r>
              <a:rPr lang="en-US" sz="3200" b="1" dirty="0" smtClean="0">
                <a:solidFill>
                  <a:srgbClr val="C00000"/>
                </a:solidFill>
              </a:rPr>
              <a:t>RED</a:t>
            </a:r>
            <a:r>
              <a:rPr lang="en-US" sz="3200" b="1" dirty="0" smtClean="0">
                <a:solidFill>
                  <a:srgbClr val="00B050"/>
                </a:solidFill>
              </a:rPr>
              <a:t> </a:t>
            </a:r>
            <a:r>
              <a:rPr lang="en-US" sz="3200" b="1" dirty="0" smtClean="0"/>
              <a:t>trials try to:</a:t>
            </a:r>
          </a:p>
          <a:p>
            <a:pPr marL="514350" indent="-514350">
              <a:buAutoNum type="arabicPeriod"/>
            </a:pPr>
            <a:r>
              <a:rPr lang="en-US" sz="2400" b="1" dirty="0" smtClean="0"/>
              <a:t>NOT THINK of the response word</a:t>
            </a:r>
          </a:p>
          <a:p>
            <a:pPr marL="514350" indent="-514350">
              <a:buAutoNum type="arabicPeriod"/>
            </a:pPr>
            <a:r>
              <a:rPr lang="en-US" sz="2400" b="1" dirty="0" smtClean="0"/>
              <a:t>Remain focused on the red hint word the entire time and do not try to distract yourself with other thoughts</a:t>
            </a:r>
          </a:p>
          <a:p>
            <a:pPr marL="514350" indent="-514350">
              <a:buAutoNum type="arabicPeriod"/>
            </a:pPr>
            <a:r>
              <a:rPr lang="en-US" sz="2400" b="1" dirty="0" smtClean="0"/>
              <a:t>Press the spacebar if it accidentally comes to mind and try to actively push it out of mind</a:t>
            </a:r>
          </a:p>
        </p:txBody>
      </p:sp>
      <p:sp>
        <p:nvSpPr>
          <p:cNvPr id="6" name="TextBox 5"/>
          <p:cNvSpPr txBox="1"/>
          <p:nvPr/>
        </p:nvSpPr>
        <p:spPr>
          <a:xfrm>
            <a:off x="1379349" y="4279188"/>
            <a:ext cx="7811146" cy="2431435"/>
          </a:xfrm>
          <a:prstGeom prst="rect">
            <a:avLst/>
          </a:prstGeom>
          <a:noFill/>
        </p:spPr>
        <p:txBody>
          <a:bodyPr wrap="square" rtlCol="0">
            <a:spAutoFit/>
          </a:bodyPr>
          <a:lstStyle/>
          <a:p>
            <a:r>
              <a:rPr lang="en-US" sz="3200" b="1" dirty="0" smtClean="0"/>
              <a:t>During </a:t>
            </a:r>
            <a:r>
              <a:rPr lang="en-US" sz="3200" b="1" dirty="0" smtClean="0">
                <a:solidFill>
                  <a:srgbClr val="FFC000"/>
                </a:solidFill>
              </a:rPr>
              <a:t>hidden</a:t>
            </a:r>
            <a:r>
              <a:rPr lang="en-US" sz="3200" b="1" dirty="0" smtClean="0"/>
              <a:t> words try to:</a:t>
            </a:r>
          </a:p>
          <a:p>
            <a:pPr marL="514350" indent="-514350">
              <a:buAutoNum type="arabicPeriod"/>
            </a:pPr>
            <a:r>
              <a:rPr lang="en-US" sz="2400" b="1" dirty="0" smtClean="0"/>
              <a:t>Press the spacebar as soon as you can identify the hidden word</a:t>
            </a:r>
          </a:p>
          <a:p>
            <a:pPr marL="514350" indent="-514350">
              <a:buAutoNum type="arabicPeriod"/>
            </a:pPr>
            <a:r>
              <a:rPr lang="en-US" sz="2400" b="1" dirty="0" smtClean="0"/>
              <a:t>Try to be as </a:t>
            </a:r>
            <a:r>
              <a:rPr lang="en-US" sz="2400" b="1" u="sng" dirty="0" smtClean="0"/>
              <a:t>quick</a:t>
            </a:r>
            <a:r>
              <a:rPr lang="en-US" sz="2400" b="1" dirty="0" smtClean="0"/>
              <a:t> as you can while still being </a:t>
            </a:r>
            <a:r>
              <a:rPr lang="en-US" sz="2400" b="1" u="sng" dirty="0" smtClean="0"/>
              <a:t>accurate</a:t>
            </a:r>
          </a:p>
          <a:p>
            <a:pPr marL="514350" indent="-514350">
              <a:buAutoNum type="arabicPeriod"/>
            </a:pPr>
            <a:r>
              <a:rPr lang="en-US" sz="2400" b="1" dirty="0" smtClean="0"/>
              <a:t>Be careful not to try to predict what the word will be because this will </a:t>
            </a:r>
            <a:r>
              <a:rPr lang="en-US" sz="2400" b="1" u="sng" dirty="0" smtClean="0"/>
              <a:t>often cause errors</a:t>
            </a:r>
          </a:p>
        </p:txBody>
      </p:sp>
    </p:spTree>
    <p:extLst>
      <p:ext uri="{BB962C8B-B14F-4D97-AF65-F5344CB8AC3E}">
        <p14:creationId xmlns:p14="http://schemas.microsoft.com/office/powerpoint/2010/main" val="3635274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1272545" y="572644"/>
            <a:ext cx="1947334" cy="646331"/>
          </a:xfrm>
          <a:prstGeom prst="rect">
            <a:avLst/>
          </a:prstGeom>
          <a:noFill/>
        </p:spPr>
        <p:txBody>
          <a:bodyPr wrap="square" rtlCol="0">
            <a:spAutoFit/>
          </a:bodyPr>
          <a:lstStyle/>
          <a:p>
            <a:pPr algn="ctr"/>
            <a:r>
              <a:rPr lang="en-US" dirty="0" smtClean="0"/>
              <a:t>Think of the 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Think Trial</a:t>
            </a:r>
            <a:endParaRPr lang="en-US" b="1" dirty="0"/>
          </a:p>
        </p:txBody>
      </p:sp>
    </p:spTree>
    <p:extLst>
      <p:ext uri="{BB962C8B-B14F-4D97-AF65-F5344CB8AC3E}">
        <p14:creationId xmlns:p14="http://schemas.microsoft.com/office/powerpoint/2010/main" val="11084936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2398754"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18" name="Group 17"/>
          <p:cNvGrpSpPr/>
          <p:nvPr/>
        </p:nvGrpSpPr>
        <p:grpSpPr>
          <a:xfrm>
            <a:off x="3053527" y="3665585"/>
            <a:ext cx="275297" cy="178187"/>
            <a:chOff x="4117412" y="4021927"/>
            <a:chExt cx="241348" cy="262978"/>
          </a:xfrm>
        </p:grpSpPr>
        <p:cxnSp>
          <p:nvCxnSpPr>
            <p:cNvPr id="7" name="Straight Connector 6"/>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3218368" y="3903293"/>
            <a:ext cx="814575" cy="307777"/>
          </a:xfrm>
          <a:prstGeom prst="rect">
            <a:avLst/>
          </a:prstGeom>
          <a:noFill/>
        </p:spPr>
        <p:txBody>
          <a:bodyPr wrap="square" rtlCol="0">
            <a:spAutoFit/>
          </a:bodyPr>
          <a:lstStyle/>
          <a:p>
            <a:r>
              <a:rPr lang="en-US" sz="1400" dirty="0" smtClean="0"/>
              <a:t>Click!</a:t>
            </a:r>
            <a:endParaRPr lang="en-US" sz="1400" dirty="0"/>
          </a:p>
        </p:txBody>
      </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4" name="TextBox 23"/>
          <p:cNvSpPr txBox="1"/>
          <p:nvPr/>
        </p:nvSpPr>
        <p:spPr>
          <a:xfrm>
            <a:off x="1313597" y="445991"/>
            <a:ext cx="1947334" cy="923330"/>
          </a:xfrm>
          <a:prstGeom prst="rect">
            <a:avLst/>
          </a:prstGeom>
          <a:noFill/>
        </p:spPr>
        <p:txBody>
          <a:bodyPr wrap="square" rtlCol="0">
            <a:spAutoFit/>
          </a:bodyPr>
          <a:lstStyle/>
          <a:p>
            <a:pPr algn="ctr"/>
            <a:r>
              <a:rPr lang="en-US" dirty="0" smtClean="0"/>
              <a:t>Click spacebar if/when it comes to mind!</a:t>
            </a:r>
            <a:endParaRPr lang="en-US"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a:t>
            </a:r>
            <a:r>
              <a:rPr lang="en-US" b="1" smtClean="0"/>
              <a:t>Think Trial</a:t>
            </a:r>
            <a:endParaRPr lang="en-US" b="1"/>
          </a:p>
        </p:txBody>
      </p:sp>
    </p:spTree>
    <p:extLst>
      <p:ext uri="{BB962C8B-B14F-4D97-AF65-F5344CB8AC3E}">
        <p14:creationId xmlns:p14="http://schemas.microsoft.com/office/powerpoint/2010/main" val="10318521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a:t>
            </a:r>
            <a:r>
              <a:rPr lang="en-US" b="1" smtClean="0"/>
              <a:t>Think Trial</a:t>
            </a:r>
            <a:endParaRPr lang="en-US" b="1"/>
          </a:p>
        </p:txBody>
      </p:sp>
      <p:sp>
        <p:nvSpPr>
          <p:cNvPr id="17" name="TextBox 16"/>
          <p:cNvSpPr txBox="1"/>
          <p:nvPr/>
        </p:nvSpPr>
        <p:spPr>
          <a:xfrm>
            <a:off x="1984636" y="3325572"/>
            <a:ext cx="1947334" cy="646331"/>
          </a:xfrm>
          <a:prstGeom prst="rect">
            <a:avLst/>
          </a:prstGeom>
          <a:noFill/>
        </p:spPr>
        <p:txBody>
          <a:bodyPr wrap="square" rtlCol="0">
            <a:spAutoFit/>
          </a:bodyPr>
          <a:lstStyle/>
          <a:p>
            <a:pPr algn="ctr"/>
            <a:r>
              <a:rPr lang="en-US" dirty="0" smtClean="0"/>
              <a:t>Continue thinking of response word</a:t>
            </a:r>
            <a:endParaRPr lang="en-US" dirty="0"/>
          </a:p>
        </p:txBody>
      </p:sp>
    </p:spTree>
    <p:extLst>
      <p:ext uri="{BB962C8B-B14F-4D97-AF65-F5344CB8AC3E}">
        <p14:creationId xmlns:p14="http://schemas.microsoft.com/office/powerpoint/2010/main" val="14078960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15335350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322576"/>
            <a:ext cx="1824882" cy="96947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7"/>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Tree>
    <p:extLst>
      <p:ext uri="{BB962C8B-B14F-4D97-AF65-F5344CB8AC3E}">
        <p14:creationId xmlns:p14="http://schemas.microsoft.com/office/powerpoint/2010/main" val="252406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7"/>
            <a:ext cx="1828800" cy="928582"/>
          </a:xfrm>
          <a:prstGeom prst="rect">
            <a:avLst/>
          </a:prstGeom>
        </p:spPr>
      </p:pic>
    </p:spTree>
    <p:extLst>
      <p:ext uri="{BB962C8B-B14F-4D97-AF65-F5344CB8AC3E}">
        <p14:creationId xmlns:p14="http://schemas.microsoft.com/office/powerpoint/2010/main" val="1708747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Identify the hidden word!</a:t>
            </a:r>
            <a:endParaRPr lang="en-US"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99202" y="101295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6"/>
            <a:ext cx="1664371" cy="969264"/>
          </a:xfrm>
          <a:prstGeom prst="rect">
            <a:avLst/>
          </a:prstGeom>
        </p:spPr>
      </p:pic>
    </p:spTree>
    <p:extLst>
      <p:ext uri="{BB962C8B-B14F-4D97-AF65-F5344CB8AC3E}">
        <p14:creationId xmlns:p14="http://schemas.microsoft.com/office/powerpoint/2010/main" val="11647714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297128"/>
            <a:ext cx="1731356" cy="983813"/>
          </a:xfrm>
          <a:prstGeom prst="rect">
            <a:avLst/>
          </a:prstGeom>
        </p:spPr>
      </p:pic>
      <p:sp>
        <p:nvSpPr>
          <p:cNvPr id="18" name="TextBox 17"/>
          <p:cNvSpPr txBox="1"/>
          <p:nvPr/>
        </p:nvSpPr>
        <p:spPr>
          <a:xfrm>
            <a:off x="5460091" y="1338715"/>
            <a:ext cx="2381124" cy="646331"/>
          </a:xfrm>
          <a:prstGeom prst="rect">
            <a:avLst/>
          </a:prstGeom>
          <a:noFill/>
        </p:spPr>
        <p:txBody>
          <a:bodyPr wrap="square" rtlCol="0">
            <a:spAutoFit/>
          </a:bodyPr>
          <a:lstStyle/>
          <a:p>
            <a:pPr algn="ctr"/>
            <a:r>
              <a:rPr lang="en-US" dirty="0" smtClean="0"/>
              <a:t>Hit the spacebar when you identify the word!</a:t>
            </a:r>
            <a:endParaRPr lang="en-US" dirty="0"/>
          </a:p>
        </p:txBody>
      </p:sp>
      <p:grpSp>
        <p:nvGrpSpPr>
          <p:cNvPr id="20" name="Group 19"/>
          <p:cNvGrpSpPr/>
          <p:nvPr/>
        </p:nvGrpSpPr>
        <p:grpSpPr>
          <a:xfrm>
            <a:off x="6669301" y="3632535"/>
            <a:ext cx="275297" cy="178187"/>
            <a:chOff x="4117412" y="4021927"/>
            <a:chExt cx="241348" cy="262978"/>
          </a:xfrm>
        </p:grpSpPr>
        <p:cxnSp>
          <p:nvCxnSpPr>
            <p:cNvPr id="23" name="Straight Connector 22"/>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6834142" y="3870243"/>
            <a:ext cx="814575" cy="307777"/>
          </a:xfrm>
          <a:prstGeom prst="rect">
            <a:avLst/>
          </a:prstGeom>
          <a:noFill/>
        </p:spPr>
        <p:txBody>
          <a:bodyPr wrap="square" rtlCol="0">
            <a:spAutoFit/>
          </a:bodyPr>
          <a:lstStyle/>
          <a:p>
            <a:r>
              <a:rPr lang="en-US" sz="1400" dirty="0" smtClean="0"/>
              <a:t>Click!</a:t>
            </a:r>
            <a:endParaRPr lang="en-US" sz="1400" dirty="0"/>
          </a:p>
        </p:txBody>
      </p:sp>
    </p:spTree>
    <p:extLst>
      <p:ext uri="{BB962C8B-B14F-4D97-AF65-F5344CB8AC3E}">
        <p14:creationId xmlns:p14="http://schemas.microsoft.com/office/powerpoint/2010/main" val="20004858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1611152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68049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96670" y="421341"/>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1480136" y="1686931"/>
            <a:ext cx="8935890" cy="3662541"/>
          </a:xfrm>
          <a:prstGeom prst="rect">
            <a:avLst/>
          </a:prstGeom>
          <a:noFill/>
        </p:spPr>
        <p:txBody>
          <a:bodyPr wrap="square" rtlCol="0">
            <a:spAutoFit/>
          </a:bodyPr>
          <a:lstStyle/>
          <a:p>
            <a:pPr algn="ctr"/>
            <a:r>
              <a:rPr lang="en-US" b="1" dirty="0">
                <a:latin typeface="Calibri" charset="0"/>
                <a:ea typeface="Calibri" charset="0"/>
                <a:cs typeface="Times New Roman" charset="0"/>
              </a:rPr>
              <a:t>WELCOME</a:t>
            </a:r>
            <a:r>
              <a:rPr lang="en-US" b="1" dirty="0" smtClean="0">
                <a:latin typeface="Calibri" charset="0"/>
                <a:ea typeface="Calibri" charset="0"/>
                <a:cs typeface="Times New Roman" charset="0"/>
              </a:rPr>
              <a:t>!</a:t>
            </a:r>
          </a:p>
          <a:p>
            <a:pPr algn="ctr"/>
            <a:endParaRPr lang="en-US" b="1" dirty="0">
              <a:latin typeface="Calibri" charset="0"/>
              <a:ea typeface="Calibri" charset="0"/>
              <a:cs typeface="Times New Roman" charset="0"/>
            </a:endParaRPr>
          </a:p>
          <a:p>
            <a:r>
              <a:rPr lang="en-US" dirty="0">
                <a:latin typeface="Calibri" charset="0"/>
                <a:ea typeface="Calibri" charset="0"/>
                <a:cs typeface="Times New Roman" charset="0"/>
              </a:rPr>
              <a:t>Note: You may need to zoom out to see the full pages in this study</a:t>
            </a:r>
            <a:r>
              <a:rPr lang="en-US" dirty="0" smtClean="0">
                <a:latin typeface="Calibri" charset="0"/>
                <a:ea typeface="Calibri" charset="0"/>
                <a:cs typeface="Times New Roman" charset="0"/>
              </a:rPr>
              <a:t>.</a:t>
            </a:r>
          </a:p>
          <a:p>
            <a:endParaRPr lang="en-US" dirty="0">
              <a:latin typeface="Calibri" charset="0"/>
              <a:ea typeface="Calibri" charset="0"/>
              <a:cs typeface="Times New Roman" charset="0"/>
            </a:endParaRPr>
          </a:p>
          <a:p>
            <a:r>
              <a:rPr lang="en-US" b="1" dirty="0">
                <a:latin typeface="Calibri" charset="0"/>
                <a:ea typeface="Calibri" charset="0"/>
                <a:cs typeface="Times New Roman" charset="0"/>
              </a:rPr>
              <a:t> </a:t>
            </a:r>
            <a:r>
              <a:rPr lang="en-US" b="1" dirty="0" smtClean="0">
                <a:latin typeface="Calibri" charset="0"/>
                <a:ea typeface="Calibri" charset="0"/>
                <a:cs typeface="Times New Roman" charset="0"/>
              </a:rPr>
              <a:t>Before </a:t>
            </a:r>
            <a:r>
              <a:rPr lang="en-US" b="1" dirty="0">
                <a:latin typeface="Calibri" charset="0"/>
                <a:ea typeface="Calibri" charset="0"/>
                <a:cs typeface="Times New Roman" charset="0"/>
              </a:rPr>
              <a:t>you begin, please switch off your phone, music, close your other tabs and remove other distractions to focus on the study</a:t>
            </a:r>
            <a:r>
              <a:rPr lang="en-US" b="1" dirty="0" smtClean="0">
                <a:latin typeface="Calibri" charset="0"/>
                <a:ea typeface="Calibri" charset="0"/>
                <a:cs typeface="Times New Roman" charset="0"/>
              </a:rPr>
              <a:t>.</a:t>
            </a:r>
          </a:p>
          <a:p>
            <a:endParaRPr lang="en-US" dirty="0" smtClean="0"/>
          </a:p>
          <a:p>
            <a:r>
              <a:rPr lang="en-US" dirty="0" smtClean="0"/>
              <a:t>This </a:t>
            </a:r>
            <a:r>
              <a:rPr lang="en-US" dirty="0"/>
              <a:t>experiment is concerned with the brain mechanisms that underlie attention. </a:t>
            </a:r>
            <a:endParaRPr lang="en-US" dirty="0" smtClean="0"/>
          </a:p>
          <a:p>
            <a:endParaRPr lang="en-US" dirty="0"/>
          </a:p>
          <a:p>
            <a:r>
              <a:rPr lang="en-US" dirty="0" smtClean="0"/>
              <a:t>This experiment requires </a:t>
            </a:r>
            <a:r>
              <a:rPr lang="en-US" dirty="0"/>
              <a:t>you to ignore distracting </a:t>
            </a:r>
            <a:r>
              <a:rPr lang="en-US" dirty="0" smtClean="0"/>
              <a:t>things </a:t>
            </a:r>
            <a:r>
              <a:rPr lang="en-US" dirty="0"/>
              <a:t>and we are going to assess how </a:t>
            </a:r>
            <a:r>
              <a:rPr lang="en-US" b="1" dirty="0"/>
              <a:t>effectively</a:t>
            </a:r>
            <a:r>
              <a:rPr lang="en-US" dirty="0"/>
              <a:t> you can do this. </a:t>
            </a:r>
          </a:p>
          <a:p>
            <a:pPr marL="285750" indent="-285750">
              <a:buFont typeface="Arial" charset="0"/>
              <a:buChar char="•"/>
            </a:pPr>
            <a:endParaRPr lang="en-US" dirty="0">
              <a:effectLst/>
            </a:endParaRPr>
          </a:p>
          <a:p>
            <a:pPr marL="285750" indent="-285750">
              <a:buFont typeface="Arial" charset="0"/>
              <a:buChar char="•"/>
            </a:pPr>
            <a:endParaRPr lang="en-GB" sz="1600" dirty="0">
              <a:effectLst/>
            </a:endParaRPr>
          </a:p>
        </p:txBody>
      </p:sp>
      <p:sp>
        <p:nvSpPr>
          <p:cNvPr id="2" name="TextBox 1"/>
          <p:cNvSpPr txBox="1"/>
          <p:nvPr/>
        </p:nvSpPr>
        <p:spPr>
          <a:xfrm>
            <a:off x="5329516" y="869470"/>
            <a:ext cx="3043516" cy="369332"/>
          </a:xfrm>
          <a:prstGeom prst="rect">
            <a:avLst/>
          </a:prstGeom>
          <a:noFill/>
        </p:spPr>
        <p:txBody>
          <a:bodyPr wrap="square" rtlCol="0">
            <a:spAutoFit/>
          </a:bodyPr>
          <a:lstStyle/>
          <a:p>
            <a:r>
              <a:rPr lang="en-US" dirty="0"/>
              <a:t>[</a:t>
            </a:r>
            <a:r>
              <a:rPr lang="en-US" dirty="0" smtClean="0"/>
              <a:t>Consent]</a:t>
            </a:r>
            <a:endParaRPr lang="en-US" dirty="0"/>
          </a:p>
        </p:txBody>
      </p:sp>
    </p:spTree>
    <p:extLst>
      <p:ext uri="{BB962C8B-B14F-4D97-AF65-F5344CB8AC3E}">
        <p14:creationId xmlns:p14="http://schemas.microsoft.com/office/powerpoint/2010/main" val="129463014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err="1" smtClean="0"/>
              <a:t>Bir</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6958004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Think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20631712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9" name="TextBox 8"/>
          <p:cNvSpPr txBox="1"/>
          <p:nvPr/>
        </p:nvSpPr>
        <p:spPr>
          <a:xfrm>
            <a:off x="8711573" y="1175481"/>
            <a:ext cx="3433289" cy="923330"/>
          </a:xfrm>
          <a:prstGeom prst="rect">
            <a:avLst/>
          </a:prstGeom>
          <a:noFill/>
        </p:spPr>
        <p:txBody>
          <a:bodyPr wrap="square" rtlCol="0">
            <a:spAutoFit/>
          </a:bodyPr>
          <a:lstStyle/>
          <a:p>
            <a:pPr algn="ctr"/>
            <a:r>
              <a:rPr lang="en-US" dirty="0" smtClean="0"/>
              <a:t>Think back</a:t>
            </a:r>
            <a:r>
              <a:rPr lang="mr-IN" dirty="0" smtClean="0"/>
              <a:t>…</a:t>
            </a:r>
            <a:r>
              <a:rPr lang="en-US" dirty="0" smtClean="0"/>
              <a:t> how often was the response word (e.g. “evening”) in mind during the hint?</a:t>
            </a:r>
            <a:endParaRPr lang="en-US" dirty="0"/>
          </a:p>
        </p:txBody>
      </p:sp>
      <p:sp>
        <p:nvSpPr>
          <p:cNvPr id="28" name="Curved Up Arrow 27"/>
          <p:cNvSpPr/>
          <p:nvPr/>
        </p:nvSpPr>
        <p:spPr>
          <a:xfrm rot="11337405">
            <a:off x="4034785" y="123745"/>
            <a:ext cx="5394159" cy="679467"/>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3"/>
          <p:cNvGrpSpPr/>
          <p:nvPr/>
        </p:nvGrpSpPr>
        <p:grpSpPr>
          <a:xfrm>
            <a:off x="9343164" y="2231207"/>
            <a:ext cx="2561601" cy="1134759"/>
            <a:chOff x="7692788" y="2231207"/>
            <a:chExt cx="2561601" cy="1134759"/>
          </a:xfrm>
        </p:grpSpPr>
        <p:sp>
          <p:nvSpPr>
            <p:cNvPr id="35" name="Rectangle 3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7" name="TextBox 3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8" name="TextBox 3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40" name="Straight Connector 3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3001792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B050"/>
                </a:solidFill>
              </a:rPr>
              <a:t>ROBE</a:t>
            </a:r>
            <a:endParaRPr lang="en-US" sz="2000" dirty="0">
              <a:solidFill>
                <a:srgbClr val="00B05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28" name="Curved Up Arrow 27"/>
          <p:cNvSpPr/>
          <p:nvPr/>
        </p:nvSpPr>
        <p:spPr>
          <a:xfrm rot="11337405">
            <a:off x="4034785" y="123745"/>
            <a:ext cx="5394159" cy="679467"/>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Think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grpSp>
        <p:nvGrpSpPr>
          <p:cNvPr id="27" name="Group 26"/>
          <p:cNvGrpSpPr/>
          <p:nvPr/>
        </p:nvGrpSpPr>
        <p:grpSpPr>
          <a:xfrm>
            <a:off x="9375538" y="2233455"/>
            <a:ext cx="2561601" cy="1134759"/>
            <a:chOff x="7692788" y="2182655"/>
            <a:chExt cx="2561601" cy="1134759"/>
          </a:xfrm>
        </p:grpSpPr>
        <p:sp>
          <p:nvSpPr>
            <p:cNvPr id="30" name="Rectangle 29"/>
            <p:cNvSpPr/>
            <p:nvPr/>
          </p:nvSpPr>
          <p:spPr>
            <a:xfrm>
              <a:off x="8155561" y="2182655"/>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8393608" y="3006944"/>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172494" y="2234398"/>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3" name="TextBox 32"/>
            <p:cNvSpPr txBox="1"/>
            <p:nvPr/>
          </p:nvSpPr>
          <p:spPr>
            <a:xfrm>
              <a:off x="7692788" y="3024304"/>
              <a:ext cx="1458229" cy="246221"/>
            </a:xfrm>
            <a:prstGeom prst="rect">
              <a:avLst/>
            </a:prstGeom>
            <a:noFill/>
          </p:spPr>
          <p:txBody>
            <a:bodyPr wrap="square" rtlCol="0">
              <a:spAutoFit/>
            </a:bodyPr>
            <a:lstStyle/>
            <a:p>
              <a:pPr algn="ctr"/>
              <a:r>
                <a:rPr lang="en-US" sz="1000" dirty="0" smtClean="0"/>
                <a:t>NEVER</a:t>
              </a:r>
              <a:endParaRPr lang="en-US" sz="1000" dirty="0"/>
            </a:p>
          </p:txBody>
        </p:sp>
        <p:sp>
          <p:nvSpPr>
            <p:cNvPr id="34" name="TextBox 33"/>
            <p:cNvSpPr txBox="1"/>
            <p:nvPr/>
          </p:nvSpPr>
          <p:spPr>
            <a:xfrm>
              <a:off x="8796160" y="3065296"/>
              <a:ext cx="1458229" cy="246221"/>
            </a:xfrm>
            <a:prstGeom prst="rect">
              <a:avLst/>
            </a:prstGeom>
            <a:noFill/>
          </p:spPr>
          <p:txBody>
            <a:bodyPr wrap="square" rtlCol="0">
              <a:spAutoFit/>
            </a:bodyPr>
            <a:lstStyle/>
            <a:p>
              <a:pPr algn="ctr"/>
              <a:r>
                <a:rPr lang="en-US" sz="1000" dirty="0" smtClean="0"/>
                <a:t>OFTEN</a:t>
              </a:r>
              <a:endParaRPr lang="en-US" sz="1000" dirty="0"/>
            </a:p>
          </p:txBody>
        </p:sp>
        <p:sp>
          <p:nvSpPr>
            <p:cNvPr id="42" name="Oval 41"/>
            <p:cNvSpPr/>
            <p:nvPr/>
          </p:nvSpPr>
          <p:spPr>
            <a:xfrm>
              <a:off x="9121609" y="2966452"/>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9175944" y="3072183"/>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4" name="TextBox 43"/>
          <p:cNvSpPr txBox="1"/>
          <p:nvPr/>
        </p:nvSpPr>
        <p:spPr>
          <a:xfrm>
            <a:off x="8903153" y="1832921"/>
            <a:ext cx="3433289" cy="369332"/>
          </a:xfrm>
          <a:prstGeom prst="rect">
            <a:avLst/>
          </a:prstGeom>
          <a:noFill/>
        </p:spPr>
        <p:txBody>
          <a:bodyPr wrap="square" rtlCol="0">
            <a:spAutoFit/>
          </a:bodyPr>
          <a:lstStyle/>
          <a:p>
            <a:pPr algn="ctr"/>
            <a:r>
              <a:rPr lang="en-US" dirty="0" smtClean="0"/>
              <a:t>Slide to answer! </a:t>
            </a:r>
            <a:endParaRPr lang="en-US" dirty="0"/>
          </a:p>
        </p:txBody>
      </p:sp>
    </p:spTree>
    <p:extLst>
      <p:ext uri="{BB962C8B-B14F-4D97-AF65-F5344CB8AC3E}">
        <p14:creationId xmlns:p14="http://schemas.microsoft.com/office/powerpoint/2010/main" val="6727780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4" name="TextBox 3"/>
          <p:cNvSpPr txBox="1"/>
          <p:nvPr/>
        </p:nvSpPr>
        <p:spPr>
          <a:xfrm>
            <a:off x="0" y="64168"/>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5" name="TextBox 4"/>
          <p:cNvSpPr txBox="1"/>
          <p:nvPr/>
        </p:nvSpPr>
        <p:spPr>
          <a:xfrm>
            <a:off x="144433" y="3261350"/>
            <a:ext cx="1947334" cy="369332"/>
          </a:xfrm>
          <a:prstGeom prst="rect">
            <a:avLst/>
          </a:prstGeom>
          <a:noFill/>
        </p:spPr>
        <p:txBody>
          <a:bodyPr wrap="square" rtlCol="0">
            <a:spAutoFit/>
          </a:bodyPr>
          <a:lstStyle/>
          <a:p>
            <a:pPr algn="ctr"/>
            <a:r>
              <a:rPr lang="en-US" smtClean="0"/>
              <a:t>Pay Attention</a:t>
            </a:r>
            <a:endParaRPr lang="en-US" dirty="0"/>
          </a:p>
        </p:txBody>
      </p:sp>
      <p:sp>
        <p:nvSpPr>
          <p:cNvPr id="3" name="TextBox 2"/>
          <p:cNvSpPr txBox="1"/>
          <p:nvPr/>
        </p:nvSpPr>
        <p:spPr>
          <a:xfrm>
            <a:off x="144433" y="878541"/>
            <a:ext cx="2957355" cy="646331"/>
          </a:xfrm>
          <a:prstGeom prst="rect">
            <a:avLst/>
          </a:prstGeom>
          <a:noFill/>
        </p:spPr>
        <p:txBody>
          <a:bodyPr wrap="square" rtlCol="0">
            <a:spAutoFit/>
          </a:bodyPr>
          <a:lstStyle/>
          <a:p>
            <a:r>
              <a:rPr lang="en-US" b="1" dirty="0" smtClean="0"/>
              <a:t>Alternatively, if the hint word appears in red</a:t>
            </a:r>
            <a:r>
              <a:rPr lang="mr-IN" b="1" dirty="0" smtClean="0"/>
              <a:t>…</a:t>
            </a:r>
            <a:endParaRPr lang="en-US" b="1" dirty="0"/>
          </a:p>
        </p:txBody>
      </p:sp>
    </p:spTree>
    <p:extLst>
      <p:ext uri="{BB962C8B-B14F-4D97-AF65-F5344CB8AC3E}">
        <p14:creationId xmlns:p14="http://schemas.microsoft.com/office/powerpoint/2010/main" val="8569818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1" name="TextBox 10"/>
          <p:cNvSpPr txBox="1"/>
          <p:nvPr/>
        </p:nvSpPr>
        <p:spPr>
          <a:xfrm>
            <a:off x="894433" y="518802"/>
            <a:ext cx="1947334" cy="923330"/>
          </a:xfrm>
          <a:prstGeom prst="rect">
            <a:avLst/>
          </a:prstGeom>
          <a:noFill/>
        </p:spPr>
        <p:txBody>
          <a:bodyPr wrap="square" rtlCol="0">
            <a:spAutoFit/>
          </a:bodyPr>
          <a:lstStyle/>
          <a:p>
            <a:pPr algn="ctr"/>
            <a:r>
              <a:rPr lang="en-US" dirty="0" smtClean="0"/>
              <a:t>Try to </a:t>
            </a:r>
            <a:r>
              <a:rPr lang="en-US" smtClean="0"/>
              <a:t>AVOID thinking of </a:t>
            </a:r>
            <a:r>
              <a:rPr lang="en-US" dirty="0" smtClean="0"/>
              <a:t>response word!</a:t>
            </a:r>
            <a:endParaRPr lang="en-US" dirty="0"/>
          </a:p>
        </p:txBody>
      </p:sp>
      <p:sp>
        <p:nvSpPr>
          <p:cNvPr id="12" name="TextBox 11"/>
          <p:cNvSpPr txBox="1"/>
          <p:nvPr/>
        </p:nvSpPr>
        <p:spPr>
          <a:xfrm>
            <a:off x="0" y="85248"/>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4" name="TextBox 3"/>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216031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2398754"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18" name="Group 17"/>
          <p:cNvGrpSpPr/>
          <p:nvPr/>
        </p:nvGrpSpPr>
        <p:grpSpPr>
          <a:xfrm>
            <a:off x="3053527" y="3665585"/>
            <a:ext cx="275297" cy="178187"/>
            <a:chOff x="4117412" y="4021927"/>
            <a:chExt cx="241348" cy="262978"/>
          </a:xfrm>
        </p:grpSpPr>
        <p:cxnSp>
          <p:nvCxnSpPr>
            <p:cNvPr id="7" name="Straight Connector 6"/>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3218368" y="3903293"/>
            <a:ext cx="814575" cy="307777"/>
          </a:xfrm>
          <a:prstGeom prst="rect">
            <a:avLst/>
          </a:prstGeom>
          <a:noFill/>
        </p:spPr>
        <p:txBody>
          <a:bodyPr wrap="square" rtlCol="0">
            <a:spAutoFit/>
          </a:bodyPr>
          <a:lstStyle/>
          <a:p>
            <a:r>
              <a:rPr lang="en-US" sz="1400" dirty="0" smtClean="0"/>
              <a:t>Click!</a:t>
            </a:r>
            <a:endParaRPr lang="en-US" sz="1400" dirty="0"/>
          </a:p>
        </p:txBody>
      </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3" name="TextBox 22"/>
          <p:cNvSpPr txBox="1"/>
          <p:nvPr/>
        </p:nvSpPr>
        <p:spPr>
          <a:xfrm>
            <a:off x="3175641" y="551228"/>
            <a:ext cx="1062054" cy="307777"/>
          </a:xfrm>
          <a:prstGeom prst="rect">
            <a:avLst/>
          </a:prstGeom>
          <a:noFill/>
        </p:spPr>
        <p:txBody>
          <a:bodyPr wrap="square" rtlCol="0">
            <a:spAutoFit/>
          </a:bodyPr>
          <a:lstStyle/>
          <a:p>
            <a:r>
              <a:rPr lang="en-US" sz="1400" b="1" dirty="0" smtClean="0"/>
              <a:t>EVENING</a:t>
            </a:r>
            <a:endParaRPr lang="en-US" sz="1400" b="1" dirty="0"/>
          </a:p>
        </p:txBody>
      </p:sp>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7" name="TextBox 16"/>
          <p:cNvSpPr txBox="1"/>
          <p:nvPr/>
        </p:nvSpPr>
        <p:spPr>
          <a:xfrm>
            <a:off x="1726176" y="4334813"/>
            <a:ext cx="2898930" cy="1477328"/>
          </a:xfrm>
          <a:prstGeom prst="rect">
            <a:avLst/>
          </a:prstGeom>
          <a:noFill/>
        </p:spPr>
        <p:txBody>
          <a:bodyPr wrap="square" rtlCol="0">
            <a:spAutoFit/>
          </a:bodyPr>
          <a:lstStyle/>
          <a:p>
            <a:pPr algn="ctr"/>
            <a:r>
              <a:rPr lang="en-US" dirty="0" smtClean="0"/>
              <a:t>Hopefully it doesn’t </a:t>
            </a:r>
            <a:r>
              <a:rPr lang="en-US" b="1" i="1" dirty="0" smtClean="0"/>
              <a:t>but</a:t>
            </a:r>
            <a:r>
              <a:rPr lang="en-US" dirty="0" smtClean="0"/>
              <a:t> if you notice the response word comes to mind, click space and push it from mind!</a:t>
            </a:r>
            <a:endParaRPr lang="en-US" dirty="0"/>
          </a:p>
        </p:txBody>
      </p:sp>
      <p:sp>
        <p:nvSpPr>
          <p:cNvPr id="19" name="TextBox 18"/>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15266391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25" name="TextBox 24"/>
          <p:cNvSpPr txBox="1"/>
          <p:nvPr/>
        </p:nvSpPr>
        <p:spPr>
          <a:xfrm>
            <a:off x="0" y="33203"/>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7" name="TextBox 16"/>
          <p:cNvSpPr txBox="1"/>
          <p:nvPr/>
        </p:nvSpPr>
        <p:spPr>
          <a:xfrm>
            <a:off x="1984636" y="3325572"/>
            <a:ext cx="1947334" cy="923330"/>
          </a:xfrm>
          <a:prstGeom prst="rect">
            <a:avLst/>
          </a:prstGeom>
          <a:noFill/>
        </p:spPr>
        <p:txBody>
          <a:bodyPr wrap="square" rtlCol="0">
            <a:spAutoFit/>
          </a:bodyPr>
          <a:lstStyle/>
          <a:p>
            <a:pPr algn="ctr"/>
            <a:r>
              <a:rPr lang="en-US" dirty="0" smtClean="0"/>
              <a:t>Continue to block the response word from mind.</a:t>
            </a:r>
            <a:endParaRPr lang="en-US" dirty="0"/>
          </a:p>
        </p:txBody>
      </p:sp>
      <p:sp>
        <p:nvSpPr>
          <p:cNvPr id="10" name="TextBox 9"/>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891090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29" name="TextBox 28"/>
          <p:cNvSpPr txBox="1"/>
          <p:nvPr/>
        </p:nvSpPr>
        <p:spPr>
          <a:xfrm>
            <a:off x="69559" y="532475"/>
            <a:ext cx="4107994" cy="1200329"/>
          </a:xfrm>
          <a:prstGeom prst="rect">
            <a:avLst/>
          </a:prstGeom>
          <a:noFill/>
        </p:spPr>
        <p:txBody>
          <a:bodyPr wrap="square" rtlCol="0">
            <a:spAutoFit/>
          </a:bodyPr>
          <a:lstStyle/>
          <a:p>
            <a:r>
              <a:rPr lang="en-US" b="1" dirty="0" smtClean="0"/>
              <a:t>Otherwise the rest of the trial is the exact same procedure as the Think trial (when the cue word appeared in green)! See below for a reminder:</a:t>
            </a:r>
            <a:endParaRPr lang="en-US" b="1" dirty="0"/>
          </a:p>
        </p:txBody>
      </p:sp>
    </p:spTree>
    <p:extLst>
      <p:ext uri="{BB962C8B-B14F-4D97-AF65-F5344CB8AC3E}">
        <p14:creationId xmlns:p14="http://schemas.microsoft.com/office/powerpoint/2010/main" val="205551120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354469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3544688"/>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2402316"/>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1475092"/>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3502784"/>
            <a:ext cx="1731356" cy="983813"/>
          </a:xfrm>
          <a:prstGeom prst="rect">
            <a:avLst/>
          </a:prstGeom>
        </p:spPr>
      </p:pic>
      <p:grpSp>
        <p:nvGrpSpPr>
          <p:cNvPr id="5" name="Group 4"/>
          <p:cNvGrpSpPr/>
          <p:nvPr/>
        </p:nvGrpSpPr>
        <p:grpSpPr>
          <a:xfrm>
            <a:off x="7904035" y="3417739"/>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26" name="Rectangle 25"/>
          <p:cNvSpPr>
            <a:spLocks noChangeAspect="1"/>
          </p:cNvSpPr>
          <p:nvPr/>
        </p:nvSpPr>
        <p:spPr>
          <a:xfrm>
            <a:off x="3996639" y="3544691"/>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grpSp>
        <p:nvGrpSpPr>
          <p:cNvPr id="27" name="Group 26"/>
          <p:cNvGrpSpPr/>
          <p:nvPr/>
        </p:nvGrpSpPr>
        <p:grpSpPr>
          <a:xfrm>
            <a:off x="9779250" y="3373844"/>
            <a:ext cx="2561601" cy="1134759"/>
            <a:chOff x="7692788" y="2182655"/>
            <a:chExt cx="2561601" cy="1134759"/>
          </a:xfrm>
        </p:grpSpPr>
        <p:sp>
          <p:nvSpPr>
            <p:cNvPr id="30" name="Rectangle 29"/>
            <p:cNvSpPr/>
            <p:nvPr/>
          </p:nvSpPr>
          <p:spPr>
            <a:xfrm>
              <a:off x="8155561" y="2182655"/>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8393608" y="3006944"/>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172494" y="2234398"/>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3" name="TextBox 32"/>
            <p:cNvSpPr txBox="1"/>
            <p:nvPr/>
          </p:nvSpPr>
          <p:spPr>
            <a:xfrm>
              <a:off x="7692788" y="3024304"/>
              <a:ext cx="1458229" cy="246221"/>
            </a:xfrm>
            <a:prstGeom prst="rect">
              <a:avLst/>
            </a:prstGeom>
            <a:noFill/>
          </p:spPr>
          <p:txBody>
            <a:bodyPr wrap="square" rtlCol="0">
              <a:spAutoFit/>
            </a:bodyPr>
            <a:lstStyle/>
            <a:p>
              <a:pPr algn="ctr"/>
              <a:r>
                <a:rPr lang="en-US" sz="1000" dirty="0" smtClean="0"/>
                <a:t>NEVER</a:t>
              </a:r>
              <a:endParaRPr lang="en-US" sz="1000" dirty="0"/>
            </a:p>
          </p:txBody>
        </p:sp>
        <p:sp>
          <p:nvSpPr>
            <p:cNvPr id="34" name="TextBox 33"/>
            <p:cNvSpPr txBox="1"/>
            <p:nvPr/>
          </p:nvSpPr>
          <p:spPr>
            <a:xfrm>
              <a:off x="8796160" y="3065296"/>
              <a:ext cx="1458229" cy="246221"/>
            </a:xfrm>
            <a:prstGeom prst="rect">
              <a:avLst/>
            </a:prstGeom>
            <a:noFill/>
          </p:spPr>
          <p:txBody>
            <a:bodyPr wrap="square" rtlCol="0">
              <a:spAutoFit/>
            </a:bodyPr>
            <a:lstStyle/>
            <a:p>
              <a:pPr algn="ctr"/>
              <a:r>
                <a:rPr lang="en-US" sz="1000" dirty="0" smtClean="0"/>
                <a:t>OFTEN</a:t>
              </a:r>
              <a:endParaRPr lang="en-US" sz="1000" dirty="0"/>
            </a:p>
          </p:txBody>
        </p:sp>
        <p:sp>
          <p:nvSpPr>
            <p:cNvPr id="42" name="Oval 41"/>
            <p:cNvSpPr/>
            <p:nvPr/>
          </p:nvSpPr>
          <p:spPr>
            <a:xfrm>
              <a:off x="8563672" y="2966452"/>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649004" y="3072183"/>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4" name="TextBox 43"/>
          <p:cNvSpPr txBox="1"/>
          <p:nvPr/>
        </p:nvSpPr>
        <p:spPr>
          <a:xfrm>
            <a:off x="9254491" y="2632672"/>
            <a:ext cx="3433289" cy="646331"/>
          </a:xfrm>
          <a:prstGeom prst="rect">
            <a:avLst/>
          </a:prstGeom>
          <a:noFill/>
        </p:spPr>
        <p:txBody>
          <a:bodyPr wrap="square" rtlCol="0">
            <a:spAutoFit/>
          </a:bodyPr>
          <a:lstStyle/>
          <a:p>
            <a:pPr algn="ctr"/>
            <a:r>
              <a:rPr lang="en-US" dirty="0" smtClean="0"/>
              <a:t>Think back and </a:t>
            </a:r>
          </a:p>
          <a:p>
            <a:pPr algn="ctr"/>
            <a:r>
              <a:rPr lang="en-US" dirty="0"/>
              <a:t>s</a:t>
            </a:r>
            <a:r>
              <a:rPr lang="en-US" dirty="0" smtClean="0"/>
              <a:t>lide to answer! </a:t>
            </a:r>
            <a:endParaRPr lang="en-US" dirty="0"/>
          </a:p>
        </p:txBody>
      </p:sp>
      <p:sp>
        <p:nvSpPr>
          <p:cNvPr id="35" name="TextBox 34"/>
          <p:cNvSpPr txBox="1"/>
          <p:nvPr/>
        </p:nvSpPr>
        <p:spPr>
          <a:xfrm>
            <a:off x="215" y="528746"/>
            <a:ext cx="4107994" cy="1200329"/>
          </a:xfrm>
          <a:prstGeom prst="rect">
            <a:avLst/>
          </a:prstGeom>
          <a:noFill/>
        </p:spPr>
        <p:txBody>
          <a:bodyPr wrap="square" rtlCol="0">
            <a:spAutoFit/>
          </a:bodyPr>
          <a:lstStyle/>
          <a:p>
            <a:r>
              <a:rPr lang="en-US" b="1" dirty="0" smtClean="0"/>
              <a:t>Otherwise the rest of the trial is the exact same procedure as the Think trial when the cue word appeared in green! See below for a reminder:</a:t>
            </a:r>
            <a:endParaRPr lang="en-US" b="1" dirty="0"/>
          </a:p>
        </p:txBody>
      </p:sp>
      <p:sp>
        <p:nvSpPr>
          <p:cNvPr id="36" name="TextBox 35"/>
          <p:cNvSpPr txBox="1"/>
          <p:nvPr/>
        </p:nvSpPr>
        <p:spPr>
          <a:xfrm>
            <a:off x="5607355" y="2600216"/>
            <a:ext cx="1947334" cy="923330"/>
          </a:xfrm>
          <a:prstGeom prst="rect">
            <a:avLst/>
          </a:prstGeom>
          <a:noFill/>
        </p:spPr>
        <p:txBody>
          <a:bodyPr wrap="square" rtlCol="0">
            <a:spAutoFit/>
          </a:bodyPr>
          <a:lstStyle/>
          <a:p>
            <a:pPr algn="ctr"/>
            <a:r>
              <a:rPr lang="en-US" dirty="0" smtClean="0"/>
              <a:t>Click space when you </a:t>
            </a:r>
            <a:r>
              <a:rPr lang="en-US" smtClean="0"/>
              <a:t>can identify the word!</a:t>
            </a:r>
            <a:endParaRPr lang="en-US" dirty="0"/>
          </a:p>
        </p:txBody>
      </p:sp>
      <p:pic>
        <p:nvPicPr>
          <p:cNvPr id="37" name="Picture 36"/>
          <p:cNvPicPr>
            <a:picLocks noChangeAspect="1"/>
          </p:cNvPicPr>
          <p:nvPr/>
        </p:nvPicPr>
        <p:blipFill>
          <a:blip r:embed="rId6"/>
          <a:stretch>
            <a:fillRect/>
          </a:stretch>
        </p:blipFill>
        <p:spPr>
          <a:xfrm>
            <a:off x="6163391" y="2078084"/>
            <a:ext cx="648463" cy="648463"/>
          </a:xfrm>
          <a:prstGeom prst="rect">
            <a:avLst/>
          </a:prstGeom>
        </p:spPr>
      </p:pic>
      <p:sp>
        <p:nvSpPr>
          <p:cNvPr id="38" name="TextBox 37"/>
          <p:cNvSpPr txBox="1"/>
          <p:nvPr/>
        </p:nvSpPr>
        <p:spPr>
          <a:xfrm>
            <a:off x="7591793" y="2632672"/>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39" name="TextBox 38"/>
          <p:cNvSpPr txBox="1"/>
          <p:nvPr/>
        </p:nvSpPr>
        <p:spPr>
          <a:xfrm>
            <a:off x="3386443" y="1585377"/>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grpSp>
        <p:nvGrpSpPr>
          <p:cNvPr id="40" name="Group 39"/>
          <p:cNvGrpSpPr/>
          <p:nvPr/>
        </p:nvGrpSpPr>
        <p:grpSpPr>
          <a:xfrm>
            <a:off x="2303528" y="4533269"/>
            <a:ext cx="1309549" cy="823101"/>
            <a:chOff x="4209429" y="5968244"/>
            <a:chExt cx="1309549" cy="823101"/>
          </a:xfrm>
        </p:grpSpPr>
        <p:pic>
          <p:nvPicPr>
            <p:cNvPr id="45" name="Picture 44"/>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46" name="Picture 45"/>
            <p:cNvPicPr>
              <a:picLocks noChangeAspect="1"/>
            </p:cNvPicPr>
            <p:nvPr/>
          </p:nvPicPr>
          <p:blipFill rotWithShape="1">
            <a:blip r:embed="rId8">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grpSp>
        <p:nvGrpSpPr>
          <p:cNvPr id="47" name="Group 46"/>
          <p:cNvGrpSpPr/>
          <p:nvPr/>
        </p:nvGrpSpPr>
        <p:grpSpPr>
          <a:xfrm>
            <a:off x="5989911" y="4565709"/>
            <a:ext cx="1309549" cy="823101"/>
            <a:chOff x="4209429" y="5968244"/>
            <a:chExt cx="1309549" cy="823101"/>
          </a:xfrm>
        </p:grpSpPr>
        <p:pic>
          <p:nvPicPr>
            <p:cNvPr id="48" name="Picture 47"/>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49" name="Picture 48"/>
            <p:cNvPicPr>
              <a:picLocks noChangeAspect="1"/>
            </p:cNvPicPr>
            <p:nvPr/>
          </p:nvPicPr>
          <p:blipFill rotWithShape="1">
            <a:blip r:embed="rId8">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sp>
        <p:nvSpPr>
          <p:cNvPr id="50" name="Curved Up Arrow 49"/>
          <p:cNvSpPr/>
          <p:nvPr/>
        </p:nvSpPr>
        <p:spPr>
          <a:xfrm rot="11337405">
            <a:off x="3806649" y="1223274"/>
            <a:ext cx="7103025" cy="937266"/>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69465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9058" y="71718"/>
            <a:ext cx="6687671" cy="523220"/>
          </a:xfrm>
          <a:prstGeom prst="rect">
            <a:avLst/>
          </a:prstGeom>
          <a:noFill/>
        </p:spPr>
        <p:txBody>
          <a:bodyPr wrap="square" rtlCol="0">
            <a:spAutoFit/>
          </a:bodyPr>
          <a:lstStyle/>
          <a:p>
            <a:pPr algn="ctr"/>
            <a:r>
              <a:rPr lang="en-US" sz="2800" dirty="0"/>
              <a:t>Overview</a:t>
            </a:r>
          </a:p>
        </p:txBody>
      </p:sp>
      <p:sp>
        <p:nvSpPr>
          <p:cNvPr id="5" name="TextBox 4"/>
          <p:cNvSpPr txBox="1"/>
          <p:nvPr/>
        </p:nvSpPr>
        <p:spPr>
          <a:xfrm>
            <a:off x="457200" y="530970"/>
            <a:ext cx="10945905" cy="5293757"/>
          </a:xfrm>
          <a:prstGeom prst="rect">
            <a:avLst/>
          </a:prstGeom>
          <a:noFill/>
        </p:spPr>
        <p:txBody>
          <a:bodyPr wrap="square" rtlCol="0">
            <a:spAutoFit/>
          </a:bodyPr>
          <a:lstStyle/>
          <a:p>
            <a:pPr marL="285750" indent="-285750">
              <a:buFont typeface="Arial" charset="0"/>
              <a:buChar char="•"/>
            </a:pPr>
            <a:endParaRPr lang="en-US" dirty="0">
              <a:effectLst/>
            </a:endParaRPr>
          </a:p>
          <a:p>
            <a:r>
              <a:rPr lang="en-US" dirty="0" smtClean="0">
                <a:latin typeface="Calibri" charset="0"/>
                <a:ea typeface="Calibri" charset="0"/>
                <a:cs typeface="Times New Roman" charset="0"/>
              </a:rPr>
              <a:t>The study </a:t>
            </a:r>
            <a:r>
              <a:rPr lang="en-US" dirty="0">
                <a:latin typeface="Calibri" charset="0"/>
                <a:ea typeface="Calibri" charset="0"/>
                <a:cs typeface="Times New Roman" charset="0"/>
              </a:rPr>
              <a:t>has 3</a:t>
            </a:r>
            <a:r>
              <a:rPr lang="en-US" dirty="0" smtClean="0">
                <a:latin typeface="Calibri" charset="0"/>
                <a:ea typeface="Calibri" charset="0"/>
                <a:cs typeface="Times New Roman" charset="0"/>
              </a:rPr>
              <a:t> </a:t>
            </a:r>
            <a:r>
              <a:rPr lang="en-US" dirty="0">
                <a:latin typeface="Calibri" charset="0"/>
                <a:ea typeface="Calibri" charset="0"/>
                <a:cs typeface="Times New Roman" charset="0"/>
              </a:rPr>
              <a:t>main sections </a:t>
            </a:r>
            <a:r>
              <a:rPr lang="mr-IN" dirty="0" smtClean="0">
                <a:latin typeface="Calibri" charset="0"/>
                <a:ea typeface="Calibri" charset="0"/>
                <a:cs typeface="Times New Roman" charset="0"/>
              </a:rPr>
              <a:t>–</a:t>
            </a:r>
            <a:r>
              <a:rPr lang="en-US" dirty="0" smtClean="0">
                <a:latin typeface="Calibri" charset="0"/>
                <a:ea typeface="Calibri" charset="0"/>
                <a:cs typeface="Times New Roman" charset="0"/>
              </a:rPr>
              <a:t> the typical duration </a:t>
            </a:r>
            <a:r>
              <a:rPr lang="en-US" dirty="0">
                <a:latin typeface="Calibri" charset="0"/>
                <a:ea typeface="Calibri" charset="0"/>
                <a:cs typeface="Times New Roman" charset="0"/>
              </a:rPr>
              <a:t>for each section </a:t>
            </a:r>
            <a:r>
              <a:rPr lang="en-US" dirty="0" smtClean="0">
                <a:latin typeface="Calibri" charset="0"/>
                <a:ea typeface="Calibri" charset="0"/>
                <a:cs typeface="Times New Roman" charset="0"/>
              </a:rPr>
              <a:t>is listed below (total study duration ~1hr):</a:t>
            </a:r>
            <a:endParaRPr lang="en-US" dirty="0">
              <a:latin typeface="Calibri" charset="0"/>
              <a:ea typeface="Calibri" charset="0"/>
              <a:cs typeface="Times New Roman" charset="0"/>
            </a:endParaRPr>
          </a:p>
          <a:p>
            <a:pPr marL="457200"/>
            <a:endParaRPr lang="en-US" dirty="0" smtClean="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1)</a:t>
            </a:r>
            <a:r>
              <a:rPr lang="en-US" dirty="0" smtClean="0">
                <a:solidFill>
                  <a:srgbClr val="C00000"/>
                </a:solidFill>
                <a:latin typeface="Calibri" charset="0"/>
                <a:ea typeface="Calibri" charset="0"/>
                <a:cs typeface="Times New Roman" charset="0"/>
              </a:rPr>
              <a:t>*</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1 </a:t>
            </a:r>
            <a:r>
              <a:rPr lang="en-US" dirty="0">
                <a:latin typeface="Calibri" charset="0"/>
                <a:ea typeface="Calibri" charset="0"/>
                <a:cs typeface="Times New Roman" charset="0"/>
              </a:rPr>
              <a:t>(Learning </a:t>
            </a:r>
            <a:r>
              <a:rPr lang="en-US" dirty="0" smtClean="0">
                <a:latin typeface="Calibri" charset="0"/>
                <a:ea typeface="Calibri" charset="0"/>
                <a:cs typeface="Times New Roman" charset="0"/>
              </a:rPr>
              <a:t>word-pairs) ~ </a:t>
            </a:r>
            <a:r>
              <a:rPr lang="en-US" b="1" dirty="0" smtClean="0">
                <a:latin typeface="Calibri" charset="0"/>
                <a:ea typeface="Calibri" charset="0"/>
                <a:cs typeface="Times New Roman" charset="0"/>
              </a:rPr>
              <a:t>10 min</a:t>
            </a:r>
            <a:endParaRPr lang="en-US" b="1" dirty="0" smtClean="0">
              <a:solidFill>
                <a:srgbClr val="C00000"/>
              </a:solidFill>
              <a:latin typeface="Calibri" charset="0"/>
              <a:ea typeface="Calibri" charset="0"/>
              <a:cs typeface="Times New Roman" charset="0"/>
            </a:endParaRPr>
          </a:p>
          <a:p>
            <a:pPr marL="457200" lvl="0"/>
            <a:r>
              <a:rPr lang="en-US" b="1" dirty="0" smtClean="0">
                <a:solidFill>
                  <a:srgbClr val="C00000"/>
                </a:solidFill>
              </a:rPr>
              <a:t>	</a:t>
            </a:r>
            <a:r>
              <a:rPr lang="en-US" sz="1400" b="1" dirty="0" smtClean="0">
                <a:solidFill>
                  <a:srgbClr val="C00000"/>
                </a:solidFill>
              </a:rPr>
              <a:t>*By the end of learning, your </a:t>
            </a:r>
            <a:r>
              <a:rPr lang="en-US" sz="1400" b="1" dirty="0">
                <a:solidFill>
                  <a:srgbClr val="C00000"/>
                </a:solidFill>
              </a:rPr>
              <a:t>memory accuracy for these word-pairs </a:t>
            </a:r>
            <a:r>
              <a:rPr lang="en-US" sz="1400" b="1" dirty="0" smtClean="0">
                <a:solidFill>
                  <a:srgbClr val="C00000"/>
                </a:solidFill>
              </a:rPr>
              <a:t>must be &gt;50% to continue without risk of rejection</a:t>
            </a:r>
            <a:endParaRPr lang="en-US" sz="1400" dirty="0">
              <a:solidFill>
                <a:srgbClr val="C00000"/>
              </a:solidFill>
              <a:latin typeface="Calibri" charset="0"/>
              <a:ea typeface="Calibri" charset="0"/>
              <a:cs typeface="Times New Roman" charset="0"/>
            </a:endParaRPr>
          </a:p>
          <a:p>
            <a:pPr marL="457200"/>
            <a:r>
              <a:rPr lang="en-US" dirty="0" smtClean="0">
                <a:latin typeface="Calibri" charset="0"/>
                <a:ea typeface="Calibri" charset="0"/>
                <a:cs typeface="Times New Roman" charset="0"/>
              </a:rPr>
              <a:t>2) </a:t>
            </a:r>
            <a:r>
              <a:rPr lang="en-US" b="1" dirty="0" smtClean="0">
                <a:latin typeface="Calibri" charset="0"/>
                <a:ea typeface="Calibri" charset="0"/>
                <a:cs typeface="Times New Roman" charset="0"/>
              </a:rPr>
              <a:t>Section </a:t>
            </a:r>
            <a:r>
              <a:rPr lang="en-US" b="1" dirty="0">
                <a:latin typeface="Calibri" charset="0"/>
                <a:ea typeface="Calibri" charset="0"/>
                <a:cs typeface="Times New Roman" charset="0"/>
              </a:rPr>
              <a:t>2 </a:t>
            </a:r>
            <a:r>
              <a:rPr lang="en-US" dirty="0" smtClean="0">
                <a:latin typeface="Calibri" charset="0"/>
                <a:ea typeface="Calibri" charset="0"/>
                <a:cs typeface="Times New Roman" charset="0"/>
              </a:rPr>
              <a:t>(Main Experiment) </a:t>
            </a:r>
            <a:r>
              <a:rPr lang="en-US" b="1" dirty="0" smtClean="0">
                <a:latin typeface="Calibri" charset="0"/>
                <a:ea typeface="Calibri" charset="0"/>
                <a:cs typeface="Times New Roman" charset="0"/>
              </a:rPr>
              <a:t>~45min</a:t>
            </a:r>
          </a:p>
          <a:p>
            <a:pPr marL="457200" marR="0">
              <a:spcBef>
                <a:spcPts val="0"/>
              </a:spcBef>
              <a:spcAft>
                <a:spcPts val="0"/>
              </a:spcAft>
            </a:pPr>
            <a:r>
              <a:rPr lang="en-US" dirty="0" smtClean="0">
                <a:latin typeface="Calibri" charset="0"/>
                <a:ea typeface="Calibri" charset="0"/>
                <a:cs typeface="Times New Roman" charset="0"/>
              </a:rPr>
              <a:t>3) </a:t>
            </a:r>
            <a:r>
              <a:rPr lang="en-US" b="1" dirty="0" smtClean="0">
                <a:latin typeface="Calibri" charset="0"/>
                <a:ea typeface="Calibri" charset="0"/>
                <a:cs typeface="Times New Roman" charset="0"/>
              </a:rPr>
              <a:t>Section 3 </a:t>
            </a:r>
            <a:r>
              <a:rPr lang="en-US" dirty="0">
                <a:latin typeface="Calibri" charset="0"/>
                <a:ea typeface="Calibri" charset="0"/>
                <a:cs typeface="Times New Roman" charset="0"/>
              </a:rPr>
              <a:t>(Final Assessments) </a:t>
            </a:r>
            <a:r>
              <a:rPr lang="en-US" b="1" dirty="0" smtClean="0">
                <a:latin typeface="Calibri" charset="0"/>
                <a:ea typeface="Calibri" charset="0"/>
                <a:cs typeface="Times New Roman" charset="0"/>
              </a:rPr>
              <a:t>~ 5 </a:t>
            </a:r>
            <a:r>
              <a:rPr lang="en-US" b="1" dirty="0">
                <a:latin typeface="Calibri" charset="0"/>
                <a:ea typeface="Calibri" charset="0"/>
                <a:cs typeface="Times New Roman" charset="0"/>
              </a:rPr>
              <a:t>min</a:t>
            </a:r>
          </a:p>
          <a:p>
            <a:pPr marL="457200" marR="0">
              <a:spcBef>
                <a:spcPts val="0"/>
              </a:spcBef>
              <a:spcAft>
                <a:spcPts val="0"/>
              </a:spcAft>
            </a:pPr>
            <a:endParaRPr lang="en-US" dirty="0">
              <a:latin typeface="Calibri" charset="0"/>
              <a:ea typeface="Calibri" charset="0"/>
              <a:cs typeface="Times New Roman" charset="0"/>
            </a:endParaRPr>
          </a:p>
          <a:p>
            <a:r>
              <a:rPr lang="en-US" dirty="0" smtClean="0">
                <a:latin typeface="Calibri" charset="0"/>
                <a:ea typeface="Calibri" charset="0"/>
                <a:cs typeface="Times New Roman" charset="0"/>
              </a:rPr>
              <a:t>The above section with a red asterisk (</a:t>
            </a:r>
            <a:r>
              <a:rPr lang="en-US" dirty="0" smtClean="0">
                <a:solidFill>
                  <a:srgbClr val="C00000"/>
                </a:solidFill>
                <a:latin typeface="Calibri" charset="0"/>
                <a:ea typeface="Calibri" charset="0"/>
                <a:cs typeface="Times New Roman" charset="0"/>
              </a:rPr>
              <a:t>*</a:t>
            </a:r>
            <a:r>
              <a:rPr lang="en-US" dirty="0" smtClean="0">
                <a:latin typeface="Calibri" charset="0"/>
                <a:ea typeface="Calibri" charset="0"/>
                <a:cs typeface="Times New Roman" charset="0"/>
              </a:rPr>
              <a:t>) requires that you satisfy specific criteria. If you fail to meet these criteria, you will receive payment for the time that you already spent on the task and you will receive bonus pay for the section you </a:t>
            </a:r>
            <a:r>
              <a:rPr lang="en-US" dirty="0">
                <a:latin typeface="Calibri" charset="0"/>
                <a:ea typeface="Calibri" charset="0"/>
                <a:cs typeface="Times New Roman" charset="0"/>
              </a:rPr>
              <a:t>completed up until this </a:t>
            </a:r>
            <a:r>
              <a:rPr lang="en-US" dirty="0" smtClean="0">
                <a:latin typeface="Calibri" charset="0"/>
                <a:ea typeface="Calibri" charset="0"/>
                <a:cs typeface="Times New Roman" charset="0"/>
              </a:rPr>
              <a:t>point. However, your submission may </a:t>
            </a:r>
            <a:r>
              <a:rPr lang="en-US" smtClean="0">
                <a:latin typeface="Calibri" charset="0"/>
                <a:ea typeface="Calibri" charset="0"/>
                <a:cs typeface="Times New Roman" charset="0"/>
              </a:rPr>
              <a:t>be at risk </a:t>
            </a:r>
            <a:r>
              <a:rPr lang="en-US" dirty="0" smtClean="0">
                <a:latin typeface="Calibri" charset="0"/>
                <a:ea typeface="Calibri" charset="0"/>
                <a:cs typeface="Times New Roman" charset="0"/>
              </a:rPr>
              <a:t>of rejection if you continue. If you don’t meet section criteria:</a:t>
            </a:r>
          </a:p>
          <a:p>
            <a:endParaRPr lang="en-US" dirty="0">
              <a:latin typeface="Calibri" charset="0"/>
              <a:ea typeface="Calibri" charset="0"/>
              <a:cs typeface="Times New Roman" charset="0"/>
            </a:endParaRPr>
          </a:p>
          <a:p>
            <a:r>
              <a:rPr lang="en-US" b="1" dirty="0" smtClean="0">
                <a:latin typeface="Calibri" charset="0"/>
                <a:ea typeface="Calibri" charset="0"/>
                <a:cs typeface="Times New Roman" charset="0"/>
              </a:rPr>
              <a:t>Return </a:t>
            </a:r>
            <a:r>
              <a:rPr lang="en-US" b="1" dirty="0">
                <a:latin typeface="Calibri" charset="0"/>
                <a:ea typeface="Calibri" charset="0"/>
                <a:cs typeface="Times New Roman" charset="0"/>
              </a:rPr>
              <a:t>the submission and receive the according </a:t>
            </a:r>
            <a:r>
              <a:rPr lang="en-US" b="1" dirty="0" smtClean="0">
                <a:latin typeface="Calibri" charset="0"/>
                <a:ea typeface="Calibri" charset="0"/>
                <a:cs typeface="Times New Roman" charset="0"/>
              </a:rPr>
              <a:t>bonus payment for completing Section1:</a:t>
            </a:r>
            <a:endParaRPr lang="en-US" b="1" dirty="0">
              <a:latin typeface="Calibri" charset="0"/>
              <a:ea typeface="Calibri" charset="0"/>
              <a:cs typeface="Times New Roman" charset="0"/>
            </a:endParaRPr>
          </a:p>
          <a:p>
            <a:pPr marL="342900" marR="0" lvl="0" indent="-342900">
              <a:spcBef>
                <a:spcPts val="0"/>
              </a:spcBef>
              <a:spcAft>
                <a:spcPts val="0"/>
              </a:spcAft>
              <a:buFont typeface="Symbol" charset="2"/>
              <a:buChar char=""/>
            </a:pPr>
            <a:r>
              <a:rPr lang="en-US" dirty="0">
                <a:latin typeface="Calibri" charset="0"/>
                <a:ea typeface="Calibri" charset="0"/>
                <a:cs typeface="Times New Roman" charset="0"/>
              </a:rPr>
              <a:t>Section 1 – </a:t>
            </a:r>
            <a:r>
              <a:rPr lang="en-US" dirty="0" smtClean="0">
                <a:latin typeface="Calibri" charset="0"/>
                <a:ea typeface="Calibri" charset="0"/>
                <a:cs typeface="Times New Roman" charset="0"/>
              </a:rPr>
              <a:t>$1.10</a:t>
            </a:r>
            <a:endParaRPr lang="en-GB" dirty="0"/>
          </a:p>
          <a:p>
            <a:pPr lvl="0">
              <a:defRPr/>
            </a:pPr>
            <a:endParaRPr lang="en-US" b="1" dirty="0" smtClean="0"/>
          </a:p>
          <a:p>
            <a:pPr>
              <a:defRPr/>
            </a:pPr>
            <a:r>
              <a:rPr lang="en-US" b="1" dirty="0">
                <a:solidFill>
                  <a:srgbClr val="C00000"/>
                </a:solidFill>
              </a:rPr>
              <a:t>By clicking on “Next” you are consenting to participate in this study.</a:t>
            </a:r>
          </a:p>
          <a:p>
            <a:pPr lvl="0">
              <a:defRPr/>
            </a:pPr>
            <a:endParaRPr lang="en-US" sz="1600" b="1" dirty="0"/>
          </a:p>
          <a:p>
            <a:pPr marL="285750" indent="-285750">
              <a:buFont typeface="Arial" charset="0"/>
              <a:buChar char="•"/>
            </a:pPr>
            <a:endParaRPr lang="en-GB" sz="1600" dirty="0">
              <a:effectLst/>
            </a:endParaRPr>
          </a:p>
        </p:txBody>
      </p:sp>
      <p:sp>
        <p:nvSpPr>
          <p:cNvPr id="2" name="TextBox 1"/>
          <p:cNvSpPr txBox="1"/>
          <p:nvPr/>
        </p:nvSpPr>
        <p:spPr>
          <a:xfrm>
            <a:off x="4849908" y="410272"/>
            <a:ext cx="3043516" cy="369332"/>
          </a:xfrm>
          <a:prstGeom prst="rect">
            <a:avLst/>
          </a:prstGeom>
          <a:noFill/>
        </p:spPr>
        <p:txBody>
          <a:bodyPr wrap="square" rtlCol="0">
            <a:spAutoFit/>
          </a:bodyPr>
          <a:lstStyle/>
          <a:p>
            <a:r>
              <a:rPr lang="en-US" dirty="0"/>
              <a:t>[Consent </a:t>
            </a:r>
            <a:r>
              <a:rPr lang="en-US" dirty="0" smtClean="0"/>
              <a:t>Form continued]</a:t>
            </a:r>
            <a:endParaRPr lang="en-US" dirty="0"/>
          </a:p>
        </p:txBody>
      </p:sp>
    </p:spTree>
    <p:extLst>
      <p:ext uri="{BB962C8B-B14F-4D97-AF65-F5344CB8AC3E}">
        <p14:creationId xmlns:p14="http://schemas.microsoft.com/office/powerpoint/2010/main" val="56461155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
        <p:nvSpPr>
          <p:cNvPr id="15" name="TextBox 14"/>
          <p:cNvSpPr txBox="1"/>
          <p:nvPr/>
        </p:nvSpPr>
        <p:spPr>
          <a:xfrm>
            <a:off x="3807478" y="3261350"/>
            <a:ext cx="1947334" cy="369332"/>
          </a:xfrm>
          <a:prstGeom prst="rect">
            <a:avLst/>
          </a:prstGeom>
          <a:noFill/>
        </p:spPr>
        <p:txBody>
          <a:bodyPr wrap="square" rtlCol="0">
            <a:spAutoFit/>
          </a:bodyPr>
          <a:lstStyle/>
          <a:p>
            <a:pPr algn="ctr"/>
            <a:r>
              <a:rPr lang="en-US" smtClean="0"/>
              <a:t>Pay Attention</a:t>
            </a:r>
            <a:endParaRPr lang="en-US" dirty="0"/>
          </a:p>
        </p:txBody>
      </p:sp>
    </p:spTree>
    <p:extLst>
      <p:ext uri="{BB962C8B-B14F-4D97-AF65-F5344CB8AC3E}">
        <p14:creationId xmlns:p14="http://schemas.microsoft.com/office/powerpoint/2010/main" val="8605081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322576"/>
            <a:ext cx="1824882" cy="96947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Try to identify </a:t>
            </a:r>
            <a:r>
              <a:rPr lang="en-US" smtClean="0"/>
              <a:t>the hidden word!</a:t>
            </a:r>
            <a:endParaRPr lang="en-US"/>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7"/>
          <a:stretch>
            <a:fillRect/>
          </a:stretch>
        </p:blipFill>
        <p:spPr>
          <a:xfrm>
            <a:off x="6276342" y="103581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spTree>
    <p:extLst>
      <p:ext uri="{BB962C8B-B14F-4D97-AF65-F5344CB8AC3E}">
        <p14:creationId xmlns:p14="http://schemas.microsoft.com/office/powerpoint/2010/main" val="14052115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9" name="TextBox 18"/>
          <p:cNvSpPr txBox="1"/>
          <p:nvPr/>
        </p:nvSpPr>
        <p:spPr>
          <a:xfrm>
            <a:off x="5720306" y="1617847"/>
            <a:ext cx="1947334" cy="646331"/>
          </a:xfrm>
          <a:prstGeom prst="rect">
            <a:avLst/>
          </a:prstGeom>
          <a:noFill/>
        </p:spPr>
        <p:txBody>
          <a:bodyPr wrap="square" rtlCol="0">
            <a:spAutoFit/>
          </a:bodyPr>
          <a:lstStyle/>
          <a:p>
            <a:pPr algn="ctr"/>
            <a:r>
              <a:rPr lang="en-US" dirty="0" smtClean="0"/>
              <a:t>Try to identify </a:t>
            </a:r>
            <a:r>
              <a:rPr lang="en-US" smtClean="0"/>
              <a:t>the hidden word!</a:t>
            </a:r>
            <a:endParaRPr lang="en-US"/>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6"/>
          <a:stretch>
            <a:fillRect/>
          </a:stretch>
        </p:blipFill>
        <p:spPr>
          <a:xfrm>
            <a:off x="6299202" y="1012957"/>
            <a:ext cx="648463" cy="648463"/>
          </a:xfrm>
          <a:prstGeom prst="rect">
            <a:avLst/>
          </a:prstGeom>
        </p:spPr>
      </p:pic>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79008" y="2322576"/>
            <a:ext cx="1664371" cy="969264"/>
          </a:xfrm>
          <a:prstGeom prst="rect">
            <a:avLst/>
          </a:prstGeom>
        </p:spPr>
      </p:pic>
    </p:spTree>
    <p:extLst>
      <p:ext uri="{BB962C8B-B14F-4D97-AF65-F5344CB8AC3E}">
        <p14:creationId xmlns:p14="http://schemas.microsoft.com/office/powerpoint/2010/main" val="151354387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grpSp>
        <p:nvGrpSpPr>
          <p:cNvPr id="5" name="Group 4"/>
          <p:cNvGrpSpPr/>
          <p:nvPr/>
        </p:nvGrpSpPr>
        <p:grpSpPr>
          <a:xfrm>
            <a:off x="6035040" y="3420952"/>
            <a:ext cx="1309549" cy="823101"/>
            <a:chOff x="4209429" y="5968244"/>
            <a:chExt cx="1309549" cy="823101"/>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09429" y="5968244"/>
              <a:ext cx="1309549" cy="443991"/>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32621"/>
            <a:stretch/>
          </p:blipFill>
          <p:spPr>
            <a:xfrm rot="794496">
              <a:off x="4768606" y="6347093"/>
              <a:ext cx="324325" cy="444252"/>
            </a:xfrm>
            <a:prstGeom prst="rect">
              <a:avLst/>
            </a:prstGeom>
          </p:spPr>
        </p:pic>
      </p:grpSp>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sp>
        <p:nvSpPr>
          <p:cNvPr id="17" name="TextBox 16"/>
          <p:cNvSpPr txBox="1"/>
          <p:nvPr/>
        </p:nvSpPr>
        <p:spPr>
          <a:xfrm>
            <a:off x="56607" y="10708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4" name="AutoShape 2" descr="artoon Eyes Free Stock Photo - Public Domain Pictur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9008" y="2297128"/>
            <a:ext cx="1731356" cy="983813"/>
          </a:xfrm>
          <a:prstGeom prst="rect">
            <a:avLst/>
          </a:prstGeom>
        </p:spPr>
      </p:pic>
      <p:sp>
        <p:nvSpPr>
          <p:cNvPr id="18" name="TextBox 17"/>
          <p:cNvSpPr txBox="1"/>
          <p:nvPr/>
        </p:nvSpPr>
        <p:spPr>
          <a:xfrm>
            <a:off x="5460091" y="1338715"/>
            <a:ext cx="2381124" cy="923330"/>
          </a:xfrm>
          <a:prstGeom prst="rect">
            <a:avLst/>
          </a:prstGeom>
          <a:noFill/>
        </p:spPr>
        <p:txBody>
          <a:bodyPr wrap="square" rtlCol="0">
            <a:spAutoFit/>
          </a:bodyPr>
          <a:lstStyle/>
          <a:p>
            <a:pPr algn="ctr"/>
            <a:r>
              <a:rPr lang="en-US" dirty="0" smtClean="0"/>
              <a:t>Click when you can accurately identify the word!</a:t>
            </a:r>
            <a:endParaRPr lang="en-US" dirty="0"/>
          </a:p>
        </p:txBody>
      </p:sp>
      <p:grpSp>
        <p:nvGrpSpPr>
          <p:cNvPr id="20" name="Group 19"/>
          <p:cNvGrpSpPr/>
          <p:nvPr/>
        </p:nvGrpSpPr>
        <p:grpSpPr>
          <a:xfrm>
            <a:off x="6669301" y="3632535"/>
            <a:ext cx="275297" cy="178187"/>
            <a:chOff x="4117412" y="4021927"/>
            <a:chExt cx="241348" cy="262978"/>
          </a:xfrm>
        </p:grpSpPr>
        <p:cxnSp>
          <p:nvCxnSpPr>
            <p:cNvPr id="23" name="Straight Connector 22"/>
            <p:cNvCxnSpPr/>
            <p:nvPr/>
          </p:nvCxnSpPr>
          <p:spPr>
            <a:xfrm flipH="1" flipV="1">
              <a:off x="4117412" y="4086062"/>
              <a:ext cx="112280" cy="1988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4214017" y="4021927"/>
              <a:ext cx="10450" cy="2533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229692" y="4086061"/>
              <a:ext cx="129068" cy="1988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6834142" y="3870243"/>
            <a:ext cx="814575" cy="307777"/>
          </a:xfrm>
          <a:prstGeom prst="rect">
            <a:avLst/>
          </a:prstGeom>
          <a:noFill/>
        </p:spPr>
        <p:txBody>
          <a:bodyPr wrap="square" rtlCol="0">
            <a:spAutoFit/>
          </a:bodyPr>
          <a:lstStyle/>
          <a:p>
            <a:r>
              <a:rPr lang="en-US" sz="1400" dirty="0" smtClean="0"/>
              <a:t>Click!</a:t>
            </a:r>
            <a:endParaRPr lang="en-US" sz="1400" dirty="0"/>
          </a:p>
        </p:txBody>
      </p:sp>
    </p:spTree>
    <p:extLst>
      <p:ext uri="{BB962C8B-B14F-4D97-AF65-F5344CB8AC3E}">
        <p14:creationId xmlns:p14="http://schemas.microsoft.com/office/powerpoint/2010/main" val="11881588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20825228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2724056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err="1" smtClean="0"/>
              <a:t>Bir</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67995567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8" name="Rectangle 17"/>
          <p:cNvSpPr/>
          <p:nvPr/>
        </p:nvSpPr>
        <p:spPr>
          <a:xfrm>
            <a:off x="7768604"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85370" y="2306614"/>
            <a:ext cx="1458229" cy="523220"/>
          </a:xfrm>
          <a:prstGeom prst="rect">
            <a:avLst/>
          </a:prstGeom>
          <a:noFill/>
        </p:spPr>
        <p:txBody>
          <a:bodyPr wrap="square" rtlCol="0">
            <a:spAutoFit/>
          </a:bodyPr>
          <a:lstStyle/>
          <a:p>
            <a:r>
              <a:rPr lang="en-US" sz="1400" dirty="0"/>
              <a:t>Type the word you identified:</a:t>
            </a:r>
          </a:p>
        </p:txBody>
      </p:sp>
      <p:sp>
        <p:nvSpPr>
          <p:cNvPr id="20" name="Rectangle 19"/>
          <p:cNvSpPr/>
          <p:nvPr/>
        </p:nvSpPr>
        <p:spPr>
          <a:xfrm>
            <a:off x="8082898"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07156" y="1555416"/>
            <a:ext cx="2381124" cy="646331"/>
          </a:xfrm>
          <a:prstGeom prst="rect">
            <a:avLst/>
          </a:prstGeom>
          <a:noFill/>
        </p:spPr>
        <p:txBody>
          <a:bodyPr wrap="square" rtlCol="0">
            <a:spAutoFit/>
          </a:bodyPr>
          <a:lstStyle/>
          <a:p>
            <a:pPr algn="ctr"/>
            <a:r>
              <a:rPr lang="en-US" b="1" dirty="0" smtClean="0"/>
              <a:t>If asked to</a:t>
            </a:r>
            <a:r>
              <a:rPr lang="mr-IN" b="1" dirty="0" smtClean="0"/>
              <a:t>…</a:t>
            </a:r>
            <a:r>
              <a:rPr lang="en-US" b="1" dirty="0" smtClean="0"/>
              <a:t> </a:t>
            </a:r>
            <a:r>
              <a:rPr lang="en-US" dirty="0" smtClean="0"/>
              <a:t>type the word you identified</a:t>
            </a:r>
            <a:endParaRPr lang="en-US" dirty="0"/>
          </a:p>
        </p:txBody>
      </p:sp>
      <p:sp>
        <p:nvSpPr>
          <p:cNvPr id="24" name="TextBox 23"/>
          <p:cNvSpPr txBox="1"/>
          <p:nvPr/>
        </p:nvSpPr>
        <p:spPr>
          <a:xfrm>
            <a:off x="7467077" y="2754059"/>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0" y="67162"/>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13" name="Rectangle 12"/>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Tree>
    <p:extLst>
      <p:ext uri="{BB962C8B-B14F-4D97-AF65-F5344CB8AC3E}">
        <p14:creationId xmlns:p14="http://schemas.microsoft.com/office/powerpoint/2010/main" val="12544768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9" name="TextBox 8"/>
          <p:cNvSpPr txBox="1"/>
          <p:nvPr/>
        </p:nvSpPr>
        <p:spPr>
          <a:xfrm>
            <a:off x="8711573" y="1175481"/>
            <a:ext cx="3433289" cy="923330"/>
          </a:xfrm>
          <a:prstGeom prst="rect">
            <a:avLst/>
          </a:prstGeom>
          <a:noFill/>
        </p:spPr>
        <p:txBody>
          <a:bodyPr wrap="square" rtlCol="0">
            <a:spAutoFit/>
          </a:bodyPr>
          <a:lstStyle/>
          <a:p>
            <a:pPr algn="ctr"/>
            <a:r>
              <a:rPr lang="en-US" dirty="0" smtClean="0"/>
              <a:t>Think back</a:t>
            </a:r>
            <a:r>
              <a:rPr lang="mr-IN" dirty="0" smtClean="0"/>
              <a:t>…</a:t>
            </a:r>
            <a:r>
              <a:rPr lang="en-US" dirty="0" smtClean="0"/>
              <a:t> how often was the response word (i.e. evening) in mind during the hint?</a:t>
            </a:r>
            <a:endParaRPr lang="en-US" dirty="0"/>
          </a:p>
        </p:txBody>
      </p:sp>
      <p:sp>
        <p:nvSpPr>
          <p:cNvPr id="28" name="Curved Up Arrow 27"/>
          <p:cNvSpPr/>
          <p:nvPr/>
        </p:nvSpPr>
        <p:spPr>
          <a:xfrm rot="11337405">
            <a:off x="4034785" y="123745"/>
            <a:ext cx="5394159" cy="679467"/>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3"/>
          <p:cNvGrpSpPr/>
          <p:nvPr/>
        </p:nvGrpSpPr>
        <p:grpSpPr>
          <a:xfrm>
            <a:off x="9343164" y="2231207"/>
            <a:ext cx="2561601" cy="1134759"/>
            <a:chOff x="7692788" y="2231207"/>
            <a:chExt cx="2561601" cy="1134759"/>
          </a:xfrm>
        </p:grpSpPr>
        <p:sp>
          <p:nvSpPr>
            <p:cNvPr id="35" name="Rectangle 34"/>
            <p:cNvSpPr/>
            <p:nvPr/>
          </p:nvSpPr>
          <p:spPr>
            <a:xfrm>
              <a:off x="8155561" y="2231207"/>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72494" y="2282950"/>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7" name="TextBox 36"/>
            <p:cNvSpPr txBox="1"/>
            <p:nvPr/>
          </p:nvSpPr>
          <p:spPr>
            <a:xfrm>
              <a:off x="7692788" y="3072856"/>
              <a:ext cx="1458229" cy="246221"/>
            </a:xfrm>
            <a:prstGeom prst="rect">
              <a:avLst/>
            </a:prstGeom>
            <a:noFill/>
          </p:spPr>
          <p:txBody>
            <a:bodyPr wrap="square" rtlCol="0">
              <a:spAutoFit/>
            </a:bodyPr>
            <a:lstStyle/>
            <a:p>
              <a:pPr algn="ctr"/>
              <a:r>
                <a:rPr lang="en-US" sz="1000" smtClean="0"/>
                <a:t>NEVER</a:t>
              </a:r>
              <a:endParaRPr lang="en-US" sz="1000" dirty="0"/>
            </a:p>
          </p:txBody>
        </p:sp>
        <p:sp>
          <p:nvSpPr>
            <p:cNvPr id="38" name="TextBox 37"/>
            <p:cNvSpPr txBox="1"/>
            <p:nvPr/>
          </p:nvSpPr>
          <p:spPr>
            <a:xfrm>
              <a:off x="8796160" y="3113848"/>
              <a:ext cx="1458229" cy="246221"/>
            </a:xfrm>
            <a:prstGeom prst="rect">
              <a:avLst/>
            </a:prstGeom>
            <a:noFill/>
          </p:spPr>
          <p:txBody>
            <a:bodyPr wrap="square" rtlCol="0">
              <a:spAutoFit/>
            </a:bodyPr>
            <a:lstStyle/>
            <a:p>
              <a:pPr algn="ctr"/>
              <a:r>
                <a:rPr lang="en-US" sz="1000" dirty="0" smtClean="0"/>
                <a:t>OFTEN</a:t>
              </a:r>
              <a:endParaRPr lang="en-US" sz="1000" dirty="0"/>
            </a:p>
          </p:txBody>
        </p:sp>
        <p:cxnSp>
          <p:nvCxnSpPr>
            <p:cNvPr id="40" name="Straight Connector 39"/>
            <p:cNvCxnSpPr/>
            <p:nvPr/>
          </p:nvCxnSpPr>
          <p:spPr>
            <a:xfrm>
              <a:off x="8414224" y="3058681"/>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854287" y="3006163"/>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907930" y="3124998"/>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27" name="TextBox 26"/>
          <p:cNvSpPr txBox="1"/>
          <p:nvPr/>
        </p:nvSpPr>
        <p:spPr>
          <a:xfrm>
            <a:off x="3392161" y="428506"/>
            <a:ext cx="1017917" cy="523220"/>
          </a:xfrm>
          <a:prstGeom prst="rect">
            <a:avLst/>
          </a:prstGeom>
          <a:noFill/>
        </p:spPr>
        <p:txBody>
          <a:bodyPr wrap="square" rtlCol="0">
            <a:spAutoFit/>
          </a:bodyPr>
          <a:lstStyle/>
          <a:p>
            <a:r>
              <a:rPr lang="en-US" sz="2800" b="1" dirty="0" smtClean="0">
                <a:solidFill>
                  <a:srgbClr val="C00000"/>
                </a:solidFill>
              </a:rPr>
              <a:t>X</a:t>
            </a:r>
            <a:endParaRPr lang="en-US" sz="2800" b="1" dirty="0">
              <a:solidFill>
                <a:srgbClr val="C00000"/>
              </a:solidFill>
            </a:endParaRPr>
          </a:p>
        </p:txBody>
      </p:sp>
    </p:spTree>
    <p:extLst>
      <p:ext uri="{BB962C8B-B14F-4D97-AF65-F5344CB8AC3E}">
        <p14:creationId xmlns:p14="http://schemas.microsoft.com/office/powerpoint/2010/main" val="21447830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368100"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sp>
        <p:nvSpPr>
          <p:cNvPr id="3" name="Rectangle 2"/>
          <p:cNvSpPr>
            <a:spLocks noChangeAspect="1"/>
          </p:cNvSpPr>
          <p:nvPr/>
        </p:nvSpPr>
        <p:spPr>
          <a:xfrm>
            <a:off x="2208303"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C00000"/>
                </a:solidFill>
              </a:rPr>
              <a:t>ROBE</a:t>
            </a:r>
            <a:endParaRPr lang="en-US" sz="2000" dirty="0">
              <a:solidFill>
                <a:srgbClr val="C00000"/>
              </a:solidFill>
            </a:endParaRPr>
          </a:p>
          <a:p>
            <a:pPr algn="ctr"/>
            <a:endParaRPr lang="en-US" sz="2000" dirty="0">
              <a:solidFill>
                <a:schemeClr val="tx1"/>
              </a:solidFill>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54" y="1218975"/>
            <a:ext cx="1078153" cy="1078153"/>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3721" y="291751"/>
            <a:ext cx="869222" cy="9476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9008" y="2319443"/>
            <a:ext cx="1731356" cy="983813"/>
          </a:xfrm>
          <a:prstGeom prst="rect">
            <a:avLst/>
          </a:prstGeom>
        </p:spPr>
      </p:pic>
      <p:sp>
        <p:nvSpPr>
          <p:cNvPr id="15" name="TextBox 14"/>
          <p:cNvSpPr txBox="1"/>
          <p:nvPr/>
        </p:nvSpPr>
        <p:spPr>
          <a:xfrm>
            <a:off x="3175641" y="551228"/>
            <a:ext cx="1062054" cy="307777"/>
          </a:xfrm>
          <a:prstGeom prst="rect">
            <a:avLst/>
          </a:prstGeom>
          <a:noFill/>
        </p:spPr>
        <p:txBody>
          <a:bodyPr wrap="square" rtlCol="0">
            <a:spAutoFit/>
          </a:bodyPr>
          <a:lstStyle/>
          <a:p>
            <a:r>
              <a:rPr lang="en-US" sz="1400" dirty="0" smtClean="0"/>
              <a:t>EVENING</a:t>
            </a:r>
            <a:endParaRPr lang="en-US" sz="1400" dirty="0"/>
          </a:p>
        </p:txBody>
      </p:sp>
      <p:grpSp>
        <p:nvGrpSpPr>
          <p:cNvPr id="5" name="Group 4"/>
          <p:cNvGrpSpPr/>
          <p:nvPr/>
        </p:nvGrpSpPr>
        <p:grpSpPr>
          <a:xfrm>
            <a:off x="7818180" y="2234398"/>
            <a:ext cx="1749708" cy="1134759"/>
            <a:chOff x="6167804" y="2234398"/>
            <a:chExt cx="1749708" cy="1134759"/>
          </a:xfrm>
        </p:grpSpPr>
        <p:sp>
          <p:nvSpPr>
            <p:cNvPr id="18" name="Rectangle 17"/>
            <p:cNvSpPr/>
            <p:nvPr/>
          </p:nvSpPr>
          <p:spPr>
            <a:xfrm>
              <a:off x="6287479" y="2234398"/>
              <a:ext cx="1458229"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601773" y="2839951"/>
              <a:ext cx="870005" cy="19124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167804" y="2729092"/>
              <a:ext cx="1749708" cy="369332"/>
            </a:xfrm>
            <a:prstGeom prst="rect">
              <a:avLst/>
            </a:prstGeom>
            <a:noFill/>
          </p:spPr>
          <p:txBody>
            <a:bodyPr wrap="square" rtlCol="0">
              <a:spAutoFit/>
            </a:bodyPr>
            <a:lstStyle/>
            <a:p>
              <a:pPr algn="ctr"/>
              <a:r>
                <a:rPr lang="en-US" dirty="0" smtClean="0"/>
                <a:t>Bird</a:t>
              </a:r>
              <a:endParaRPr lang="en-US" dirty="0"/>
            </a:p>
          </p:txBody>
        </p:sp>
        <p:sp>
          <p:nvSpPr>
            <p:cNvPr id="25" name="TextBox 24"/>
            <p:cNvSpPr txBox="1"/>
            <p:nvPr/>
          </p:nvSpPr>
          <p:spPr>
            <a:xfrm>
              <a:off x="6407154" y="2261626"/>
              <a:ext cx="1458229" cy="523220"/>
            </a:xfrm>
            <a:prstGeom prst="rect">
              <a:avLst/>
            </a:prstGeom>
            <a:noFill/>
          </p:spPr>
          <p:txBody>
            <a:bodyPr wrap="square" rtlCol="0">
              <a:spAutoFit/>
            </a:bodyPr>
            <a:lstStyle/>
            <a:p>
              <a:r>
                <a:rPr lang="en-US" sz="1400" dirty="0"/>
                <a:t>Type the word you identified:</a:t>
              </a:r>
            </a:p>
          </p:txBody>
        </p:sp>
      </p:grpSp>
      <p:sp>
        <p:nvSpPr>
          <p:cNvPr id="28" name="Curved Up Arrow 27"/>
          <p:cNvSpPr/>
          <p:nvPr/>
        </p:nvSpPr>
        <p:spPr>
          <a:xfrm rot="11337405">
            <a:off x="4034785" y="123745"/>
            <a:ext cx="5394159" cy="679467"/>
          </a:xfrm>
          <a:prstGeom prst="curvedUpArrow">
            <a:avLst>
              <a:gd name="adj1" fmla="val 25000"/>
              <a:gd name="adj2" fmla="val 69490"/>
              <a:gd name="adj3" fmla="val 25000"/>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p:cNvSpPr txBox="1"/>
          <p:nvPr/>
        </p:nvSpPr>
        <p:spPr>
          <a:xfrm>
            <a:off x="0" y="19035"/>
            <a:ext cx="2627194" cy="369332"/>
          </a:xfrm>
          <a:prstGeom prst="rect">
            <a:avLst/>
          </a:prstGeom>
          <a:noFill/>
        </p:spPr>
        <p:txBody>
          <a:bodyPr wrap="square" rtlCol="0">
            <a:spAutoFit/>
          </a:bodyPr>
          <a:lstStyle/>
          <a:p>
            <a:r>
              <a:rPr lang="en-US" b="1" dirty="0" smtClean="0"/>
              <a:t>Example </a:t>
            </a:r>
            <a:r>
              <a:rPr lang="en-US" b="1" dirty="0" err="1" smtClean="0"/>
              <a:t>NoThink</a:t>
            </a:r>
            <a:r>
              <a:rPr lang="en-US" b="1" dirty="0" smtClean="0"/>
              <a:t> Trial</a:t>
            </a:r>
            <a:endParaRPr lang="en-US" b="1" dirty="0"/>
          </a:p>
        </p:txBody>
      </p:sp>
      <p:sp>
        <p:nvSpPr>
          <p:cNvPr id="26" name="Rectangle 25"/>
          <p:cNvSpPr>
            <a:spLocks noChangeAspect="1"/>
          </p:cNvSpPr>
          <p:nvPr/>
        </p:nvSpPr>
        <p:spPr>
          <a:xfrm>
            <a:off x="3996639" y="2361350"/>
            <a:ext cx="1500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a:t>
            </a:r>
          </a:p>
        </p:txBody>
      </p:sp>
      <p:grpSp>
        <p:nvGrpSpPr>
          <p:cNvPr id="27" name="Group 26"/>
          <p:cNvGrpSpPr/>
          <p:nvPr/>
        </p:nvGrpSpPr>
        <p:grpSpPr>
          <a:xfrm>
            <a:off x="9375538" y="2233455"/>
            <a:ext cx="2561601" cy="1134759"/>
            <a:chOff x="7692788" y="2182655"/>
            <a:chExt cx="2561601" cy="1134759"/>
          </a:xfrm>
        </p:grpSpPr>
        <p:sp>
          <p:nvSpPr>
            <p:cNvPr id="30" name="Rectangle 29"/>
            <p:cNvSpPr/>
            <p:nvPr/>
          </p:nvSpPr>
          <p:spPr>
            <a:xfrm>
              <a:off x="8155561" y="2182655"/>
              <a:ext cx="1562974" cy="1134759"/>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8393608" y="3006944"/>
              <a:ext cx="98213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172494" y="2234398"/>
              <a:ext cx="1458229" cy="707886"/>
            </a:xfrm>
            <a:prstGeom prst="rect">
              <a:avLst/>
            </a:prstGeom>
            <a:noFill/>
          </p:spPr>
          <p:txBody>
            <a:bodyPr wrap="square" rtlCol="0">
              <a:spAutoFit/>
            </a:bodyPr>
            <a:lstStyle/>
            <a:p>
              <a:pPr algn="ctr"/>
              <a:r>
                <a:rPr lang="en-US" sz="1000" dirty="0" smtClean="0"/>
                <a:t>When the RED/GREEN hint word was on, how often was the response word in mind?</a:t>
              </a:r>
              <a:endParaRPr lang="en-US" sz="1000" dirty="0"/>
            </a:p>
          </p:txBody>
        </p:sp>
        <p:sp>
          <p:nvSpPr>
            <p:cNvPr id="33" name="TextBox 32"/>
            <p:cNvSpPr txBox="1"/>
            <p:nvPr/>
          </p:nvSpPr>
          <p:spPr>
            <a:xfrm>
              <a:off x="7692788" y="3024304"/>
              <a:ext cx="1458229" cy="246221"/>
            </a:xfrm>
            <a:prstGeom prst="rect">
              <a:avLst/>
            </a:prstGeom>
            <a:noFill/>
          </p:spPr>
          <p:txBody>
            <a:bodyPr wrap="square" rtlCol="0">
              <a:spAutoFit/>
            </a:bodyPr>
            <a:lstStyle/>
            <a:p>
              <a:pPr algn="ctr"/>
              <a:r>
                <a:rPr lang="en-US" sz="1000" dirty="0" smtClean="0"/>
                <a:t>NEVER</a:t>
              </a:r>
              <a:endParaRPr lang="en-US" sz="1000" dirty="0"/>
            </a:p>
          </p:txBody>
        </p:sp>
        <p:sp>
          <p:nvSpPr>
            <p:cNvPr id="34" name="TextBox 33"/>
            <p:cNvSpPr txBox="1"/>
            <p:nvPr/>
          </p:nvSpPr>
          <p:spPr>
            <a:xfrm>
              <a:off x="8796160" y="3065296"/>
              <a:ext cx="1458229" cy="246221"/>
            </a:xfrm>
            <a:prstGeom prst="rect">
              <a:avLst/>
            </a:prstGeom>
            <a:noFill/>
          </p:spPr>
          <p:txBody>
            <a:bodyPr wrap="square" rtlCol="0">
              <a:spAutoFit/>
            </a:bodyPr>
            <a:lstStyle/>
            <a:p>
              <a:pPr algn="ctr"/>
              <a:r>
                <a:rPr lang="en-US" sz="1000" dirty="0" smtClean="0"/>
                <a:t>OFTEN</a:t>
              </a:r>
              <a:endParaRPr lang="en-US" sz="1000" dirty="0"/>
            </a:p>
          </p:txBody>
        </p:sp>
        <p:sp>
          <p:nvSpPr>
            <p:cNvPr id="42" name="Oval 41"/>
            <p:cNvSpPr/>
            <p:nvPr/>
          </p:nvSpPr>
          <p:spPr>
            <a:xfrm>
              <a:off x="8563672" y="2966452"/>
              <a:ext cx="108669" cy="1005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 descr="rrow computer mouse cursor icon clicking pointer Vector Image"/>
            <p:cNvPicPr>
              <a:picLocks noChangeAspect="1" noChangeArrowheads="1"/>
            </p:cNvPicPr>
            <p:nvPr/>
          </p:nvPicPr>
          <p:blipFill rotWithShape="1">
            <a:blip r:embed="rId5">
              <a:extLst>
                <a:ext uri="{28A0092B-C50C-407E-A947-70E740481C1C}">
                  <a14:useLocalDpi xmlns:a14="http://schemas.microsoft.com/office/drawing/2010/main" val="0"/>
                </a:ext>
              </a:extLst>
            </a:blip>
            <a:srcRect l="31775" t="16061" r="32013" b="24674"/>
            <a:stretch/>
          </p:blipFill>
          <p:spPr bwMode="auto">
            <a:xfrm>
              <a:off x="8649004" y="3072183"/>
              <a:ext cx="110052" cy="158499"/>
            </a:xfrm>
            <a:prstGeom prst="rect">
              <a:avLst/>
            </a:prstGeom>
            <a:noFill/>
            <a:extLst>
              <a:ext uri="{909E8E84-426E-40DD-AFC4-6F175D3DCCD1}">
                <a14:hiddenFill xmlns:a14="http://schemas.microsoft.com/office/drawing/2010/main">
                  <a:solidFill>
                    <a:srgbClr val="FFFFFF"/>
                  </a:solidFill>
                </a14:hiddenFill>
              </a:ext>
            </a:extLst>
          </p:spPr>
        </p:pic>
      </p:grpSp>
      <p:sp>
        <p:nvSpPr>
          <p:cNvPr id="44" name="TextBox 43"/>
          <p:cNvSpPr txBox="1"/>
          <p:nvPr/>
        </p:nvSpPr>
        <p:spPr>
          <a:xfrm>
            <a:off x="8903153" y="1832921"/>
            <a:ext cx="3433289" cy="369332"/>
          </a:xfrm>
          <a:prstGeom prst="rect">
            <a:avLst/>
          </a:prstGeom>
          <a:noFill/>
        </p:spPr>
        <p:txBody>
          <a:bodyPr wrap="square" rtlCol="0">
            <a:spAutoFit/>
          </a:bodyPr>
          <a:lstStyle/>
          <a:p>
            <a:pPr algn="ctr"/>
            <a:r>
              <a:rPr lang="en-US" dirty="0" smtClean="0"/>
              <a:t>Slide to answer! </a:t>
            </a:r>
            <a:endParaRPr lang="en-US" dirty="0"/>
          </a:p>
        </p:txBody>
      </p:sp>
    </p:spTree>
    <p:extLst>
      <p:ext uri="{BB962C8B-B14F-4D97-AF65-F5344CB8AC3E}">
        <p14:creationId xmlns:p14="http://schemas.microsoft.com/office/powerpoint/2010/main" val="1856059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8823</TotalTime>
  <Words>5401</Words>
  <Application>Microsoft Macintosh PowerPoint</Application>
  <PresentationFormat>Widescreen</PresentationFormat>
  <Paragraphs>867</Paragraphs>
  <Slides>101</Slides>
  <Notes>11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101</vt:i4>
      </vt:variant>
    </vt:vector>
  </HeadingPairs>
  <TitlesOfParts>
    <vt:vector size="108" baseType="lpstr">
      <vt:lpstr>Calibri</vt:lpstr>
      <vt:lpstr>Calibri Light</vt:lpstr>
      <vt:lpstr>Mangal</vt:lpstr>
      <vt:lpstr>Symbol</vt:lpstr>
      <vt:lpstr>Times New Roman</vt:lpstr>
      <vt:lpstr>Arial</vt:lpstr>
      <vt:lpstr>Office Theme</vt:lpstr>
      <vt:lpstr>PowerPoint Presentation</vt:lpstr>
      <vt:lpstr>PowerPoint Presentation</vt:lpstr>
      <vt:lpstr>Edited to be less text heavy each page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Final 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Instructions</dc:title>
  <dc:creator>Kelsey K Sundby</dc:creator>
  <cp:lastModifiedBy>Microsoft Office User</cp:lastModifiedBy>
  <cp:revision>75</cp:revision>
  <dcterms:created xsi:type="dcterms:W3CDTF">2020-08-06T19:26:59Z</dcterms:created>
  <dcterms:modified xsi:type="dcterms:W3CDTF">2020-10-03T19:21:22Z</dcterms:modified>
</cp:coreProperties>
</file>