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377" r:id="rId2"/>
    <p:sldId id="378" r:id="rId3"/>
    <p:sldId id="379" r:id="rId4"/>
    <p:sldId id="380" r:id="rId5"/>
    <p:sldId id="381" r:id="rId6"/>
    <p:sldId id="302" r:id="rId7"/>
    <p:sldId id="374" r:id="rId8"/>
    <p:sldId id="356" r:id="rId9"/>
    <p:sldId id="375" r:id="rId10"/>
    <p:sldId id="303" r:id="rId11"/>
    <p:sldId id="304" r:id="rId12"/>
    <p:sldId id="305" r:id="rId13"/>
    <p:sldId id="346" r:id="rId14"/>
    <p:sldId id="347" r:id="rId15"/>
    <p:sldId id="348" r:id="rId16"/>
    <p:sldId id="359" r:id="rId17"/>
    <p:sldId id="307" r:id="rId18"/>
    <p:sldId id="351" r:id="rId19"/>
    <p:sldId id="352" r:id="rId20"/>
    <p:sldId id="357" r:id="rId21"/>
    <p:sldId id="358" r:id="rId22"/>
    <p:sldId id="371" r:id="rId23"/>
    <p:sldId id="314" r:id="rId24"/>
    <p:sldId id="315" r:id="rId25"/>
    <p:sldId id="316" r:id="rId26"/>
    <p:sldId id="326" r:id="rId27"/>
    <p:sldId id="328" r:id="rId28"/>
    <p:sldId id="329" r:id="rId29"/>
    <p:sldId id="330" r:id="rId30"/>
    <p:sldId id="331" r:id="rId31"/>
    <p:sldId id="361" r:id="rId32"/>
    <p:sldId id="37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14"/>
    <p:restoredTop sz="86871"/>
  </p:normalViewPr>
  <p:slideViewPr>
    <p:cSldViewPr snapToGrid="0" snapToObjects="1">
      <p:cViewPr>
        <p:scale>
          <a:sx n="169" d="100"/>
          <a:sy n="169" d="100"/>
        </p:scale>
        <p:origin x="-3480" y="-1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5EA5AD-5CCA-A24C-B5D6-F81A0BC56F94}" type="datetimeFigureOut">
              <a:rPr lang="en-US" smtClean="0"/>
              <a:t>9/1/20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C51342-F80D-4148-9251-A013DB32FA40}" type="slidenum">
              <a:rPr lang="en-US" smtClean="0"/>
              <a:t>‹#›</a:t>
            </a:fld>
            <a:endParaRPr lang="en-US"/>
          </a:p>
        </p:txBody>
      </p:sp>
    </p:spTree>
    <p:extLst>
      <p:ext uri="{BB962C8B-B14F-4D97-AF65-F5344CB8AC3E}">
        <p14:creationId xmlns:p14="http://schemas.microsoft.com/office/powerpoint/2010/main" val="238726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MediumSeaGreen</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MediumBlue</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2</a:t>
            </a:fld>
            <a:endParaRPr lang="en-US"/>
          </a:p>
        </p:txBody>
      </p:sp>
    </p:spTree>
    <p:extLst>
      <p:ext uri="{BB962C8B-B14F-4D97-AF65-F5344CB8AC3E}">
        <p14:creationId xmlns:p14="http://schemas.microsoft.com/office/powerpoint/2010/main" val="1840164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MediumSeaGreen</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MediumBlue</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7</a:t>
            </a:fld>
            <a:endParaRPr lang="en-US"/>
          </a:p>
        </p:txBody>
      </p:sp>
    </p:spTree>
    <p:extLst>
      <p:ext uri="{BB962C8B-B14F-4D97-AF65-F5344CB8AC3E}">
        <p14:creationId xmlns:p14="http://schemas.microsoft.com/office/powerpoint/2010/main" val="1757415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10</a:t>
            </a:fld>
            <a:endParaRPr lang="en-US"/>
          </a:p>
        </p:txBody>
      </p:sp>
    </p:spTree>
    <p:extLst>
      <p:ext uri="{BB962C8B-B14F-4D97-AF65-F5344CB8AC3E}">
        <p14:creationId xmlns:p14="http://schemas.microsoft.com/office/powerpoint/2010/main" val="544602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11</a:t>
            </a:fld>
            <a:endParaRPr lang="en-US"/>
          </a:p>
        </p:txBody>
      </p:sp>
    </p:spTree>
    <p:extLst>
      <p:ext uri="{BB962C8B-B14F-4D97-AF65-F5344CB8AC3E}">
        <p14:creationId xmlns:p14="http://schemas.microsoft.com/office/powerpoint/2010/main" val="1843719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will then learn more word pairs and will again be tested to reinforce your memory for the new pairs. This will continue until you have learned and been tested on all of the word-pairs needed for this experiment.</a:t>
            </a:r>
            <a:endParaRPr lang="en-GB" dirty="0" smtClean="0"/>
          </a:p>
          <a:p>
            <a:endParaRPr lang="en-US" dirty="0"/>
          </a:p>
        </p:txBody>
      </p:sp>
      <p:sp>
        <p:nvSpPr>
          <p:cNvPr id="4" name="Slide Number Placeholder 3"/>
          <p:cNvSpPr>
            <a:spLocks noGrp="1"/>
          </p:cNvSpPr>
          <p:nvPr>
            <p:ph type="sldNum" sz="quarter" idx="10"/>
          </p:nvPr>
        </p:nvSpPr>
        <p:spPr/>
        <p:txBody>
          <a:bodyPr/>
          <a:lstStyle/>
          <a:p>
            <a:fld id="{B6C51342-F80D-4148-9251-A013DB32FA40}" type="slidenum">
              <a:rPr lang="en-US" smtClean="0"/>
              <a:t>14</a:t>
            </a:fld>
            <a:endParaRPr lang="en-US"/>
          </a:p>
        </p:txBody>
      </p:sp>
    </p:spTree>
    <p:extLst>
      <p:ext uri="{BB962C8B-B14F-4D97-AF65-F5344CB8AC3E}">
        <p14:creationId xmlns:p14="http://schemas.microsoft.com/office/powerpoint/2010/main" val="935283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will then learn more word pairs and will again be tested to reinforce your memory for the new pairs. This will continue until you have learned and been tested on all of the word-pairs needed for this experiment.</a:t>
            </a:r>
            <a:endParaRPr lang="en-GB" dirty="0" smtClean="0"/>
          </a:p>
          <a:p>
            <a:endParaRPr lang="en-US" dirty="0"/>
          </a:p>
        </p:txBody>
      </p:sp>
      <p:sp>
        <p:nvSpPr>
          <p:cNvPr id="4" name="Slide Number Placeholder 3"/>
          <p:cNvSpPr>
            <a:spLocks noGrp="1"/>
          </p:cNvSpPr>
          <p:nvPr>
            <p:ph type="sldNum" sz="quarter" idx="10"/>
          </p:nvPr>
        </p:nvSpPr>
        <p:spPr/>
        <p:txBody>
          <a:bodyPr/>
          <a:lstStyle/>
          <a:p>
            <a:fld id="{B6C51342-F80D-4148-9251-A013DB32FA40}" type="slidenum">
              <a:rPr lang="en-US" smtClean="0"/>
              <a:t>15</a:t>
            </a:fld>
            <a:endParaRPr lang="en-US"/>
          </a:p>
        </p:txBody>
      </p:sp>
    </p:spTree>
    <p:extLst>
      <p:ext uri="{BB962C8B-B14F-4D97-AF65-F5344CB8AC3E}">
        <p14:creationId xmlns:p14="http://schemas.microsoft.com/office/powerpoint/2010/main" val="504546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7CAB2F-93B0-D647-B8D8-FF1872D06573}" type="datetimeFigureOut">
              <a:rPr lang="en-US" smtClean="0"/>
              <a:t>9/1/20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204986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7CAB2F-93B0-D647-B8D8-FF1872D06573}" type="datetimeFigureOut">
              <a:rPr lang="en-US" smtClean="0"/>
              <a:t>9/1/20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42364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7CAB2F-93B0-D647-B8D8-FF1872D06573}" type="datetimeFigureOut">
              <a:rPr lang="en-US" smtClean="0"/>
              <a:t>9/1/20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2113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7CAB2F-93B0-D647-B8D8-FF1872D06573}" type="datetimeFigureOut">
              <a:rPr lang="en-US" smtClean="0"/>
              <a:t>9/1/20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94175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7CAB2F-93B0-D647-B8D8-FF1872D06573}" type="datetimeFigureOut">
              <a:rPr lang="en-US" smtClean="0"/>
              <a:t>9/1/20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18738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7CAB2F-93B0-D647-B8D8-FF1872D06573}" type="datetimeFigureOut">
              <a:rPr lang="en-US" smtClean="0"/>
              <a:t>9/1/20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236415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7CAB2F-93B0-D647-B8D8-FF1872D06573}" type="datetimeFigureOut">
              <a:rPr lang="en-US" smtClean="0"/>
              <a:t>9/1/20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37950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7CAB2F-93B0-D647-B8D8-FF1872D06573}" type="datetimeFigureOut">
              <a:rPr lang="en-US" smtClean="0"/>
              <a:t>9/1/20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131418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CAB2F-93B0-D647-B8D8-FF1872D06573}" type="datetimeFigureOut">
              <a:rPr lang="en-US" smtClean="0"/>
              <a:t>9/1/20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930922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CAB2F-93B0-D647-B8D8-FF1872D06573}" type="datetimeFigureOut">
              <a:rPr lang="en-US" smtClean="0"/>
              <a:t>9/1/20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239853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CAB2F-93B0-D647-B8D8-FF1872D06573}" type="datetimeFigureOut">
              <a:rPr lang="en-US" smtClean="0"/>
              <a:t>9/1/20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1913595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CAB2F-93B0-D647-B8D8-FF1872D06573}" type="datetimeFigureOut">
              <a:rPr lang="en-US" smtClean="0"/>
              <a:t>9/1/20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3ADF1-E003-B34F-8B70-102087535E61}" type="slidenum">
              <a:rPr lang="en-US" smtClean="0"/>
              <a:t>‹#›</a:t>
            </a:fld>
            <a:endParaRPr lang="en-US"/>
          </a:p>
        </p:txBody>
      </p:sp>
    </p:spTree>
    <p:extLst>
      <p:ext uri="{BB962C8B-B14F-4D97-AF65-F5344CB8AC3E}">
        <p14:creationId xmlns:p14="http://schemas.microsoft.com/office/powerpoint/2010/main" val="41342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slides for multi-choice </a:t>
            </a:r>
            <a:r>
              <a:rPr lang="en-US" dirty="0" err="1" smtClean="0"/>
              <a:t>int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42118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96670" y="421341"/>
            <a:ext cx="6687671" cy="523220"/>
          </a:xfrm>
          <a:prstGeom prst="rect">
            <a:avLst/>
          </a:prstGeom>
          <a:noFill/>
        </p:spPr>
        <p:txBody>
          <a:bodyPr wrap="square" rtlCol="0">
            <a:spAutoFit/>
          </a:bodyPr>
          <a:lstStyle/>
          <a:p>
            <a:pPr algn="ctr"/>
            <a:r>
              <a:rPr lang="en-US" sz="2800" dirty="0"/>
              <a:t>Overview</a:t>
            </a:r>
          </a:p>
        </p:txBody>
      </p:sp>
      <p:sp>
        <p:nvSpPr>
          <p:cNvPr id="5" name="TextBox 4"/>
          <p:cNvSpPr txBox="1"/>
          <p:nvPr/>
        </p:nvSpPr>
        <p:spPr>
          <a:xfrm>
            <a:off x="1480136" y="1686931"/>
            <a:ext cx="8935890" cy="3662541"/>
          </a:xfrm>
          <a:prstGeom prst="rect">
            <a:avLst/>
          </a:prstGeom>
          <a:noFill/>
        </p:spPr>
        <p:txBody>
          <a:bodyPr wrap="square" rtlCol="0">
            <a:spAutoFit/>
          </a:bodyPr>
          <a:lstStyle/>
          <a:p>
            <a:pPr algn="ctr"/>
            <a:r>
              <a:rPr lang="en-US" b="1" dirty="0">
                <a:latin typeface="Calibri" charset="0"/>
                <a:ea typeface="Calibri" charset="0"/>
                <a:cs typeface="Times New Roman" charset="0"/>
              </a:rPr>
              <a:t>WELCOME</a:t>
            </a:r>
            <a:r>
              <a:rPr lang="en-US" b="1" dirty="0" smtClean="0">
                <a:latin typeface="Calibri" charset="0"/>
                <a:ea typeface="Calibri" charset="0"/>
                <a:cs typeface="Times New Roman" charset="0"/>
              </a:rPr>
              <a:t>!</a:t>
            </a:r>
          </a:p>
          <a:p>
            <a:pPr algn="ctr"/>
            <a:endParaRPr lang="en-US" b="1" dirty="0">
              <a:latin typeface="Calibri" charset="0"/>
              <a:ea typeface="Calibri" charset="0"/>
              <a:cs typeface="Times New Roman" charset="0"/>
            </a:endParaRPr>
          </a:p>
          <a:p>
            <a:r>
              <a:rPr lang="en-US" dirty="0">
                <a:latin typeface="Calibri" charset="0"/>
                <a:ea typeface="Calibri" charset="0"/>
                <a:cs typeface="Times New Roman" charset="0"/>
              </a:rPr>
              <a:t>Note: You may need to zoom out to see the full pages in this study</a:t>
            </a:r>
            <a:r>
              <a:rPr lang="en-US" dirty="0" smtClean="0">
                <a:latin typeface="Calibri" charset="0"/>
                <a:ea typeface="Calibri" charset="0"/>
                <a:cs typeface="Times New Roman" charset="0"/>
              </a:rPr>
              <a:t>.</a:t>
            </a:r>
          </a:p>
          <a:p>
            <a:endParaRPr lang="en-US" dirty="0">
              <a:latin typeface="Calibri" charset="0"/>
              <a:ea typeface="Calibri" charset="0"/>
              <a:cs typeface="Times New Roman" charset="0"/>
            </a:endParaRPr>
          </a:p>
          <a:p>
            <a:r>
              <a:rPr lang="en-US" b="1" dirty="0">
                <a:latin typeface="Calibri" charset="0"/>
                <a:ea typeface="Calibri" charset="0"/>
                <a:cs typeface="Times New Roman" charset="0"/>
              </a:rPr>
              <a:t> </a:t>
            </a:r>
            <a:r>
              <a:rPr lang="en-US" b="1" dirty="0" smtClean="0">
                <a:latin typeface="Calibri" charset="0"/>
                <a:ea typeface="Calibri" charset="0"/>
                <a:cs typeface="Times New Roman" charset="0"/>
              </a:rPr>
              <a:t>Before </a:t>
            </a:r>
            <a:r>
              <a:rPr lang="en-US" b="1" dirty="0">
                <a:latin typeface="Calibri" charset="0"/>
                <a:ea typeface="Calibri" charset="0"/>
                <a:cs typeface="Times New Roman" charset="0"/>
              </a:rPr>
              <a:t>you begin, please switch off your phone, music, close your other tabs and remove other distractions to focus on the study</a:t>
            </a:r>
            <a:r>
              <a:rPr lang="en-US" b="1" dirty="0" smtClean="0">
                <a:latin typeface="Calibri" charset="0"/>
                <a:ea typeface="Calibri" charset="0"/>
                <a:cs typeface="Times New Roman" charset="0"/>
              </a:rPr>
              <a:t>.</a:t>
            </a:r>
          </a:p>
          <a:p>
            <a:endParaRPr lang="en-US" dirty="0" smtClean="0"/>
          </a:p>
          <a:p>
            <a:r>
              <a:rPr lang="en-US" dirty="0" smtClean="0"/>
              <a:t>This </a:t>
            </a:r>
            <a:r>
              <a:rPr lang="en-US" dirty="0"/>
              <a:t>experiment is concerned with the brain mechanisms that underlie attention. </a:t>
            </a:r>
            <a:endParaRPr lang="en-US" dirty="0" smtClean="0"/>
          </a:p>
          <a:p>
            <a:endParaRPr lang="en-US" dirty="0"/>
          </a:p>
          <a:p>
            <a:r>
              <a:rPr lang="en-US" dirty="0" smtClean="0"/>
              <a:t>This experiment requires </a:t>
            </a:r>
            <a:r>
              <a:rPr lang="en-US" dirty="0"/>
              <a:t>you to ignore distracting </a:t>
            </a:r>
            <a:r>
              <a:rPr lang="en-US" dirty="0" smtClean="0"/>
              <a:t>things </a:t>
            </a:r>
            <a:r>
              <a:rPr lang="en-US" dirty="0"/>
              <a:t>and we are going to assess how </a:t>
            </a:r>
            <a:r>
              <a:rPr lang="en-US" b="1" dirty="0"/>
              <a:t>effectively</a:t>
            </a:r>
            <a:r>
              <a:rPr lang="en-US" dirty="0"/>
              <a:t> you can do this. </a:t>
            </a:r>
          </a:p>
          <a:p>
            <a:pPr marL="285750" indent="-285750">
              <a:buFont typeface="Arial" charset="0"/>
              <a:buChar char="•"/>
            </a:pPr>
            <a:endParaRPr lang="en-US" dirty="0">
              <a:effectLst/>
            </a:endParaRPr>
          </a:p>
          <a:p>
            <a:pPr marL="285750" indent="-285750">
              <a:buFont typeface="Arial" charset="0"/>
              <a:buChar char="•"/>
            </a:pPr>
            <a:endParaRPr lang="en-GB" sz="1600" dirty="0">
              <a:effectLst/>
            </a:endParaRPr>
          </a:p>
        </p:txBody>
      </p:sp>
      <p:sp>
        <p:nvSpPr>
          <p:cNvPr id="2" name="TextBox 1"/>
          <p:cNvSpPr txBox="1"/>
          <p:nvPr/>
        </p:nvSpPr>
        <p:spPr>
          <a:xfrm>
            <a:off x="5329516" y="869470"/>
            <a:ext cx="3043516" cy="369332"/>
          </a:xfrm>
          <a:prstGeom prst="rect">
            <a:avLst/>
          </a:prstGeom>
          <a:noFill/>
        </p:spPr>
        <p:txBody>
          <a:bodyPr wrap="square" rtlCol="0">
            <a:spAutoFit/>
          </a:bodyPr>
          <a:lstStyle/>
          <a:p>
            <a:r>
              <a:rPr lang="en-US" dirty="0"/>
              <a:t>[</a:t>
            </a:r>
            <a:r>
              <a:rPr lang="en-US" dirty="0" smtClean="0"/>
              <a:t>Consent]</a:t>
            </a:r>
            <a:endParaRPr lang="en-US" dirty="0"/>
          </a:p>
        </p:txBody>
      </p:sp>
    </p:spTree>
    <p:extLst>
      <p:ext uri="{BB962C8B-B14F-4D97-AF65-F5344CB8AC3E}">
        <p14:creationId xmlns:p14="http://schemas.microsoft.com/office/powerpoint/2010/main" val="1294630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9058" y="71718"/>
            <a:ext cx="6687671" cy="523220"/>
          </a:xfrm>
          <a:prstGeom prst="rect">
            <a:avLst/>
          </a:prstGeom>
          <a:noFill/>
        </p:spPr>
        <p:txBody>
          <a:bodyPr wrap="square" rtlCol="0">
            <a:spAutoFit/>
          </a:bodyPr>
          <a:lstStyle/>
          <a:p>
            <a:pPr algn="ctr"/>
            <a:r>
              <a:rPr lang="en-US" sz="2800" dirty="0"/>
              <a:t>Overview</a:t>
            </a:r>
          </a:p>
        </p:txBody>
      </p:sp>
      <p:sp>
        <p:nvSpPr>
          <p:cNvPr id="5" name="TextBox 4"/>
          <p:cNvSpPr txBox="1"/>
          <p:nvPr/>
        </p:nvSpPr>
        <p:spPr>
          <a:xfrm>
            <a:off x="457200" y="530970"/>
            <a:ext cx="10945905" cy="5293757"/>
          </a:xfrm>
          <a:prstGeom prst="rect">
            <a:avLst/>
          </a:prstGeom>
          <a:noFill/>
        </p:spPr>
        <p:txBody>
          <a:bodyPr wrap="square" rtlCol="0">
            <a:spAutoFit/>
          </a:bodyPr>
          <a:lstStyle/>
          <a:p>
            <a:pPr marL="285750" indent="-285750">
              <a:buFont typeface="Arial" charset="0"/>
              <a:buChar char="•"/>
            </a:pPr>
            <a:endParaRPr lang="en-US" dirty="0">
              <a:effectLst/>
            </a:endParaRPr>
          </a:p>
          <a:p>
            <a:r>
              <a:rPr lang="en-US" dirty="0" smtClean="0">
                <a:latin typeface="Calibri" charset="0"/>
                <a:ea typeface="Calibri" charset="0"/>
                <a:cs typeface="Times New Roman" charset="0"/>
              </a:rPr>
              <a:t>The study </a:t>
            </a:r>
            <a:r>
              <a:rPr lang="en-US" dirty="0">
                <a:latin typeface="Calibri" charset="0"/>
                <a:ea typeface="Calibri" charset="0"/>
                <a:cs typeface="Times New Roman" charset="0"/>
              </a:rPr>
              <a:t>has 3</a:t>
            </a:r>
            <a:r>
              <a:rPr lang="en-US" dirty="0" smtClean="0">
                <a:latin typeface="Calibri" charset="0"/>
                <a:ea typeface="Calibri" charset="0"/>
                <a:cs typeface="Times New Roman" charset="0"/>
              </a:rPr>
              <a:t> </a:t>
            </a:r>
            <a:r>
              <a:rPr lang="en-US" dirty="0">
                <a:latin typeface="Calibri" charset="0"/>
                <a:ea typeface="Calibri" charset="0"/>
                <a:cs typeface="Times New Roman" charset="0"/>
              </a:rPr>
              <a:t>main sections </a:t>
            </a:r>
            <a:r>
              <a:rPr lang="mr-IN" dirty="0" smtClean="0">
                <a:latin typeface="Calibri" charset="0"/>
                <a:ea typeface="Calibri" charset="0"/>
                <a:cs typeface="Times New Roman" charset="0"/>
              </a:rPr>
              <a:t>–</a:t>
            </a:r>
            <a:r>
              <a:rPr lang="en-US" dirty="0" smtClean="0">
                <a:latin typeface="Calibri" charset="0"/>
                <a:ea typeface="Calibri" charset="0"/>
                <a:cs typeface="Times New Roman" charset="0"/>
              </a:rPr>
              <a:t> the typical duration </a:t>
            </a:r>
            <a:r>
              <a:rPr lang="en-US" dirty="0">
                <a:latin typeface="Calibri" charset="0"/>
                <a:ea typeface="Calibri" charset="0"/>
                <a:cs typeface="Times New Roman" charset="0"/>
              </a:rPr>
              <a:t>for each section </a:t>
            </a:r>
            <a:r>
              <a:rPr lang="en-US" dirty="0" smtClean="0">
                <a:latin typeface="Calibri" charset="0"/>
                <a:ea typeface="Calibri" charset="0"/>
                <a:cs typeface="Times New Roman" charset="0"/>
              </a:rPr>
              <a:t>is listed below (total study duration ~1hr):</a:t>
            </a:r>
            <a:endParaRPr lang="en-US" dirty="0">
              <a:latin typeface="Calibri" charset="0"/>
              <a:ea typeface="Calibri" charset="0"/>
              <a:cs typeface="Times New Roman" charset="0"/>
            </a:endParaRPr>
          </a:p>
          <a:p>
            <a:pPr marL="457200"/>
            <a:endParaRPr lang="en-US" dirty="0" smtClean="0">
              <a:solidFill>
                <a:srgbClr val="C00000"/>
              </a:solidFill>
              <a:latin typeface="Calibri" charset="0"/>
              <a:ea typeface="Calibri" charset="0"/>
              <a:cs typeface="Times New Roman" charset="0"/>
            </a:endParaRPr>
          </a:p>
          <a:p>
            <a:pPr marL="457200"/>
            <a:r>
              <a:rPr lang="en-US" dirty="0" smtClean="0">
                <a:latin typeface="Calibri" charset="0"/>
                <a:ea typeface="Calibri" charset="0"/>
                <a:cs typeface="Times New Roman" charset="0"/>
              </a:rPr>
              <a:t>1)</a:t>
            </a:r>
            <a:r>
              <a:rPr lang="en-US" dirty="0" smtClean="0">
                <a:solidFill>
                  <a:srgbClr val="C00000"/>
                </a:solidFill>
                <a:latin typeface="Calibri" charset="0"/>
                <a:ea typeface="Calibri" charset="0"/>
                <a:cs typeface="Times New Roman" charset="0"/>
              </a:rPr>
              <a:t>*</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1 </a:t>
            </a:r>
            <a:r>
              <a:rPr lang="en-US" dirty="0">
                <a:latin typeface="Calibri" charset="0"/>
                <a:ea typeface="Calibri" charset="0"/>
                <a:cs typeface="Times New Roman" charset="0"/>
              </a:rPr>
              <a:t>(Learning </a:t>
            </a:r>
            <a:r>
              <a:rPr lang="en-US" dirty="0" smtClean="0">
                <a:latin typeface="Calibri" charset="0"/>
                <a:ea typeface="Calibri" charset="0"/>
                <a:cs typeface="Times New Roman" charset="0"/>
              </a:rPr>
              <a:t>word-pairs) ~ </a:t>
            </a:r>
            <a:r>
              <a:rPr lang="en-US" b="1" dirty="0" smtClean="0">
                <a:latin typeface="Calibri" charset="0"/>
                <a:ea typeface="Calibri" charset="0"/>
                <a:cs typeface="Times New Roman" charset="0"/>
              </a:rPr>
              <a:t>10 min</a:t>
            </a:r>
            <a:endParaRPr lang="en-US" b="1" dirty="0" smtClean="0">
              <a:solidFill>
                <a:srgbClr val="C00000"/>
              </a:solidFill>
              <a:latin typeface="Calibri" charset="0"/>
              <a:ea typeface="Calibri" charset="0"/>
              <a:cs typeface="Times New Roman" charset="0"/>
            </a:endParaRPr>
          </a:p>
          <a:p>
            <a:pPr marL="457200" lvl="0"/>
            <a:r>
              <a:rPr lang="en-US" b="1" dirty="0" smtClean="0">
                <a:solidFill>
                  <a:srgbClr val="C00000"/>
                </a:solidFill>
              </a:rPr>
              <a:t>	</a:t>
            </a:r>
            <a:r>
              <a:rPr lang="en-US" sz="1400" b="1" dirty="0" smtClean="0">
                <a:solidFill>
                  <a:srgbClr val="C00000"/>
                </a:solidFill>
              </a:rPr>
              <a:t>*By the end of learning, your </a:t>
            </a:r>
            <a:r>
              <a:rPr lang="en-US" sz="1400" b="1" dirty="0">
                <a:solidFill>
                  <a:srgbClr val="C00000"/>
                </a:solidFill>
              </a:rPr>
              <a:t>memory accuracy for these word-pairs </a:t>
            </a:r>
            <a:r>
              <a:rPr lang="en-US" sz="1400" b="1" dirty="0" smtClean="0">
                <a:solidFill>
                  <a:srgbClr val="C00000"/>
                </a:solidFill>
              </a:rPr>
              <a:t>must be &gt;50% to continue without risk of rejection</a:t>
            </a:r>
            <a:endParaRPr lang="en-US" sz="1400" dirty="0">
              <a:solidFill>
                <a:srgbClr val="C00000"/>
              </a:solidFill>
              <a:latin typeface="Calibri" charset="0"/>
              <a:ea typeface="Calibri" charset="0"/>
              <a:cs typeface="Times New Roman" charset="0"/>
            </a:endParaRPr>
          </a:p>
          <a:p>
            <a:pPr marL="457200"/>
            <a:r>
              <a:rPr lang="en-US" dirty="0" smtClean="0">
                <a:latin typeface="Calibri" charset="0"/>
                <a:ea typeface="Calibri" charset="0"/>
                <a:cs typeface="Times New Roman" charset="0"/>
              </a:rPr>
              <a:t>2) </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2 </a:t>
            </a:r>
            <a:r>
              <a:rPr lang="en-US" dirty="0" smtClean="0">
                <a:latin typeface="Calibri" charset="0"/>
                <a:ea typeface="Calibri" charset="0"/>
                <a:cs typeface="Times New Roman" charset="0"/>
              </a:rPr>
              <a:t>(Main Experiment) </a:t>
            </a:r>
            <a:r>
              <a:rPr lang="en-US" b="1" dirty="0" smtClean="0">
                <a:latin typeface="Calibri" charset="0"/>
                <a:ea typeface="Calibri" charset="0"/>
                <a:cs typeface="Times New Roman" charset="0"/>
              </a:rPr>
              <a:t>~45min</a:t>
            </a:r>
          </a:p>
          <a:p>
            <a:pPr marL="457200" marR="0">
              <a:spcBef>
                <a:spcPts val="0"/>
              </a:spcBef>
              <a:spcAft>
                <a:spcPts val="0"/>
              </a:spcAft>
            </a:pPr>
            <a:r>
              <a:rPr lang="en-US" dirty="0" smtClean="0">
                <a:latin typeface="Calibri" charset="0"/>
                <a:ea typeface="Calibri" charset="0"/>
                <a:cs typeface="Times New Roman" charset="0"/>
              </a:rPr>
              <a:t>3) </a:t>
            </a:r>
            <a:r>
              <a:rPr lang="en-US" b="1" dirty="0" smtClean="0">
                <a:latin typeface="Calibri" charset="0"/>
                <a:ea typeface="Calibri" charset="0"/>
                <a:cs typeface="Times New Roman" charset="0"/>
              </a:rPr>
              <a:t>Section 3 </a:t>
            </a:r>
            <a:r>
              <a:rPr lang="en-US" dirty="0">
                <a:latin typeface="Calibri" charset="0"/>
                <a:ea typeface="Calibri" charset="0"/>
                <a:cs typeface="Times New Roman" charset="0"/>
              </a:rPr>
              <a:t>(Final Assessments) </a:t>
            </a:r>
            <a:r>
              <a:rPr lang="en-US" b="1" dirty="0" smtClean="0">
                <a:latin typeface="Calibri" charset="0"/>
                <a:ea typeface="Calibri" charset="0"/>
                <a:cs typeface="Times New Roman" charset="0"/>
              </a:rPr>
              <a:t>~ 5 </a:t>
            </a:r>
            <a:r>
              <a:rPr lang="en-US" b="1" dirty="0">
                <a:latin typeface="Calibri" charset="0"/>
                <a:ea typeface="Calibri" charset="0"/>
                <a:cs typeface="Times New Roman" charset="0"/>
              </a:rPr>
              <a:t>min</a:t>
            </a:r>
          </a:p>
          <a:p>
            <a:pPr marL="457200" marR="0">
              <a:spcBef>
                <a:spcPts val="0"/>
              </a:spcBef>
              <a:spcAft>
                <a:spcPts val="0"/>
              </a:spcAft>
            </a:pPr>
            <a:endParaRPr lang="en-US" dirty="0">
              <a:latin typeface="Calibri" charset="0"/>
              <a:ea typeface="Calibri" charset="0"/>
              <a:cs typeface="Times New Roman" charset="0"/>
            </a:endParaRPr>
          </a:p>
          <a:p>
            <a:r>
              <a:rPr lang="en-US" dirty="0" smtClean="0">
                <a:latin typeface="Calibri" charset="0"/>
                <a:ea typeface="Calibri" charset="0"/>
                <a:cs typeface="Times New Roman" charset="0"/>
              </a:rPr>
              <a:t>The above section with a red asterisk (</a:t>
            </a:r>
            <a:r>
              <a:rPr lang="en-US" dirty="0" smtClean="0">
                <a:solidFill>
                  <a:srgbClr val="C00000"/>
                </a:solidFill>
                <a:latin typeface="Calibri" charset="0"/>
                <a:ea typeface="Calibri" charset="0"/>
                <a:cs typeface="Times New Roman" charset="0"/>
              </a:rPr>
              <a:t>*</a:t>
            </a:r>
            <a:r>
              <a:rPr lang="en-US" dirty="0" smtClean="0">
                <a:latin typeface="Calibri" charset="0"/>
                <a:ea typeface="Calibri" charset="0"/>
                <a:cs typeface="Times New Roman" charset="0"/>
              </a:rPr>
              <a:t>) requires that you satisfy specific criteria. If you fail to meet these criteria, you will receive payment for the time that you already spent on the task and you will receive bonus pay for the section you </a:t>
            </a:r>
            <a:r>
              <a:rPr lang="en-US" dirty="0">
                <a:latin typeface="Calibri" charset="0"/>
                <a:ea typeface="Calibri" charset="0"/>
                <a:cs typeface="Times New Roman" charset="0"/>
              </a:rPr>
              <a:t>completed up until this </a:t>
            </a:r>
            <a:r>
              <a:rPr lang="en-US" dirty="0" smtClean="0">
                <a:latin typeface="Calibri" charset="0"/>
                <a:ea typeface="Calibri" charset="0"/>
                <a:cs typeface="Times New Roman" charset="0"/>
              </a:rPr>
              <a:t>point. However, your submission may </a:t>
            </a:r>
            <a:r>
              <a:rPr lang="en-US" smtClean="0">
                <a:latin typeface="Calibri" charset="0"/>
                <a:ea typeface="Calibri" charset="0"/>
                <a:cs typeface="Times New Roman" charset="0"/>
              </a:rPr>
              <a:t>be at risk </a:t>
            </a:r>
            <a:r>
              <a:rPr lang="en-US" dirty="0" smtClean="0">
                <a:latin typeface="Calibri" charset="0"/>
                <a:ea typeface="Calibri" charset="0"/>
                <a:cs typeface="Times New Roman" charset="0"/>
              </a:rPr>
              <a:t>of rejection if you continue. If you don’t meet section criteria:</a:t>
            </a:r>
          </a:p>
          <a:p>
            <a:endParaRPr lang="en-US" dirty="0">
              <a:latin typeface="Calibri" charset="0"/>
              <a:ea typeface="Calibri" charset="0"/>
              <a:cs typeface="Times New Roman" charset="0"/>
            </a:endParaRPr>
          </a:p>
          <a:p>
            <a:r>
              <a:rPr lang="en-US" b="1" dirty="0" smtClean="0">
                <a:latin typeface="Calibri" charset="0"/>
                <a:ea typeface="Calibri" charset="0"/>
                <a:cs typeface="Times New Roman" charset="0"/>
              </a:rPr>
              <a:t>Return </a:t>
            </a:r>
            <a:r>
              <a:rPr lang="en-US" b="1" dirty="0">
                <a:latin typeface="Calibri" charset="0"/>
                <a:ea typeface="Calibri" charset="0"/>
                <a:cs typeface="Times New Roman" charset="0"/>
              </a:rPr>
              <a:t>the submission and receive the according </a:t>
            </a:r>
            <a:r>
              <a:rPr lang="en-US" b="1" dirty="0" smtClean="0">
                <a:latin typeface="Calibri" charset="0"/>
                <a:ea typeface="Calibri" charset="0"/>
                <a:cs typeface="Times New Roman" charset="0"/>
              </a:rPr>
              <a:t>bonus payment for completing Section1:</a:t>
            </a:r>
            <a:endParaRPr lang="en-US" b="1" dirty="0">
              <a:latin typeface="Calibri" charset="0"/>
              <a:ea typeface="Calibri" charset="0"/>
              <a:cs typeface="Times New Roman" charset="0"/>
            </a:endParaRPr>
          </a:p>
          <a:p>
            <a:pPr marL="342900" marR="0" lvl="0" indent="-342900">
              <a:spcBef>
                <a:spcPts val="0"/>
              </a:spcBef>
              <a:spcAft>
                <a:spcPts val="0"/>
              </a:spcAft>
              <a:buFont typeface="Symbol" charset="2"/>
              <a:buChar char=""/>
            </a:pPr>
            <a:r>
              <a:rPr lang="en-US" dirty="0">
                <a:latin typeface="Calibri" charset="0"/>
                <a:ea typeface="Calibri" charset="0"/>
                <a:cs typeface="Times New Roman" charset="0"/>
              </a:rPr>
              <a:t>Section 1 – </a:t>
            </a:r>
            <a:r>
              <a:rPr lang="en-US" dirty="0" smtClean="0">
                <a:latin typeface="Calibri" charset="0"/>
                <a:ea typeface="Calibri" charset="0"/>
                <a:cs typeface="Times New Roman" charset="0"/>
              </a:rPr>
              <a:t>$1.10</a:t>
            </a:r>
            <a:endParaRPr lang="en-GB" dirty="0"/>
          </a:p>
          <a:p>
            <a:pPr lvl="0">
              <a:defRPr/>
            </a:pPr>
            <a:endParaRPr lang="en-US" b="1" dirty="0" smtClean="0"/>
          </a:p>
          <a:p>
            <a:pPr>
              <a:defRPr/>
            </a:pPr>
            <a:r>
              <a:rPr lang="en-US" b="1" dirty="0">
                <a:solidFill>
                  <a:srgbClr val="C00000"/>
                </a:solidFill>
              </a:rPr>
              <a:t>By clicking on “Next” you are consenting to participate in this study.</a:t>
            </a:r>
          </a:p>
          <a:p>
            <a:pPr lvl="0">
              <a:defRPr/>
            </a:pPr>
            <a:endParaRPr lang="en-US" sz="1600" b="1" dirty="0"/>
          </a:p>
          <a:p>
            <a:pPr marL="285750" indent="-285750">
              <a:buFont typeface="Arial" charset="0"/>
              <a:buChar char="•"/>
            </a:pPr>
            <a:endParaRPr lang="en-GB" sz="1600" dirty="0">
              <a:effectLst/>
            </a:endParaRPr>
          </a:p>
        </p:txBody>
      </p:sp>
      <p:sp>
        <p:nvSpPr>
          <p:cNvPr id="2" name="TextBox 1"/>
          <p:cNvSpPr txBox="1"/>
          <p:nvPr/>
        </p:nvSpPr>
        <p:spPr>
          <a:xfrm>
            <a:off x="4849908" y="410272"/>
            <a:ext cx="3043516" cy="369332"/>
          </a:xfrm>
          <a:prstGeom prst="rect">
            <a:avLst/>
          </a:prstGeom>
          <a:noFill/>
        </p:spPr>
        <p:txBody>
          <a:bodyPr wrap="square" rtlCol="0">
            <a:spAutoFit/>
          </a:bodyPr>
          <a:lstStyle/>
          <a:p>
            <a:r>
              <a:rPr lang="en-US" dirty="0"/>
              <a:t>[Consent </a:t>
            </a:r>
            <a:r>
              <a:rPr lang="en-US" dirty="0" smtClean="0"/>
              <a:t>Form continued]</a:t>
            </a:r>
            <a:endParaRPr lang="en-US" dirty="0"/>
          </a:p>
        </p:txBody>
      </p:sp>
    </p:spTree>
    <p:extLst>
      <p:ext uri="{BB962C8B-B14F-4D97-AF65-F5344CB8AC3E}">
        <p14:creationId xmlns:p14="http://schemas.microsoft.com/office/powerpoint/2010/main" val="564611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smtClean="0"/>
              <a:t>Instructions: </a:t>
            </a:r>
            <a:r>
              <a:rPr lang="en-US" sz="3600" dirty="0"/>
              <a:t>Learning Word Pairs</a:t>
            </a:r>
          </a:p>
        </p:txBody>
      </p:sp>
      <p:sp>
        <p:nvSpPr>
          <p:cNvPr id="4" name="TextBox 3"/>
          <p:cNvSpPr txBox="1"/>
          <p:nvPr/>
        </p:nvSpPr>
        <p:spPr>
          <a:xfrm>
            <a:off x="933872" y="2875541"/>
            <a:ext cx="10932458" cy="1077218"/>
          </a:xfrm>
          <a:prstGeom prst="rect">
            <a:avLst/>
          </a:prstGeom>
          <a:noFill/>
        </p:spPr>
        <p:txBody>
          <a:bodyPr wrap="square" rtlCol="0">
            <a:spAutoFit/>
          </a:bodyPr>
          <a:lstStyle/>
          <a:p>
            <a:pPr algn="ctr"/>
            <a:r>
              <a:rPr lang="en-US" sz="2400" dirty="0" smtClean="0"/>
              <a:t>In Phase 1, you will learn multiple word pairs that we will use in a later test of your attention. </a:t>
            </a:r>
          </a:p>
          <a:p>
            <a:pPr marL="285750" indent="-285750">
              <a:buFont typeface="Arial" charset="0"/>
              <a:buChar char="•"/>
            </a:pPr>
            <a:endParaRPr lang="en-US" sz="1600" dirty="0"/>
          </a:p>
        </p:txBody>
      </p:sp>
    </p:spTree>
    <p:extLst>
      <p:ext uri="{BB962C8B-B14F-4D97-AF65-F5344CB8AC3E}">
        <p14:creationId xmlns:p14="http://schemas.microsoft.com/office/powerpoint/2010/main" val="1354900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smtClean="0"/>
              <a:t>Instructions: </a:t>
            </a:r>
            <a:r>
              <a:rPr lang="en-US" sz="3600" dirty="0"/>
              <a:t>Learning Word Pairs</a:t>
            </a:r>
          </a:p>
        </p:txBody>
      </p:sp>
      <p:sp>
        <p:nvSpPr>
          <p:cNvPr id="4" name="TextBox 3"/>
          <p:cNvSpPr txBox="1"/>
          <p:nvPr/>
        </p:nvSpPr>
        <p:spPr>
          <a:xfrm>
            <a:off x="480200" y="877057"/>
            <a:ext cx="10932458" cy="707886"/>
          </a:xfrm>
          <a:prstGeom prst="rect">
            <a:avLst/>
          </a:prstGeom>
          <a:noFill/>
        </p:spPr>
        <p:txBody>
          <a:bodyPr wrap="square" rtlCol="0">
            <a:spAutoFit/>
          </a:bodyPr>
          <a:lstStyle/>
          <a:p>
            <a:pPr marL="285750" indent="-285750" algn="ctr">
              <a:buFont typeface="Arial" charset="0"/>
              <a:buChar char="•"/>
            </a:pPr>
            <a:endParaRPr lang="en-US" sz="1600" dirty="0" smtClean="0"/>
          </a:p>
          <a:p>
            <a:pPr algn="ctr"/>
            <a:r>
              <a:rPr lang="en-US" sz="2400" dirty="0" smtClean="0"/>
              <a:t>Each word pair, (e.g. ROBE EVENING), will appear on the screen as shown below. </a:t>
            </a:r>
            <a:endParaRPr lang="en-GB" sz="2400" dirty="0"/>
          </a:p>
        </p:txBody>
      </p:sp>
      <p:sp>
        <p:nvSpPr>
          <p:cNvPr id="5" name="Rectangle 4"/>
          <p:cNvSpPr>
            <a:spLocks noChangeAspect="1"/>
          </p:cNvSpPr>
          <p:nvPr/>
        </p:nvSpPr>
        <p:spPr>
          <a:xfrm>
            <a:off x="2553389" y="311261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6" name="Rectangle 5"/>
          <p:cNvSpPr>
            <a:spLocks noChangeAspect="1"/>
          </p:cNvSpPr>
          <p:nvPr/>
        </p:nvSpPr>
        <p:spPr>
          <a:xfrm>
            <a:off x="4802514" y="311261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ROBE</a:t>
            </a:r>
          </a:p>
          <a:p>
            <a:pPr algn="ctr"/>
            <a:endParaRPr lang="en-US" sz="2000" dirty="0">
              <a:solidFill>
                <a:schemeClr val="tx1"/>
              </a:solidFill>
            </a:endParaRPr>
          </a:p>
        </p:txBody>
      </p:sp>
      <p:sp>
        <p:nvSpPr>
          <p:cNvPr id="7" name="Rectangle 6"/>
          <p:cNvSpPr>
            <a:spLocks noChangeAspect="1"/>
          </p:cNvSpPr>
          <p:nvPr/>
        </p:nvSpPr>
        <p:spPr>
          <a:xfrm>
            <a:off x="7230749" y="311261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ROBE</a:t>
            </a:r>
          </a:p>
          <a:p>
            <a:pPr algn="ctr"/>
            <a:r>
              <a:rPr lang="en-US" sz="2000" dirty="0" smtClean="0">
                <a:solidFill>
                  <a:srgbClr val="0070C0"/>
                </a:solidFill>
              </a:rPr>
              <a:t>EVENING</a:t>
            </a:r>
            <a:endParaRPr lang="en-US" sz="2000" dirty="0">
              <a:solidFill>
                <a:srgbClr val="0070C0"/>
              </a:solidFill>
            </a:endParaRPr>
          </a:p>
        </p:txBody>
      </p:sp>
      <p:sp>
        <p:nvSpPr>
          <p:cNvPr id="8" name="TextBox 7"/>
          <p:cNvSpPr txBox="1"/>
          <p:nvPr/>
        </p:nvSpPr>
        <p:spPr>
          <a:xfrm>
            <a:off x="2185289" y="4005823"/>
            <a:ext cx="2259107" cy="461665"/>
          </a:xfrm>
          <a:prstGeom prst="rect">
            <a:avLst/>
          </a:prstGeom>
          <a:noFill/>
        </p:spPr>
        <p:txBody>
          <a:bodyPr wrap="square" rtlCol="0">
            <a:spAutoFit/>
          </a:bodyPr>
          <a:lstStyle/>
          <a:p>
            <a:pPr algn="ctr"/>
            <a:r>
              <a:rPr lang="en-US" sz="1200" dirty="0"/>
              <a:t>A plus sign appears, pay attention.</a:t>
            </a:r>
          </a:p>
        </p:txBody>
      </p:sp>
      <p:sp>
        <p:nvSpPr>
          <p:cNvPr id="9" name="TextBox 8"/>
          <p:cNvSpPr txBox="1"/>
          <p:nvPr/>
        </p:nvSpPr>
        <p:spPr>
          <a:xfrm>
            <a:off x="4319637" y="3988953"/>
            <a:ext cx="2488661" cy="276999"/>
          </a:xfrm>
          <a:prstGeom prst="rect">
            <a:avLst/>
          </a:prstGeom>
          <a:noFill/>
        </p:spPr>
        <p:txBody>
          <a:bodyPr wrap="square" rtlCol="0">
            <a:spAutoFit/>
          </a:bodyPr>
          <a:lstStyle/>
          <a:p>
            <a:pPr algn="ctr"/>
            <a:r>
              <a:rPr lang="en-US" sz="1200" dirty="0"/>
              <a:t>The </a:t>
            </a:r>
            <a:r>
              <a:rPr lang="en-US" sz="1200" i="1" dirty="0"/>
              <a:t>Hint</a:t>
            </a:r>
            <a:r>
              <a:rPr lang="en-US" sz="1200" dirty="0"/>
              <a:t> word appears </a:t>
            </a:r>
            <a:r>
              <a:rPr lang="en-US" sz="1200" dirty="0" smtClean="0"/>
              <a:t>next.</a:t>
            </a:r>
            <a:endParaRPr lang="en-US" sz="1200" dirty="0"/>
          </a:p>
        </p:txBody>
      </p:sp>
      <p:sp>
        <p:nvSpPr>
          <p:cNvPr id="22" name="TextBox 21"/>
          <p:cNvSpPr txBox="1"/>
          <p:nvPr/>
        </p:nvSpPr>
        <p:spPr>
          <a:xfrm>
            <a:off x="2387732" y="2777995"/>
            <a:ext cx="1911524" cy="338554"/>
          </a:xfrm>
          <a:prstGeom prst="rect">
            <a:avLst/>
          </a:prstGeom>
          <a:noFill/>
        </p:spPr>
        <p:txBody>
          <a:bodyPr wrap="square" rtlCol="0">
            <a:spAutoFit/>
          </a:bodyPr>
          <a:lstStyle/>
          <a:p>
            <a:r>
              <a:rPr lang="en-US" sz="1600" b="1" dirty="0"/>
              <a:t>LEARN WORD-PAIRS</a:t>
            </a:r>
          </a:p>
        </p:txBody>
      </p:sp>
      <p:sp>
        <p:nvSpPr>
          <p:cNvPr id="13" name="TextBox 12"/>
          <p:cNvSpPr txBox="1"/>
          <p:nvPr/>
        </p:nvSpPr>
        <p:spPr>
          <a:xfrm>
            <a:off x="6639147" y="4035119"/>
            <a:ext cx="2683203" cy="461665"/>
          </a:xfrm>
          <a:prstGeom prst="rect">
            <a:avLst/>
          </a:prstGeom>
          <a:noFill/>
        </p:spPr>
        <p:txBody>
          <a:bodyPr wrap="square" rtlCol="0">
            <a:spAutoFit/>
          </a:bodyPr>
          <a:lstStyle/>
          <a:p>
            <a:pPr algn="ctr"/>
            <a:r>
              <a:rPr lang="en-US" sz="1200" dirty="0"/>
              <a:t>Then </a:t>
            </a:r>
            <a:r>
              <a:rPr lang="en-US" sz="1200" dirty="0" smtClean="0"/>
              <a:t>the </a:t>
            </a:r>
            <a:r>
              <a:rPr lang="en-US" sz="1200" i="1" dirty="0" smtClean="0"/>
              <a:t>Response</a:t>
            </a:r>
            <a:r>
              <a:rPr lang="en-US" sz="1200" dirty="0" smtClean="0"/>
              <a:t> </a:t>
            </a:r>
            <a:r>
              <a:rPr lang="en-US" sz="1200" dirty="0"/>
              <a:t>word </a:t>
            </a:r>
            <a:r>
              <a:rPr lang="en-US" sz="1200" dirty="0" smtClean="0"/>
              <a:t>will appear </a:t>
            </a:r>
            <a:r>
              <a:rPr lang="en-US" sz="1200" dirty="0"/>
              <a:t>in </a:t>
            </a:r>
            <a:r>
              <a:rPr lang="en-US" sz="1200" dirty="0" smtClean="0"/>
              <a:t>blue. </a:t>
            </a:r>
            <a:endParaRPr lang="en-US" sz="1200" dirty="0"/>
          </a:p>
        </p:txBody>
      </p:sp>
      <p:sp>
        <p:nvSpPr>
          <p:cNvPr id="16" name="TextBox 15"/>
          <p:cNvSpPr txBox="1"/>
          <p:nvPr/>
        </p:nvSpPr>
        <p:spPr>
          <a:xfrm>
            <a:off x="480200" y="1568103"/>
            <a:ext cx="10932458" cy="707886"/>
          </a:xfrm>
          <a:prstGeom prst="rect">
            <a:avLst/>
          </a:prstGeom>
          <a:noFill/>
        </p:spPr>
        <p:txBody>
          <a:bodyPr wrap="square" rtlCol="0">
            <a:spAutoFit/>
          </a:bodyPr>
          <a:lstStyle/>
          <a:p>
            <a:pPr marL="285750" indent="-285750" algn="ctr">
              <a:buFont typeface="Arial" charset="0"/>
              <a:buChar char="•"/>
            </a:pPr>
            <a:endParaRPr lang="en-US" sz="1600" dirty="0" smtClean="0"/>
          </a:p>
          <a:p>
            <a:pPr algn="ctr"/>
            <a:r>
              <a:rPr lang="en-US" sz="2400" dirty="0" smtClean="0"/>
              <a:t>We will call the top word the ”Hint” Word and the bottom word the “Response Word.” </a:t>
            </a:r>
            <a:endParaRPr lang="en-GB" sz="2400" dirty="0"/>
          </a:p>
        </p:txBody>
      </p:sp>
      <p:sp>
        <p:nvSpPr>
          <p:cNvPr id="17" name="TextBox 16"/>
          <p:cNvSpPr txBox="1"/>
          <p:nvPr/>
        </p:nvSpPr>
        <p:spPr>
          <a:xfrm>
            <a:off x="784413" y="4702575"/>
            <a:ext cx="10932458" cy="1077218"/>
          </a:xfrm>
          <a:prstGeom prst="rect">
            <a:avLst/>
          </a:prstGeom>
          <a:noFill/>
        </p:spPr>
        <p:txBody>
          <a:bodyPr wrap="square" rtlCol="0">
            <a:spAutoFit/>
          </a:bodyPr>
          <a:lstStyle/>
          <a:p>
            <a:pPr marL="285750" indent="-285750" algn="ctr">
              <a:buFont typeface="Arial" charset="0"/>
              <a:buChar char="•"/>
            </a:pPr>
            <a:endParaRPr lang="en-US" sz="1600" dirty="0" smtClean="0"/>
          </a:p>
          <a:p>
            <a:r>
              <a:rPr lang="en-US" sz="2400" dirty="0" smtClean="0"/>
              <a:t>Try to </a:t>
            </a:r>
            <a:r>
              <a:rPr lang="en-US" sz="2400" b="1" dirty="0" smtClean="0"/>
              <a:t>learn these pairs</a:t>
            </a:r>
            <a:r>
              <a:rPr lang="en-US" sz="2400" dirty="0" smtClean="0"/>
              <a:t>, so that when you are given the Hint word (e.g. ROBE), you can recall the Response word (e.g. EVENING)</a:t>
            </a:r>
            <a:endParaRPr lang="en-GB" sz="2400" dirty="0"/>
          </a:p>
        </p:txBody>
      </p:sp>
      <p:sp>
        <p:nvSpPr>
          <p:cNvPr id="11" name="TextBox 10"/>
          <p:cNvSpPr txBox="1"/>
          <p:nvPr/>
        </p:nvSpPr>
        <p:spPr>
          <a:xfrm>
            <a:off x="8452750" y="2644928"/>
            <a:ext cx="1319917" cy="369332"/>
          </a:xfrm>
          <a:prstGeom prst="rect">
            <a:avLst/>
          </a:prstGeom>
          <a:noFill/>
        </p:spPr>
        <p:txBody>
          <a:bodyPr wrap="square" rtlCol="0">
            <a:spAutoFit/>
          </a:bodyPr>
          <a:lstStyle/>
          <a:p>
            <a:r>
              <a:rPr lang="en-US" smtClean="0"/>
              <a:t>Hint word</a:t>
            </a:r>
            <a:endParaRPr lang="en-US"/>
          </a:p>
        </p:txBody>
      </p:sp>
      <p:sp>
        <p:nvSpPr>
          <p:cNvPr id="20" name="TextBox 19"/>
          <p:cNvSpPr txBox="1"/>
          <p:nvPr/>
        </p:nvSpPr>
        <p:spPr>
          <a:xfrm>
            <a:off x="8809834" y="3138011"/>
            <a:ext cx="2201330" cy="369332"/>
          </a:xfrm>
          <a:prstGeom prst="rect">
            <a:avLst/>
          </a:prstGeom>
          <a:noFill/>
        </p:spPr>
        <p:txBody>
          <a:bodyPr wrap="square" rtlCol="0">
            <a:spAutoFit/>
          </a:bodyPr>
          <a:lstStyle/>
          <a:p>
            <a:r>
              <a:rPr lang="en-US" dirty="0" smtClean="0"/>
              <a:t>Response word</a:t>
            </a:r>
            <a:endParaRPr lang="en-US" dirty="0"/>
          </a:p>
        </p:txBody>
      </p:sp>
      <p:cxnSp>
        <p:nvCxnSpPr>
          <p:cNvPr id="21" name="Straight Arrow Connector 20"/>
          <p:cNvCxnSpPr/>
          <p:nvPr/>
        </p:nvCxnSpPr>
        <p:spPr>
          <a:xfrm flipH="1">
            <a:off x="8470679" y="3394393"/>
            <a:ext cx="357084" cy="286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8297536" y="2974174"/>
            <a:ext cx="375247" cy="319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555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3325" y="4294153"/>
            <a:ext cx="904005" cy="654512"/>
          </a:xfrm>
          <a:prstGeom prst="rect">
            <a:avLst/>
          </a:prstGeom>
        </p:spPr>
      </p:pic>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smtClean="0"/>
              <a:t>Instructions: </a:t>
            </a:r>
            <a:r>
              <a:rPr lang="en-US" sz="3600" dirty="0"/>
              <a:t>Learning Word Pairs</a:t>
            </a:r>
          </a:p>
        </p:txBody>
      </p:sp>
      <p:sp>
        <p:nvSpPr>
          <p:cNvPr id="4" name="TextBox 3"/>
          <p:cNvSpPr txBox="1"/>
          <p:nvPr/>
        </p:nvSpPr>
        <p:spPr>
          <a:xfrm>
            <a:off x="491391" y="929824"/>
            <a:ext cx="10932458" cy="830997"/>
          </a:xfrm>
          <a:prstGeom prst="rect">
            <a:avLst/>
          </a:prstGeom>
          <a:noFill/>
        </p:spPr>
        <p:txBody>
          <a:bodyPr wrap="square" rtlCol="0">
            <a:spAutoFit/>
          </a:bodyPr>
          <a:lstStyle/>
          <a:p>
            <a:r>
              <a:rPr lang="en-US" sz="2400" dirty="0" smtClean="0"/>
              <a:t>After learning multiple word pairs, you will be tested to reinforce your memory for the pairs you’ve seen so far. This is illustrated below:</a:t>
            </a:r>
          </a:p>
        </p:txBody>
      </p:sp>
      <p:sp>
        <p:nvSpPr>
          <p:cNvPr id="15" name="TextBox 14"/>
          <p:cNvSpPr txBox="1"/>
          <p:nvPr/>
        </p:nvSpPr>
        <p:spPr>
          <a:xfrm>
            <a:off x="3198282" y="2012009"/>
            <a:ext cx="4398665" cy="369332"/>
          </a:xfrm>
          <a:prstGeom prst="rect">
            <a:avLst/>
          </a:prstGeom>
          <a:noFill/>
        </p:spPr>
        <p:txBody>
          <a:bodyPr wrap="square" rtlCol="0">
            <a:spAutoFit/>
          </a:bodyPr>
          <a:lstStyle/>
          <a:p>
            <a:r>
              <a:rPr lang="en-US" b="1" dirty="0" smtClean="0">
                <a:solidFill>
                  <a:schemeClr val="accent4">
                    <a:lumMod val="75000"/>
                  </a:schemeClr>
                </a:solidFill>
              </a:rPr>
              <a:t>After learning multiple word pairs</a:t>
            </a:r>
            <a:r>
              <a:rPr lang="mr-IN" b="1" dirty="0" smtClean="0">
                <a:solidFill>
                  <a:schemeClr val="accent4">
                    <a:lumMod val="75000"/>
                  </a:schemeClr>
                </a:solidFill>
              </a:rPr>
              <a:t>…</a:t>
            </a:r>
            <a:endParaRPr lang="en-US" b="1" dirty="0">
              <a:solidFill>
                <a:schemeClr val="accent4">
                  <a:lumMod val="75000"/>
                </a:schemeClr>
              </a:solidFill>
            </a:endParaRPr>
          </a:p>
        </p:txBody>
      </p:sp>
      <p:sp>
        <p:nvSpPr>
          <p:cNvPr id="16" name="Rectangle 15"/>
          <p:cNvSpPr>
            <a:spLocks noChangeAspect="1"/>
          </p:cNvSpPr>
          <p:nvPr/>
        </p:nvSpPr>
        <p:spPr>
          <a:xfrm>
            <a:off x="2449985" y="303288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17" name="Rectangle 16"/>
          <p:cNvSpPr>
            <a:spLocks noChangeAspect="1"/>
          </p:cNvSpPr>
          <p:nvPr/>
        </p:nvSpPr>
        <p:spPr>
          <a:xfrm>
            <a:off x="4699110" y="303288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r>
              <a:rPr lang="en-US" sz="1000" dirty="0">
                <a:solidFill>
                  <a:schemeClr val="tx1"/>
                </a:solidFill>
              </a:rPr>
              <a:t>Say the Response word</a:t>
            </a:r>
          </a:p>
        </p:txBody>
      </p:sp>
      <p:sp>
        <p:nvSpPr>
          <p:cNvPr id="18" name="Rectangle 17"/>
          <p:cNvSpPr>
            <a:spLocks noChangeAspect="1"/>
          </p:cNvSpPr>
          <p:nvPr/>
        </p:nvSpPr>
        <p:spPr>
          <a:xfrm>
            <a:off x="7127345" y="303288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r>
              <a:rPr lang="en-US" sz="1000" dirty="0">
                <a:solidFill>
                  <a:schemeClr val="tx1"/>
                </a:solidFill>
              </a:rPr>
              <a:t>Say the Response word</a:t>
            </a:r>
            <a:endParaRPr lang="en-US" sz="1050" dirty="0">
              <a:solidFill>
                <a:schemeClr val="tx1"/>
              </a:solidFill>
            </a:endParaRPr>
          </a:p>
        </p:txBody>
      </p:sp>
      <p:sp>
        <p:nvSpPr>
          <p:cNvPr id="19" name="TextBox 18"/>
          <p:cNvSpPr txBox="1"/>
          <p:nvPr/>
        </p:nvSpPr>
        <p:spPr>
          <a:xfrm>
            <a:off x="4216233" y="3934607"/>
            <a:ext cx="2488661" cy="461665"/>
          </a:xfrm>
          <a:prstGeom prst="rect">
            <a:avLst/>
          </a:prstGeom>
          <a:noFill/>
        </p:spPr>
        <p:txBody>
          <a:bodyPr wrap="square" rtlCol="0">
            <a:spAutoFit/>
          </a:bodyPr>
          <a:lstStyle/>
          <a:p>
            <a:pPr algn="ctr"/>
            <a:r>
              <a:rPr lang="en-US" sz="1200" dirty="0"/>
              <a:t>The </a:t>
            </a:r>
            <a:r>
              <a:rPr lang="en-US" sz="1200" i="1" dirty="0"/>
              <a:t>Hint</a:t>
            </a:r>
            <a:r>
              <a:rPr lang="en-US" sz="1200" dirty="0"/>
              <a:t> word appears, quickly think and </a:t>
            </a:r>
            <a:r>
              <a:rPr lang="en-US" sz="1200" b="1" dirty="0"/>
              <a:t>say out loud</a:t>
            </a:r>
            <a:r>
              <a:rPr lang="en-US" sz="1200" dirty="0"/>
              <a:t> the Response word</a:t>
            </a:r>
          </a:p>
        </p:txBody>
      </p:sp>
      <p:sp>
        <p:nvSpPr>
          <p:cNvPr id="20" name="TextBox 19"/>
          <p:cNvSpPr txBox="1"/>
          <p:nvPr/>
        </p:nvSpPr>
        <p:spPr>
          <a:xfrm>
            <a:off x="6612281" y="3932212"/>
            <a:ext cx="2854448" cy="461665"/>
          </a:xfrm>
          <a:prstGeom prst="rect">
            <a:avLst/>
          </a:prstGeom>
          <a:noFill/>
        </p:spPr>
        <p:txBody>
          <a:bodyPr wrap="square" rtlCol="0">
            <a:spAutoFit/>
          </a:bodyPr>
          <a:lstStyle/>
          <a:p>
            <a:pPr algn="ctr"/>
            <a:r>
              <a:rPr lang="en-US" sz="1200" dirty="0"/>
              <a:t>A Reveal button appears. Click the button to see the correct answer</a:t>
            </a:r>
          </a:p>
        </p:txBody>
      </p:sp>
      <p:sp>
        <p:nvSpPr>
          <p:cNvPr id="21" name="TextBox 20"/>
          <p:cNvSpPr txBox="1"/>
          <p:nvPr/>
        </p:nvSpPr>
        <p:spPr>
          <a:xfrm>
            <a:off x="136157" y="5564535"/>
            <a:ext cx="11642926" cy="830997"/>
          </a:xfrm>
          <a:prstGeom prst="rect">
            <a:avLst/>
          </a:prstGeom>
          <a:noFill/>
        </p:spPr>
        <p:txBody>
          <a:bodyPr wrap="square" rtlCol="0">
            <a:spAutoFit/>
          </a:bodyPr>
          <a:lstStyle/>
          <a:p>
            <a:r>
              <a:rPr lang="en-US" sz="2400" b="1" dirty="0"/>
              <a:t>Quickly think of and say the Response word out loud. </a:t>
            </a:r>
            <a:r>
              <a:rPr lang="en-US" sz="2400" b="1" dirty="0" smtClean="0"/>
              <a:t>Then use the “reveal” button to check </a:t>
            </a:r>
            <a:r>
              <a:rPr lang="en-US" sz="2400" b="1" dirty="0"/>
              <a:t>the correct answer.</a:t>
            </a:r>
          </a:p>
        </p:txBody>
      </p:sp>
      <p:sp>
        <p:nvSpPr>
          <p:cNvPr id="23" name="TextBox 22"/>
          <p:cNvSpPr txBox="1"/>
          <p:nvPr/>
        </p:nvSpPr>
        <p:spPr>
          <a:xfrm>
            <a:off x="2367893" y="2695728"/>
            <a:ext cx="3267935" cy="338554"/>
          </a:xfrm>
          <a:prstGeom prst="rect">
            <a:avLst/>
          </a:prstGeom>
          <a:noFill/>
        </p:spPr>
        <p:txBody>
          <a:bodyPr wrap="square" rtlCol="0">
            <a:spAutoFit/>
          </a:bodyPr>
          <a:lstStyle/>
          <a:p>
            <a:r>
              <a:rPr lang="en-US" sz="1600" b="1" dirty="0" smtClean="0"/>
              <a:t>TEST TO REINFORCE </a:t>
            </a:r>
            <a:r>
              <a:rPr lang="en-US" sz="1600" b="1" dirty="0"/>
              <a:t>LEARNING</a:t>
            </a:r>
          </a:p>
        </p:txBody>
      </p:sp>
      <p:sp>
        <p:nvSpPr>
          <p:cNvPr id="28" name="TextBox 27"/>
          <p:cNvSpPr txBox="1"/>
          <p:nvPr/>
        </p:nvSpPr>
        <p:spPr>
          <a:xfrm>
            <a:off x="2081885" y="3934606"/>
            <a:ext cx="2259107" cy="461665"/>
          </a:xfrm>
          <a:prstGeom prst="rect">
            <a:avLst/>
          </a:prstGeom>
          <a:noFill/>
        </p:spPr>
        <p:txBody>
          <a:bodyPr wrap="square" rtlCol="0">
            <a:spAutoFit/>
          </a:bodyPr>
          <a:lstStyle/>
          <a:p>
            <a:pPr algn="ctr"/>
            <a:r>
              <a:rPr lang="en-US" sz="1200" dirty="0"/>
              <a:t>A plus sign appears, pay attention.</a:t>
            </a:r>
          </a:p>
        </p:txBody>
      </p:sp>
      <p:sp>
        <p:nvSpPr>
          <p:cNvPr id="29" name="Rounded Rectangle 28"/>
          <p:cNvSpPr>
            <a:spLocks noChangeAspect="1"/>
          </p:cNvSpPr>
          <p:nvPr/>
        </p:nvSpPr>
        <p:spPr>
          <a:xfrm>
            <a:off x="7712633" y="3735953"/>
            <a:ext cx="450000" cy="13208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a:solidFill>
                  <a:schemeClr val="tx1"/>
                </a:solidFill>
              </a:rPr>
              <a:t>Reveal</a:t>
            </a:r>
          </a:p>
        </p:txBody>
      </p:sp>
      <p:sp>
        <p:nvSpPr>
          <p:cNvPr id="30" name="TextBox 29"/>
          <p:cNvSpPr txBox="1"/>
          <p:nvPr/>
        </p:nvSpPr>
        <p:spPr>
          <a:xfrm>
            <a:off x="5681497" y="4380119"/>
            <a:ext cx="869070" cy="307777"/>
          </a:xfrm>
          <a:prstGeom prst="rect">
            <a:avLst/>
          </a:prstGeom>
          <a:noFill/>
        </p:spPr>
        <p:txBody>
          <a:bodyPr wrap="square" rtlCol="0">
            <a:spAutoFit/>
          </a:bodyPr>
          <a:lstStyle/>
          <a:p>
            <a:r>
              <a:rPr lang="en-US" sz="1400" smtClean="0"/>
              <a:t>EVENING</a:t>
            </a:r>
            <a:endParaRPr lang="en-US" sz="1400" dirty="0"/>
          </a:p>
        </p:txBody>
      </p:sp>
      <p:sp>
        <p:nvSpPr>
          <p:cNvPr id="31" name="TextBox 30"/>
          <p:cNvSpPr txBox="1"/>
          <p:nvPr/>
        </p:nvSpPr>
        <p:spPr>
          <a:xfrm>
            <a:off x="4081322" y="4994330"/>
            <a:ext cx="1119417" cy="307777"/>
          </a:xfrm>
          <a:prstGeom prst="rect">
            <a:avLst/>
          </a:prstGeom>
          <a:noFill/>
        </p:spPr>
        <p:txBody>
          <a:bodyPr wrap="square" rtlCol="0">
            <a:spAutoFit/>
          </a:bodyPr>
          <a:lstStyle/>
          <a:p>
            <a:r>
              <a:rPr lang="en-US" sz="1400" dirty="0" smtClean="0"/>
              <a:t>“EVENING”</a:t>
            </a:r>
            <a:endParaRPr lang="en-US" sz="1400" dirty="0"/>
          </a:p>
        </p:txBody>
      </p:sp>
      <p:grpSp>
        <p:nvGrpSpPr>
          <p:cNvPr id="40" name="Group 39"/>
          <p:cNvGrpSpPr/>
          <p:nvPr/>
        </p:nvGrpSpPr>
        <p:grpSpPr>
          <a:xfrm>
            <a:off x="4966478" y="5098549"/>
            <a:ext cx="229127" cy="243901"/>
            <a:chOff x="3259167" y="6445468"/>
            <a:chExt cx="229127" cy="243901"/>
          </a:xfrm>
        </p:grpSpPr>
        <p:cxnSp>
          <p:nvCxnSpPr>
            <p:cNvPr id="11" name="Straight Connector 10"/>
            <p:cNvCxnSpPr/>
            <p:nvPr/>
          </p:nvCxnSpPr>
          <p:spPr>
            <a:xfrm>
              <a:off x="3281185" y="6445468"/>
              <a:ext cx="191335" cy="125238"/>
            </a:xfrm>
            <a:prstGeom prst="line">
              <a:avLst/>
            </a:prstGeom>
            <a:ln w="127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259167" y="6570706"/>
              <a:ext cx="229127" cy="4656"/>
            </a:xfrm>
            <a:prstGeom prst="line">
              <a:avLst/>
            </a:prstGeom>
            <a:ln w="127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264673" y="6577556"/>
              <a:ext cx="207847" cy="111813"/>
            </a:xfrm>
            <a:prstGeom prst="line">
              <a:avLst/>
            </a:prstGeom>
            <a:ln w="12700">
              <a:solidFill>
                <a:srgbClr val="C00000"/>
              </a:solidFill>
              <a:prstDash val="sysDot"/>
            </a:ln>
          </p:spPr>
          <p:style>
            <a:lnRef idx="1">
              <a:schemeClr val="accent1"/>
            </a:lnRef>
            <a:fillRef idx="0">
              <a:schemeClr val="accent1"/>
            </a:fillRef>
            <a:effectRef idx="0">
              <a:schemeClr val="accent1"/>
            </a:effectRef>
            <a:fontRef idx="minor">
              <a:schemeClr val="tx1"/>
            </a:fontRef>
          </p:style>
        </p:cxnSp>
      </p:grpSp>
      <p:pic>
        <p:nvPicPr>
          <p:cNvPr id="32" name="Pictur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81042" y="4676712"/>
            <a:ext cx="762585" cy="762585"/>
          </a:xfrm>
          <a:prstGeom prst="rect">
            <a:avLst/>
          </a:prstGeom>
        </p:spPr>
      </p:pic>
    </p:spTree>
    <p:extLst>
      <p:ext uri="{BB962C8B-B14F-4D97-AF65-F5344CB8AC3E}">
        <p14:creationId xmlns:p14="http://schemas.microsoft.com/office/powerpoint/2010/main" val="869916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smtClean="0"/>
              <a:t>Instructions: </a:t>
            </a:r>
            <a:r>
              <a:rPr lang="en-US" sz="3600" dirty="0"/>
              <a:t>Learning Word Pairs</a:t>
            </a:r>
          </a:p>
        </p:txBody>
      </p:sp>
      <p:sp>
        <p:nvSpPr>
          <p:cNvPr id="4" name="TextBox 3"/>
          <p:cNvSpPr txBox="1"/>
          <p:nvPr/>
        </p:nvSpPr>
        <p:spPr>
          <a:xfrm>
            <a:off x="656664" y="2187799"/>
            <a:ext cx="10932458" cy="1200329"/>
          </a:xfrm>
          <a:prstGeom prst="rect">
            <a:avLst/>
          </a:prstGeom>
          <a:noFill/>
        </p:spPr>
        <p:txBody>
          <a:bodyPr wrap="square" rtlCol="0">
            <a:spAutoFit/>
          </a:bodyPr>
          <a:lstStyle/>
          <a:p>
            <a:pPr algn="ctr">
              <a:defRPr/>
            </a:pPr>
            <a:r>
              <a:rPr lang="en-US" sz="2400" dirty="0"/>
              <a:t>You will </a:t>
            </a:r>
            <a:r>
              <a:rPr lang="en-US" sz="2400" dirty="0" smtClean="0"/>
              <a:t>continue to learn </a:t>
            </a:r>
            <a:r>
              <a:rPr lang="en-US" sz="2400" dirty="0"/>
              <a:t>more word pairs and will again be tested to reinforce your memory for the new pairs. This will continue until you have learned and been tested on all of the </a:t>
            </a:r>
            <a:r>
              <a:rPr lang="en-US" sz="2400" dirty="0" smtClean="0"/>
              <a:t>word pairs </a:t>
            </a:r>
            <a:r>
              <a:rPr lang="en-US" sz="2400" dirty="0"/>
              <a:t>needed for this experiment.</a:t>
            </a:r>
            <a:endParaRPr lang="en-GB" sz="2400" dirty="0"/>
          </a:p>
        </p:txBody>
      </p:sp>
    </p:spTree>
    <p:extLst>
      <p:ext uri="{BB962C8B-B14F-4D97-AF65-F5344CB8AC3E}">
        <p14:creationId xmlns:p14="http://schemas.microsoft.com/office/powerpoint/2010/main" val="452091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19836" y="118490"/>
            <a:ext cx="9449706" cy="646331"/>
          </a:xfrm>
          <a:prstGeom prst="rect">
            <a:avLst/>
          </a:prstGeom>
          <a:noFill/>
        </p:spPr>
        <p:txBody>
          <a:bodyPr wrap="square" rtlCol="0">
            <a:spAutoFit/>
          </a:bodyPr>
          <a:lstStyle/>
          <a:p>
            <a:pPr algn="ctr"/>
            <a:r>
              <a:rPr lang="en-US" sz="3600" dirty="0" smtClean="0"/>
              <a:t>Instructions: End of Learning Final Recall </a:t>
            </a:r>
            <a:r>
              <a:rPr lang="en-US" sz="3600" dirty="0"/>
              <a:t>Test</a:t>
            </a:r>
          </a:p>
        </p:txBody>
      </p:sp>
      <p:sp>
        <p:nvSpPr>
          <p:cNvPr id="4" name="TextBox 3"/>
          <p:cNvSpPr txBox="1"/>
          <p:nvPr/>
        </p:nvSpPr>
        <p:spPr>
          <a:xfrm>
            <a:off x="678460" y="941092"/>
            <a:ext cx="10932458" cy="1200329"/>
          </a:xfrm>
          <a:prstGeom prst="rect">
            <a:avLst/>
          </a:prstGeom>
          <a:noFill/>
        </p:spPr>
        <p:txBody>
          <a:bodyPr wrap="square" rtlCol="0">
            <a:spAutoFit/>
          </a:bodyPr>
          <a:lstStyle/>
          <a:p>
            <a:pPr algn="ctr"/>
            <a:r>
              <a:rPr lang="en-US" sz="2400" dirty="0" smtClean="0"/>
              <a:t>Now that you </a:t>
            </a:r>
            <a:r>
              <a:rPr lang="en-US" sz="2400" smtClean="0"/>
              <a:t>have learned all </a:t>
            </a:r>
            <a:r>
              <a:rPr lang="en-US" sz="2400" dirty="0"/>
              <a:t>of the pairs</a:t>
            </a:r>
            <a:r>
              <a:rPr lang="en-US" sz="2400"/>
              <a:t>, </a:t>
            </a:r>
            <a:r>
              <a:rPr lang="en-US" sz="2400" smtClean="0"/>
              <a:t>let’s test your memory. </a:t>
            </a:r>
            <a:r>
              <a:rPr lang="en-US" sz="2400" dirty="0"/>
              <a:t>You will be given each </a:t>
            </a:r>
            <a:r>
              <a:rPr lang="en-US" sz="2400" i="1" dirty="0"/>
              <a:t>Hint</a:t>
            </a:r>
            <a:r>
              <a:rPr lang="en-US" sz="2400" dirty="0"/>
              <a:t> word and asked to type </a:t>
            </a:r>
            <a:r>
              <a:rPr lang="en-US" sz="2400" dirty="0" smtClean="0"/>
              <a:t>the </a:t>
            </a:r>
            <a:r>
              <a:rPr lang="en-US" sz="2400" dirty="0"/>
              <a:t>associated </a:t>
            </a:r>
            <a:r>
              <a:rPr lang="en-US" sz="2400" i="1" dirty="0"/>
              <a:t>Response</a:t>
            </a:r>
            <a:r>
              <a:rPr lang="en-US" sz="2400" dirty="0"/>
              <a:t> word. The trials will appear on the screen as shown below.</a:t>
            </a:r>
            <a:endParaRPr lang="en-GB" sz="2400" dirty="0"/>
          </a:p>
        </p:txBody>
      </p:sp>
      <p:sp>
        <p:nvSpPr>
          <p:cNvPr id="14" name="TextBox 13"/>
          <p:cNvSpPr txBox="1"/>
          <p:nvPr/>
        </p:nvSpPr>
        <p:spPr>
          <a:xfrm>
            <a:off x="401831" y="4405517"/>
            <a:ext cx="12069985" cy="2308324"/>
          </a:xfrm>
          <a:prstGeom prst="rect">
            <a:avLst/>
          </a:prstGeom>
          <a:noFill/>
        </p:spPr>
        <p:txBody>
          <a:bodyPr wrap="square" rtlCol="0">
            <a:spAutoFit/>
          </a:bodyPr>
          <a:lstStyle/>
          <a:p>
            <a:r>
              <a:rPr lang="en-US" sz="2400" b="1" dirty="0"/>
              <a:t>A few things to keep in mind:</a:t>
            </a:r>
          </a:p>
          <a:p>
            <a:endParaRPr lang="en-US" sz="2400" b="1" dirty="0"/>
          </a:p>
          <a:p>
            <a:pPr marL="285750" indent="-285750">
              <a:buFont typeface="Arial" charset="0"/>
              <a:buChar char="•"/>
            </a:pPr>
            <a:r>
              <a:rPr lang="en-US" sz="2400" b="1" dirty="0"/>
              <a:t>Type the </a:t>
            </a:r>
            <a:r>
              <a:rPr lang="en-US" sz="2400" b="1" i="1" dirty="0"/>
              <a:t>Response</a:t>
            </a:r>
            <a:r>
              <a:rPr lang="en-US" sz="2400" b="1" dirty="0"/>
              <a:t> word in the space as quickly as possible and then click Continue.</a:t>
            </a:r>
          </a:p>
          <a:p>
            <a:pPr marL="285750" indent="-285750">
              <a:buFont typeface="Arial" charset="0"/>
              <a:buChar char="•"/>
            </a:pPr>
            <a:r>
              <a:rPr lang="en-US" sz="2400" b="1" dirty="0"/>
              <a:t>If you do not know the Response word, just click Continue to move onto the next trial.</a:t>
            </a:r>
          </a:p>
          <a:p>
            <a:pPr marL="285750" indent="-285750">
              <a:buFont typeface="Arial" charset="0"/>
              <a:buChar char="•"/>
            </a:pPr>
            <a:r>
              <a:rPr lang="en-US" sz="2400" b="1" dirty="0">
                <a:solidFill>
                  <a:srgbClr val="FF0000"/>
                </a:solidFill>
              </a:rPr>
              <a:t>Please make sure to type in the word </a:t>
            </a:r>
            <a:r>
              <a:rPr lang="en-US" sz="2400" b="1" u="sng" dirty="0">
                <a:solidFill>
                  <a:srgbClr val="FF0000"/>
                </a:solidFill>
              </a:rPr>
              <a:t>correctly</a:t>
            </a:r>
            <a:r>
              <a:rPr lang="en-US" sz="2400" b="1" dirty="0">
                <a:solidFill>
                  <a:srgbClr val="FF0000"/>
                </a:solidFill>
              </a:rPr>
              <a:t> as typing mistakes are also considered </a:t>
            </a:r>
            <a:r>
              <a:rPr lang="en-US" sz="2400" b="1" dirty="0" smtClean="0">
                <a:solidFill>
                  <a:srgbClr val="FF0000"/>
                </a:solidFill>
              </a:rPr>
              <a:t>errors. </a:t>
            </a:r>
            <a:endParaRPr lang="en-GB" sz="2400" b="1" dirty="0">
              <a:solidFill>
                <a:srgbClr val="FF0000"/>
              </a:solidFill>
            </a:endParaRPr>
          </a:p>
        </p:txBody>
      </p:sp>
      <p:grpSp>
        <p:nvGrpSpPr>
          <p:cNvPr id="22" name="Group 21"/>
          <p:cNvGrpSpPr/>
          <p:nvPr/>
        </p:nvGrpSpPr>
        <p:grpSpPr>
          <a:xfrm>
            <a:off x="4350604" y="2220034"/>
            <a:ext cx="3600000" cy="2185483"/>
            <a:chOff x="4006459" y="2113958"/>
            <a:chExt cx="3600000" cy="2185483"/>
          </a:xfrm>
        </p:grpSpPr>
        <p:grpSp>
          <p:nvGrpSpPr>
            <p:cNvPr id="13" name="Group 12"/>
            <p:cNvGrpSpPr/>
            <p:nvPr/>
          </p:nvGrpSpPr>
          <p:grpSpPr>
            <a:xfrm>
              <a:off x="4006459" y="2113958"/>
              <a:ext cx="3600000" cy="2160000"/>
              <a:chOff x="3978751" y="2605780"/>
              <a:chExt cx="3600000" cy="2160000"/>
            </a:xfrm>
          </p:grpSpPr>
          <p:sp>
            <p:nvSpPr>
              <p:cNvPr id="6" name="Rectangle 5"/>
              <p:cNvSpPr>
                <a:spLocks noChangeAspect="1"/>
              </p:cNvSpPr>
              <p:nvPr/>
            </p:nvSpPr>
            <p:spPr>
              <a:xfrm>
                <a:off x="3978751" y="2605780"/>
                <a:ext cx="3600000" cy="21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endParaRPr lang="en-US" sz="2000" dirty="0">
                  <a:solidFill>
                    <a:schemeClr val="tx1"/>
                  </a:solidFill>
                </a:endParaRPr>
              </a:p>
              <a:p>
                <a:r>
                  <a:rPr lang="en-US" sz="1100" dirty="0">
                    <a:solidFill>
                      <a:schemeClr val="tx1"/>
                    </a:solidFill>
                  </a:rPr>
                  <a:t>            Type in the Response Word</a:t>
                </a:r>
                <a:endParaRPr lang="en-US" sz="2000" dirty="0">
                  <a:solidFill>
                    <a:schemeClr val="tx1"/>
                  </a:solidFill>
                </a:endParaRPr>
              </a:p>
            </p:txBody>
          </p:sp>
          <p:sp>
            <p:nvSpPr>
              <p:cNvPr id="2" name="Rounded Rectangle 1"/>
              <p:cNvSpPr/>
              <p:nvPr/>
            </p:nvSpPr>
            <p:spPr>
              <a:xfrm>
                <a:off x="6085949" y="3897745"/>
                <a:ext cx="896674" cy="175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evening</a:t>
                </a:r>
                <a:endParaRPr lang="en-US" sz="1100" dirty="0">
                  <a:solidFill>
                    <a:schemeClr val="tx1"/>
                  </a:solidFill>
                </a:endParaRPr>
              </a:p>
            </p:txBody>
          </p:sp>
          <p:sp>
            <p:nvSpPr>
              <p:cNvPr id="12" name="Rounded Rectangle 11"/>
              <p:cNvSpPr/>
              <p:nvPr/>
            </p:nvSpPr>
            <p:spPr>
              <a:xfrm>
                <a:off x="5395069" y="4165508"/>
                <a:ext cx="755535" cy="2217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Continue</a:t>
                </a:r>
              </a:p>
            </p:txBody>
          </p:sp>
        </p:grpSp>
        <p:cxnSp>
          <p:nvCxnSpPr>
            <p:cNvPr id="16" name="Straight Arrow Connector 15"/>
            <p:cNvCxnSpPr/>
            <p:nvPr/>
          </p:nvCxnSpPr>
          <p:spPr>
            <a:xfrm flipH="1" flipV="1">
              <a:off x="6761019" y="3581415"/>
              <a:ext cx="157017" cy="257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561994" y="3784568"/>
              <a:ext cx="956406" cy="276999"/>
            </a:xfrm>
            <a:prstGeom prst="rect">
              <a:avLst/>
            </a:prstGeom>
            <a:noFill/>
          </p:spPr>
          <p:txBody>
            <a:bodyPr wrap="square" rtlCol="0">
              <a:spAutoFit/>
            </a:bodyPr>
            <a:lstStyle/>
            <a:p>
              <a:r>
                <a:rPr lang="en-US" sz="1200">
                  <a:solidFill>
                    <a:srgbClr val="0070C0"/>
                  </a:solidFill>
                </a:rPr>
                <a:t>Type here</a:t>
              </a:r>
            </a:p>
          </p:txBody>
        </p:sp>
        <p:cxnSp>
          <p:nvCxnSpPr>
            <p:cNvPr id="19" name="Straight Arrow Connector 18"/>
            <p:cNvCxnSpPr/>
            <p:nvPr/>
          </p:nvCxnSpPr>
          <p:spPr>
            <a:xfrm flipH="1" flipV="1">
              <a:off x="5912921" y="3830911"/>
              <a:ext cx="97417" cy="20315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449387" y="4022442"/>
              <a:ext cx="1560944" cy="276999"/>
            </a:xfrm>
            <a:prstGeom prst="rect">
              <a:avLst/>
            </a:prstGeom>
            <a:noFill/>
          </p:spPr>
          <p:txBody>
            <a:bodyPr wrap="square" rtlCol="0">
              <a:spAutoFit/>
            </a:bodyPr>
            <a:lstStyle/>
            <a:p>
              <a:r>
                <a:rPr lang="en-US" sz="1200" dirty="0">
                  <a:solidFill>
                    <a:srgbClr val="0070C0"/>
                  </a:solidFill>
                </a:rPr>
                <a:t>Then click continue</a:t>
              </a:r>
            </a:p>
          </p:txBody>
        </p:sp>
      </p:grpSp>
    </p:spTree>
    <p:extLst>
      <p:ext uri="{BB962C8B-B14F-4D97-AF65-F5344CB8AC3E}">
        <p14:creationId xmlns:p14="http://schemas.microsoft.com/office/powerpoint/2010/main" val="1242475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4015" y="71718"/>
            <a:ext cx="9144000" cy="646331"/>
          </a:xfrm>
          <a:prstGeom prst="rect">
            <a:avLst/>
          </a:prstGeom>
          <a:noFill/>
        </p:spPr>
        <p:txBody>
          <a:bodyPr wrap="square" rtlCol="0">
            <a:spAutoFit/>
          </a:bodyPr>
          <a:lstStyle/>
          <a:p>
            <a:pPr algn="ctr"/>
            <a:r>
              <a:rPr lang="en-US" sz="3600" dirty="0" smtClean="0"/>
              <a:t>Phase 2 Experiment </a:t>
            </a:r>
            <a:r>
              <a:rPr lang="en-US" sz="3600" dirty="0" smtClean="0"/>
              <a:t>Instructions</a:t>
            </a:r>
            <a:endParaRPr lang="en-US" sz="3600" dirty="0"/>
          </a:p>
        </p:txBody>
      </p:sp>
      <p:sp>
        <p:nvSpPr>
          <p:cNvPr id="17" name="TextBox 16"/>
          <p:cNvSpPr txBox="1"/>
          <p:nvPr/>
        </p:nvSpPr>
        <p:spPr>
          <a:xfrm>
            <a:off x="499786" y="1826044"/>
            <a:ext cx="10932458" cy="1938992"/>
          </a:xfrm>
          <a:prstGeom prst="rect">
            <a:avLst/>
          </a:prstGeom>
          <a:noFill/>
        </p:spPr>
        <p:txBody>
          <a:bodyPr wrap="square" rtlCol="0">
            <a:spAutoFit/>
          </a:bodyPr>
          <a:lstStyle/>
          <a:p>
            <a:r>
              <a:rPr lang="en-US" sz="2400" dirty="0"/>
              <a:t>We are now going to do the critical task for measuring </a:t>
            </a:r>
            <a:r>
              <a:rPr lang="en-US" sz="2400" dirty="0" smtClean="0"/>
              <a:t>your ability </a:t>
            </a:r>
            <a:r>
              <a:rPr lang="en-US" sz="2400" dirty="0"/>
              <a:t>to pay attention and ignore distracting things.</a:t>
            </a:r>
            <a:r>
              <a:rPr lang="en-GB" sz="2400" dirty="0"/>
              <a:t> </a:t>
            </a:r>
            <a:r>
              <a:rPr lang="en-US" sz="2400" dirty="0"/>
              <a:t> </a:t>
            </a:r>
            <a:endParaRPr lang="en-US" sz="2400" dirty="0" smtClean="0"/>
          </a:p>
          <a:p>
            <a:pPr algn="ctr"/>
            <a:endParaRPr lang="en-US" sz="2400" dirty="0" smtClean="0"/>
          </a:p>
          <a:p>
            <a:r>
              <a:rPr lang="en-US" sz="2400" dirty="0"/>
              <a:t>We will again be showing you the same </a:t>
            </a:r>
            <a:r>
              <a:rPr lang="en-US" sz="2400" i="1" dirty="0"/>
              <a:t>Hint</a:t>
            </a:r>
            <a:r>
              <a:rPr lang="en-US" sz="2400" dirty="0"/>
              <a:t> </a:t>
            </a:r>
            <a:r>
              <a:rPr lang="en-US" sz="2400" dirty="0" smtClean="0"/>
              <a:t>words</a:t>
            </a:r>
            <a:r>
              <a:rPr lang="en-US" sz="2400" dirty="0"/>
              <a:t> </a:t>
            </a:r>
            <a:r>
              <a:rPr lang="en-US" sz="2400" dirty="0" smtClean="0"/>
              <a:t>you just learned but now the color of the hint word is important.</a:t>
            </a:r>
            <a:endParaRPr lang="en-US" sz="2400" dirty="0"/>
          </a:p>
        </p:txBody>
      </p:sp>
    </p:spTree>
    <p:extLst>
      <p:ext uri="{BB962C8B-B14F-4D97-AF65-F5344CB8AC3E}">
        <p14:creationId xmlns:p14="http://schemas.microsoft.com/office/powerpoint/2010/main" val="44784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3729956" y="1935257"/>
            <a:ext cx="3274071" cy="338554"/>
          </a:xfrm>
          <a:prstGeom prst="rect">
            <a:avLst/>
          </a:prstGeom>
          <a:noFill/>
        </p:spPr>
        <p:txBody>
          <a:bodyPr wrap="square" rtlCol="0">
            <a:spAutoFit/>
          </a:bodyPr>
          <a:lstStyle/>
          <a:p>
            <a:r>
              <a:rPr lang="en-US" sz="1600" i="1" dirty="0"/>
              <a:t>When Hint</a:t>
            </a:r>
            <a:r>
              <a:rPr lang="en-US" sz="1600" dirty="0"/>
              <a:t> words appear in </a:t>
            </a:r>
            <a:r>
              <a:rPr lang="en-US" sz="1600" dirty="0" smtClean="0">
                <a:solidFill>
                  <a:srgbClr val="00B050"/>
                </a:solidFill>
              </a:rPr>
              <a:t>GREEN</a:t>
            </a:r>
            <a:r>
              <a:rPr lang="en-US" sz="1600" dirty="0" smtClean="0"/>
              <a:t>.</a:t>
            </a:r>
            <a:endParaRPr lang="en-US" sz="1600" dirty="0"/>
          </a:p>
        </p:txBody>
      </p:sp>
      <p:sp>
        <p:nvSpPr>
          <p:cNvPr id="18" name="TextBox 17"/>
          <p:cNvSpPr txBox="1"/>
          <p:nvPr/>
        </p:nvSpPr>
        <p:spPr>
          <a:xfrm>
            <a:off x="743754" y="607448"/>
            <a:ext cx="10932458" cy="1200329"/>
          </a:xfrm>
          <a:prstGeom prst="rect">
            <a:avLst/>
          </a:prstGeom>
          <a:noFill/>
        </p:spPr>
        <p:txBody>
          <a:bodyPr wrap="square" rtlCol="0">
            <a:spAutoFit/>
          </a:bodyPr>
          <a:lstStyle/>
          <a:p>
            <a:r>
              <a:rPr lang="en-US" sz="2400" b="1" dirty="0" smtClean="0"/>
              <a:t>If</a:t>
            </a:r>
            <a:r>
              <a:rPr lang="en-US" sz="2400" dirty="0" smtClean="0"/>
              <a:t> </a:t>
            </a:r>
            <a:r>
              <a:rPr lang="en-US" sz="2400" b="1" dirty="0" smtClean="0"/>
              <a:t>the </a:t>
            </a:r>
            <a:r>
              <a:rPr lang="en-US" sz="2400" b="1" dirty="0"/>
              <a:t>Hint word appears in </a:t>
            </a:r>
            <a:r>
              <a:rPr lang="en-US" sz="2400" b="1" dirty="0" smtClean="0">
                <a:solidFill>
                  <a:srgbClr val="00B050"/>
                </a:solidFill>
              </a:rPr>
              <a:t>GREEN</a:t>
            </a:r>
            <a:r>
              <a:rPr lang="en-US" sz="2400" dirty="0" smtClean="0"/>
              <a:t>, </a:t>
            </a:r>
            <a:r>
              <a:rPr lang="en-US" sz="2400" b="1" dirty="0" smtClean="0"/>
              <a:t>immediately</a:t>
            </a:r>
            <a:r>
              <a:rPr lang="en-US" sz="2400" dirty="0" smtClean="0"/>
              <a:t> </a:t>
            </a:r>
            <a:r>
              <a:rPr lang="en-US" sz="2400" dirty="0"/>
              <a:t>try to </a:t>
            </a:r>
            <a:r>
              <a:rPr lang="en-US" sz="2400" b="1" dirty="0"/>
              <a:t>think</a:t>
            </a:r>
            <a:r>
              <a:rPr lang="en-US" sz="2400" dirty="0"/>
              <a:t> </a:t>
            </a:r>
            <a:r>
              <a:rPr lang="en-US" sz="2400" b="1" dirty="0"/>
              <a:t>of the correct </a:t>
            </a:r>
            <a:r>
              <a:rPr lang="en-US" sz="2400" b="1" i="1" dirty="0"/>
              <a:t>Response</a:t>
            </a:r>
            <a:r>
              <a:rPr lang="en-US" sz="2400" b="1" dirty="0"/>
              <a:t> </a:t>
            </a:r>
            <a:r>
              <a:rPr lang="en-US" sz="2400" b="1" dirty="0" smtClean="0"/>
              <a:t>word</a:t>
            </a:r>
            <a:r>
              <a:rPr lang="en-US" sz="2400" dirty="0" smtClean="0"/>
              <a:t>, </a:t>
            </a:r>
            <a:r>
              <a:rPr lang="en-US" sz="2400" dirty="0"/>
              <a:t>just as you’ve been doing up until now</a:t>
            </a:r>
            <a:r>
              <a:rPr lang="en-US" sz="2400" dirty="0" smtClean="0"/>
              <a:t>.</a:t>
            </a:r>
          </a:p>
          <a:p>
            <a:r>
              <a:rPr lang="en-US" sz="2400" dirty="0" smtClean="0"/>
              <a:t> </a:t>
            </a:r>
            <a:endParaRPr lang="en-US" sz="2400" dirty="0"/>
          </a:p>
        </p:txBody>
      </p:sp>
      <p:grpSp>
        <p:nvGrpSpPr>
          <p:cNvPr id="34" name="Group 33"/>
          <p:cNvGrpSpPr/>
          <p:nvPr/>
        </p:nvGrpSpPr>
        <p:grpSpPr>
          <a:xfrm>
            <a:off x="3571420" y="1623393"/>
            <a:ext cx="5215534" cy="2218792"/>
            <a:chOff x="2919798" y="1549543"/>
            <a:chExt cx="5215534" cy="2218792"/>
          </a:xfrm>
        </p:grpSpPr>
        <p:sp>
          <p:nvSpPr>
            <p:cNvPr id="35" name="Rectangle 34"/>
            <p:cNvSpPr>
              <a:spLocks noChangeAspect="1"/>
            </p:cNvSpPr>
            <p:nvPr/>
          </p:nvSpPr>
          <p:spPr>
            <a:xfrm>
              <a:off x="3598587" y="2537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a:t>
              </a:r>
            </a:p>
          </p:txBody>
        </p:sp>
        <p:sp>
          <p:nvSpPr>
            <p:cNvPr id="37" name="Rectangle 36"/>
            <p:cNvSpPr>
              <a:spLocks noChangeAspect="1"/>
            </p:cNvSpPr>
            <p:nvPr/>
          </p:nvSpPr>
          <p:spPr>
            <a:xfrm>
              <a:off x="4369155" y="2589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rPr>
                <a:t>ROBE</a:t>
              </a:r>
              <a:endParaRPr lang="en-US" dirty="0">
                <a:solidFill>
                  <a:srgbClr val="00B050"/>
                </a:solidFill>
              </a:endParaRPr>
            </a:p>
          </p:txBody>
        </p:sp>
        <p:sp>
          <p:nvSpPr>
            <p:cNvPr id="38" name="TextBox 37"/>
            <p:cNvSpPr txBox="1"/>
            <p:nvPr/>
          </p:nvSpPr>
          <p:spPr>
            <a:xfrm>
              <a:off x="3777114" y="3245115"/>
              <a:ext cx="2488661" cy="523220"/>
            </a:xfrm>
            <a:prstGeom prst="rect">
              <a:avLst/>
            </a:prstGeom>
            <a:noFill/>
            <a:scene3d>
              <a:camera prst="isometricRightUp"/>
              <a:lightRig rig="threePt" dir="t"/>
            </a:scene3d>
          </p:spPr>
          <p:txBody>
            <a:bodyPr wrap="square" rtlCol="0">
              <a:spAutoFit/>
            </a:bodyPr>
            <a:lstStyle/>
            <a:p>
              <a:pPr algn="ctr"/>
              <a:r>
                <a:rPr lang="en-US" sz="1400" dirty="0" smtClean="0"/>
                <a:t>Quickly think of </a:t>
              </a:r>
              <a:endParaRPr lang="en-US" sz="1400" dirty="0"/>
            </a:p>
            <a:p>
              <a:pPr algn="ctr"/>
              <a:r>
                <a:rPr lang="en-US" sz="1400" dirty="0"/>
                <a:t>the Response word</a:t>
              </a:r>
              <a:endParaRPr lang="en-US" sz="1400" dirty="0">
                <a:solidFill>
                  <a:srgbClr val="FF0000"/>
                </a:solidFill>
              </a:endParaRPr>
            </a:p>
          </p:txBody>
        </p:sp>
        <p:sp>
          <p:nvSpPr>
            <p:cNvPr id="39" name="TextBox 38"/>
            <p:cNvSpPr txBox="1"/>
            <p:nvPr/>
          </p:nvSpPr>
          <p:spPr>
            <a:xfrm>
              <a:off x="2919798" y="3185160"/>
              <a:ext cx="2488661" cy="307777"/>
            </a:xfrm>
            <a:prstGeom prst="rect">
              <a:avLst/>
            </a:prstGeom>
            <a:noFill/>
            <a:scene3d>
              <a:camera prst="isometricRightUp"/>
              <a:lightRig rig="threePt" dir="t"/>
            </a:scene3d>
          </p:spPr>
          <p:txBody>
            <a:bodyPr wrap="square" rtlCol="0">
              <a:spAutoFit/>
            </a:bodyPr>
            <a:lstStyle/>
            <a:p>
              <a:pPr algn="ctr"/>
              <a:r>
                <a:rPr lang="en-US" sz="1400" dirty="0"/>
                <a:t>Pay attention</a:t>
              </a:r>
              <a:endParaRPr lang="en-US" sz="1400" dirty="0">
                <a:solidFill>
                  <a:srgbClr val="FF0000"/>
                </a:solidFill>
              </a:endParaRPr>
            </a:p>
          </p:txBody>
        </p:sp>
        <p:pic>
          <p:nvPicPr>
            <p:cNvPr id="40" name="Picture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0184" y="2327110"/>
              <a:ext cx="1415264" cy="1415264"/>
            </a:xfrm>
            <a:prstGeom prst="rect">
              <a:avLst/>
            </a:prstGeom>
          </p:spPr>
        </p:pic>
        <p:cxnSp>
          <p:nvCxnSpPr>
            <p:cNvPr id="41" name="Straight Connector 40"/>
            <p:cNvCxnSpPr/>
            <p:nvPr/>
          </p:nvCxnSpPr>
          <p:spPr>
            <a:xfrm flipH="1">
              <a:off x="4820245" y="2930332"/>
              <a:ext cx="1532160" cy="17719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flipV="1">
              <a:off x="5118065" y="2830774"/>
              <a:ext cx="1164096" cy="727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3964" y="1549543"/>
              <a:ext cx="994004" cy="1083701"/>
            </a:xfrm>
            <a:prstGeom prst="rect">
              <a:avLst/>
            </a:prstGeom>
          </p:spPr>
        </p:pic>
        <p:sp>
          <p:nvSpPr>
            <p:cNvPr id="44" name="TextBox 43"/>
            <p:cNvSpPr txBox="1"/>
            <p:nvPr/>
          </p:nvSpPr>
          <p:spPr>
            <a:xfrm>
              <a:off x="7073278" y="1790196"/>
              <a:ext cx="1062054" cy="307777"/>
            </a:xfrm>
            <a:prstGeom prst="rect">
              <a:avLst/>
            </a:prstGeom>
            <a:noFill/>
          </p:spPr>
          <p:txBody>
            <a:bodyPr wrap="square" rtlCol="0">
              <a:spAutoFit/>
            </a:bodyPr>
            <a:lstStyle/>
            <a:p>
              <a:r>
                <a:rPr lang="en-US" sz="1400" dirty="0" smtClean="0"/>
                <a:t>EVENING</a:t>
              </a:r>
              <a:endParaRPr lang="en-US" sz="1400" dirty="0"/>
            </a:p>
          </p:txBody>
        </p:sp>
      </p:grpSp>
      <p:sp>
        <p:nvSpPr>
          <p:cNvPr id="2" name="Rectangle 1"/>
          <p:cNvSpPr/>
          <p:nvPr/>
        </p:nvSpPr>
        <p:spPr>
          <a:xfrm>
            <a:off x="1153162" y="4551986"/>
            <a:ext cx="10135229" cy="1200329"/>
          </a:xfrm>
          <a:prstGeom prst="rect">
            <a:avLst/>
          </a:prstGeom>
        </p:spPr>
        <p:txBody>
          <a:bodyPr wrap="square">
            <a:spAutoFit/>
          </a:bodyPr>
          <a:lstStyle/>
          <a:p>
            <a:r>
              <a:rPr lang="en-US" sz="2400" dirty="0"/>
              <a:t>Try to keep the response word in mind for the entire time that the hint word is on screen. However, </a:t>
            </a:r>
            <a:r>
              <a:rPr lang="en-US" sz="2400" b="1" dirty="0"/>
              <a:t>don’t say the word aloud</a:t>
            </a:r>
            <a:r>
              <a:rPr lang="en-US" sz="2400" dirty="0"/>
              <a:t>, instead, just silently </a:t>
            </a:r>
            <a:r>
              <a:rPr lang="en-US" sz="2400" b="1" dirty="0"/>
              <a:t>think of the </a:t>
            </a:r>
            <a:r>
              <a:rPr lang="en-US" sz="2400" b="1" i="1" dirty="0"/>
              <a:t>Response</a:t>
            </a:r>
            <a:r>
              <a:rPr lang="en-US" sz="2400" b="1" dirty="0"/>
              <a:t> word</a:t>
            </a:r>
            <a:r>
              <a:rPr lang="en-US" sz="2400" dirty="0"/>
              <a:t>. </a:t>
            </a:r>
          </a:p>
        </p:txBody>
      </p:sp>
    </p:spTree>
    <p:extLst>
      <p:ext uri="{BB962C8B-B14F-4D97-AF65-F5344CB8AC3E}">
        <p14:creationId xmlns:p14="http://schemas.microsoft.com/office/powerpoint/2010/main" val="556641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4015" y="71718"/>
            <a:ext cx="9144000" cy="1200329"/>
          </a:xfrm>
          <a:prstGeom prst="rect">
            <a:avLst/>
          </a:prstGeom>
          <a:noFill/>
        </p:spPr>
        <p:txBody>
          <a:bodyPr wrap="square" rtlCol="0">
            <a:spAutoFit/>
          </a:bodyPr>
          <a:lstStyle/>
          <a:p>
            <a:pPr algn="ctr"/>
            <a:r>
              <a:rPr lang="en-US" sz="3600" dirty="0" smtClean="0"/>
              <a:t>Hint Word Scenario 2</a:t>
            </a:r>
            <a:endParaRPr lang="en-US" sz="3600" dirty="0"/>
          </a:p>
          <a:p>
            <a:pPr algn="ctr"/>
            <a:endParaRPr lang="en-US" sz="3600" dirty="0"/>
          </a:p>
        </p:txBody>
      </p:sp>
      <p:sp>
        <p:nvSpPr>
          <p:cNvPr id="18" name="TextBox 17"/>
          <p:cNvSpPr txBox="1"/>
          <p:nvPr/>
        </p:nvSpPr>
        <p:spPr>
          <a:xfrm>
            <a:off x="482126" y="907409"/>
            <a:ext cx="10932458" cy="1200329"/>
          </a:xfrm>
          <a:prstGeom prst="rect">
            <a:avLst/>
          </a:prstGeom>
          <a:noFill/>
        </p:spPr>
        <p:txBody>
          <a:bodyPr wrap="square" rtlCol="0">
            <a:spAutoFit/>
          </a:bodyPr>
          <a:lstStyle/>
          <a:p>
            <a:r>
              <a:rPr lang="en-US" sz="2400" dirty="0" smtClean="0"/>
              <a:t>BUT, if </a:t>
            </a:r>
            <a:r>
              <a:rPr lang="en-US" sz="2400" b="1" dirty="0"/>
              <a:t>the Hint word instead appears in </a:t>
            </a:r>
            <a:r>
              <a:rPr lang="en-US" sz="2400" b="1" dirty="0">
                <a:solidFill>
                  <a:srgbClr val="C00000"/>
                </a:solidFill>
              </a:rPr>
              <a:t>RED</a:t>
            </a:r>
            <a:r>
              <a:rPr lang="en-US" sz="2400" dirty="0"/>
              <a:t>, you must try to </a:t>
            </a:r>
            <a:r>
              <a:rPr lang="en-US" sz="2400" b="1" dirty="0"/>
              <a:t>quickly avoid thinking </a:t>
            </a:r>
            <a:r>
              <a:rPr lang="en-US" sz="2400" dirty="0"/>
              <a:t>of the associated response word. </a:t>
            </a:r>
            <a:r>
              <a:rPr lang="en-US" sz="2400" b="1" dirty="0"/>
              <a:t>Stop the Response word from coming to mind at all.</a:t>
            </a:r>
          </a:p>
          <a:p>
            <a:r>
              <a:rPr lang="en-US" sz="2400" dirty="0" smtClean="0"/>
              <a:t> </a:t>
            </a:r>
            <a:endParaRPr lang="en-US" sz="2400" dirty="0"/>
          </a:p>
        </p:txBody>
      </p:sp>
      <p:grpSp>
        <p:nvGrpSpPr>
          <p:cNvPr id="34" name="Group 33"/>
          <p:cNvGrpSpPr/>
          <p:nvPr/>
        </p:nvGrpSpPr>
        <p:grpSpPr>
          <a:xfrm>
            <a:off x="3721322" y="2103078"/>
            <a:ext cx="5088170" cy="2251605"/>
            <a:chOff x="2919798" y="1549543"/>
            <a:chExt cx="5088170" cy="2251605"/>
          </a:xfrm>
        </p:grpSpPr>
        <p:sp>
          <p:nvSpPr>
            <p:cNvPr id="35" name="Rectangle 34"/>
            <p:cNvSpPr>
              <a:spLocks noChangeAspect="1"/>
            </p:cNvSpPr>
            <p:nvPr/>
          </p:nvSpPr>
          <p:spPr>
            <a:xfrm>
              <a:off x="3598587" y="2537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a:t>
              </a:r>
            </a:p>
          </p:txBody>
        </p:sp>
        <p:sp>
          <p:nvSpPr>
            <p:cNvPr id="37" name="Rectangle 36"/>
            <p:cNvSpPr>
              <a:spLocks noChangeAspect="1"/>
            </p:cNvSpPr>
            <p:nvPr/>
          </p:nvSpPr>
          <p:spPr>
            <a:xfrm>
              <a:off x="4369155" y="2589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ROBE</a:t>
              </a:r>
              <a:endParaRPr lang="en-US" dirty="0">
                <a:solidFill>
                  <a:srgbClr val="C00000"/>
                </a:solidFill>
              </a:endParaRPr>
            </a:p>
          </p:txBody>
        </p:sp>
        <p:sp>
          <p:nvSpPr>
            <p:cNvPr id="38" name="TextBox 37"/>
            <p:cNvSpPr txBox="1"/>
            <p:nvPr/>
          </p:nvSpPr>
          <p:spPr>
            <a:xfrm>
              <a:off x="3793500" y="3277928"/>
              <a:ext cx="2488661" cy="523220"/>
            </a:xfrm>
            <a:prstGeom prst="rect">
              <a:avLst/>
            </a:prstGeom>
            <a:noFill/>
            <a:scene3d>
              <a:camera prst="isometricRightUp"/>
              <a:lightRig rig="threePt" dir="t"/>
            </a:scene3d>
          </p:spPr>
          <p:txBody>
            <a:bodyPr wrap="square" rtlCol="0">
              <a:spAutoFit/>
            </a:bodyPr>
            <a:lstStyle/>
            <a:p>
              <a:pPr algn="ctr"/>
              <a:r>
                <a:rPr lang="en-US" sz="1400" dirty="0"/>
                <a:t>Quickly Avoid thinking of </a:t>
              </a:r>
            </a:p>
            <a:p>
              <a:pPr algn="ctr"/>
              <a:r>
                <a:rPr lang="en-US" sz="1400" dirty="0"/>
                <a:t>the Response word</a:t>
              </a:r>
              <a:endParaRPr lang="en-US" sz="1400" dirty="0">
                <a:solidFill>
                  <a:srgbClr val="FF0000"/>
                </a:solidFill>
              </a:endParaRPr>
            </a:p>
          </p:txBody>
        </p:sp>
        <p:sp>
          <p:nvSpPr>
            <p:cNvPr id="39" name="TextBox 38"/>
            <p:cNvSpPr txBox="1"/>
            <p:nvPr/>
          </p:nvSpPr>
          <p:spPr>
            <a:xfrm>
              <a:off x="2919798" y="3185160"/>
              <a:ext cx="2488661" cy="307777"/>
            </a:xfrm>
            <a:prstGeom prst="rect">
              <a:avLst/>
            </a:prstGeom>
            <a:noFill/>
            <a:scene3d>
              <a:camera prst="isometricRightUp"/>
              <a:lightRig rig="threePt" dir="t"/>
            </a:scene3d>
          </p:spPr>
          <p:txBody>
            <a:bodyPr wrap="square" rtlCol="0">
              <a:spAutoFit/>
            </a:bodyPr>
            <a:lstStyle/>
            <a:p>
              <a:pPr algn="ctr"/>
              <a:r>
                <a:rPr lang="en-US" sz="1400" dirty="0"/>
                <a:t>Pay attention</a:t>
              </a:r>
              <a:endParaRPr lang="en-US" sz="1400" dirty="0">
                <a:solidFill>
                  <a:srgbClr val="FF0000"/>
                </a:solidFill>
              </a:endParaRPr>
            </a:p>
          </p:txBody>
        </p:sp>
        <p:pic>
          <p:nvPicPr>
            <p:cNvPr id="40" name="Picture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0184" y="2327110"/>
              <a:ext cx="1415264" cy="1415264"/>
            </a:xfrm>
            <a:prstGeom prst="rect">
              <a:avLst/>
            </a:prstGeom>
          </p:spPr>
        </p:pic>
        <p:cxnSp>
          <p:nvCxnSpPr>
            <p:cNvPr id="41" name="Straight Connector 40"/>
            <p:cNvCxnSpPr/>
            <p:nvPr/>
          </p:nvCxnSpPr>
          <p:spPr>
            <a:xfrm flipH="1">
              <a:off x="4820245" y="2930332"/>
              <a:ext cx="1532160" cy="17719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flipV="1">
              <a:off x="5118065" y="2830774"/>
              <a:ext cx="1164096" cy="727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3964" y="1549543"/>
              <a:ext cx="994004" cy="1083701"/>
            </a:xfrm>
            <a:prstGeom prst="rect">
              <a:avLst/>
            </a:prstGeom>
          </p:spPr>
        </p:pic>
      </p:grpSp>
      <p:sp>
        <p:nvSpPr>
          <p:cNvPr id="2" name="Rectangle 1"/>
          <p:cNvSpPr/>
          <p:nvPr/>
        </p:nvSpPr>
        <p:spPr>
          <a:xfrm>
            <a:off x="1142369" y="4991879"/>
            <a:ext cx="10135229" cy="1569660"/>
          </a:xfrm>
          <a:prstGeom prst="rect">
            <a:avLst/>
          </a:prstGeom>
        </p:spPr>
        <p:txBody>
          <a:bodyPr wrap="square">
            <a:spAutoFit/>
          </a:bodyPr>
          <a:lstStyle/>
          <a:p>
            <a:r>
              <a:rPr lang="en-US" sz="2400" dirty="0" smtClean="0"/>
              <a:t>Pay </a:t>
            </a:r>
            <a:r>
              <a:rPr lang="en-US" sz="2400" dirty="0"/>
              <a:t>full attention to the RED </a:t>
            </a:r>
            <a:r>
              <a:rPr lang="en-US" sz="2400" i="1" dirty="0"/>
              <a:t>Hint</a:t>
            </a:r>
            <a:r>
              <a:rPr lang="en-US" sz="2400" dirty="0"/>
              <a:t> word and look at it until it disappears from the </a:t>
            </a:r>
            <a:r>
              <a:rPr lang="en-US" sz="2400" dirty="0" smtClean="0"/>
              <a:t>screen. </a:t>
            </a:r>
            <a:r>
              <a:rPr lang="en-US" sz="2400" b="1" dirty="0" smtClean="0"/>
              <a:t>Do </a:t>
            </a:r>
            <a:r>
              <a:rPr lang="en-US" sz="2400" b="1" dirty="0"/>
              <a:t>not think of anything else </a:t>
            </a:r>
            <a:r>
              <a:rPr lang="en-US" sz="2400" dirty="0"/>
              <a:t>while you are trying to  block the Response word</a:t>
            </a:r>
            <a:r>
              <a:rPr lang="en-US" sz="2400" b="1" dirty="0" smtClean="0"/>
              <a:t>. If the response word accidentally starts to come to mind, </a:t>
            </a:r>
            <a:r>
              <a:rPr lang="en-US" sz="2400" b="1" u="sng" dirty="0" smtClean="0"/>
              <a:t>try to push it out.</a:t>
            </a:r>
            <a:endParaRPr lang="en-US" sz="2400" b="1" u="sng" dirty="0"/>
          </a:p>
        </p:txBody>
      </p:sp>
      <p:sp>
        <p:nvSpPr>
          <p:cNvPr id="16" name="TextBox 15"/>
          <p:cNvSpPr txBox="1"/>
          <p:nvPr/>
        </p:nvSpPr>
        <p:spPr>
          <a:xfrm>
            <a:off x="4133643" y="2508102"/>
            <a:ext cx="3274071" cy="338554"/>
          </a:xfrm>
          <a:prstGeom prst="rect">
            <a:avLst/>
          </a:prstGeom>
          <a:noFill/>
        </p:spPr>
        <p:txBody>
          <a:bodyPr wrap="square" rtlCol="0">
            <a:spAutoFit/>
          </a:bodyPr>
          <a:lstStyle/>
          <a:p>
            <a:r>
              <a:rPr lang="en-US" sz="1600" i="1"/>
              <a:t>When Hint</a:t>
            </a:r>
            <a:r>
              <a:rPr lang="en-US" sz="1600"/>
              <a:t> </a:t>
            </a:r>
            <a:r>
              <a:rPr lang="en-US" sz="1600" dirty="0"/>
              <a:t>words appear in </a:t>
            </a:r>
            <a:r>
              <a:rPr lang="en-US" sz="1600" dirty="0">
                <a:solidFill>
                  <a:srgbClr val="FF0000"/>
                </a:solidFill>
              </a:rPr>
              <a:t>RED</a:t>
            </a:r>
            <a:r>
              <a:rPr lang="en-US" sz="1600" dirty="0"/>
              <a:t>.</a:t>
            </a:r>
          </a:p>
        </p:txBody>
      </p:sp>
      <p:sp>
        <p:nvSpPr>
          <p:cNvPr id="20" name="Cross 19"/>
          <p:cNvSpPr>
            <a:spLocks noChangeAspect="1"/>
          </p:cNvSpPr>
          <p:nvPr/>
        </p:nvSpPr>
        <p:spPr>
          <a:xfrm rot="2680583">
            <a:off x="8091506" y="2382048"/>
            <a:ext cx="359974" cy="360000"/>
          </a:xfrm>
          <a:prstGeom prst="plus">
            <a:avLst>
              <a:gd name="adj" fmla="val 4239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846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6996" y="65211"/>
            <a:ext cx="9144000" cy="646331"/>
          </a:xfrm>
          <a:prstGeom prst="rect">
            <a:avLst/>
          </a:prstGeom>
          <a:noFill/>
        </p:spPr>
        <p:txBody>
          <a:bodyPr wrap="square" rtlCol="0">
            <a:spAutoFit/>
          </a:bodyPr>
          <a:lstStyle/>
          <a:p>
            <a:pPr algn="ctr"/>
            <a:r>
              <a:rPr lang="en-US" sz="3600" dirty="0" smtClean="0"/>
              <a:t>Rate your experience </a:t>
            </a:r>
            <a:endParaRPr lang="en-US" sz="3600" dirty="0"/>
          </a:p>
        </p:txBody>
      </p:sp>
      <p:sp>
        <p:nvSpPr>
          <p:cNvPr id="3" name="TextBox 2"/>
          <p:cNvSpPr txBox="1"/>
          <p:nvPr/>
        </p:nvSpPr>
        <p:spPr>
          <a:xfrm>
            <a:off x="732861" y="658652"/>
            <a:ext cx="10932458" cy="4062651"/>
          </a:xfrm>
          <a:prstGeom prst="rect">
            <a:avLst/>
          </a:prstGeom>
          <a:noFill/>
        </p:spPr>
        <p:txBody>
          <a:bodyPr wrap="square" rtlCol="0">
            <a:spAutoFit/>
          </a:bodyPr>
          <a:lstStyle/>
          <a:p>
            <a:pPr algn="ctr"/>
            <a:r>
              <a:rPr lang="en-US" sz="2400" dirty="0" smtClean="0"/>
              <a:t>After each red/green hint word, we will ask you to report whether or not the response word actually came to mind. </a:t>
            </a:r>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smtClean="0"/>
          </a:p>
          <a:p>
            <a:pPr marL="285750" indent="-285750">
              <a:buFont typeface="Arial" charset="0"/>
              <a:buChar char="•"/>
            </a:pPr>
            <a:endParaRPr lang="en-US" b="1" dirty="0"/>
          </a:p>
        </p:txBody>
      </p:sp>
      <p:sp>
        <p:nvSpPr>
          <p:cNvPr id="5" name="Rectangle 4"/>
          <p:cNvSpPr>
            <a:spLocks noChangeAspect="1"/>
          </p:cNvSpPr>
          <p:nvPr/>
        </p:nvSpPr>
        <p:spPr>
          <a:xfrm>
            <a:off x="2140167" y="3264285"/>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B050"/>
                </a:solidFill>
              </a:rPr>
              <a:t>ROBE</a:t>
            </a:r>
            <a:endParaRPr lang="en-US" sz="2400" dirty="0">
              <a:solidFill>
                <a:srgbClr val="00B050"/>
              </a:solidFill>
            </a:endParaRPr>
          </a:p>
          <a:p>
            <a:pPr algn="ctr"/>
            <a:endParaRPr lang="en-US" sz="2000" dirty="0">
              <a:solidFill>
                <a:schemeClr val="tx1"/>
              </a:solidFill>
            </a:endParaRPr>
          </a:p>
        </p:txBody>
      </p:sp>
      <p:sp>
        <p:nvSpPr>
          <p:cNvPr id="8" name="TextBox 7"/>
          <p:cNvSpPr txBox="1"/>
          <p:nvPr/>
        </p:nvSpPr>
        <p:spPr>
          <a:xfrm>
            <a:off x="3998978" y="1758598"/>
            <a:ext cx="3644704" cy="1477328"/>
          </a:xfrm>
          <a:prstGeom prst="rect">
            <a:avLst/>
          </a:prstGeom>
          <a:noFill/>
        </p:spPr>
        <p:txBody>
          <a:bodyPr wrap="square" rtlCol="0">
            <a:spAutoFit/>
          </a:bodyPr>
          <a:lstStyle/>
          <a:p>
            <a:pPr algn="ctr"/>
            <a:r>
              <a:rPr lang="en-US" i="1" dirty="0" smtClean="0"/>
              <a:t>Be honest and try to assess how successful you were in either thinking of the response word (after </a:t>
            </a:r>
            <a:r>
              <a:rPr lang="en-US" i="1" dirty="0" smtClean="0">
                <a:solidFill>
                  <a:srgbClr val="00B050"/>
                </a:solidFill>
              </a:rPr>
              <a:t>green </a:t>
            </a:r>
            <a:r>
              <a:rPr lang="en-US" i="1" dirty="0" smtClean="0"/>
              <a:t>trials) or blocking the response word (after </a:t>
            </a:r>
            <a:r>
              <a:rPr lang="en-US" i="1" dirty="0" smtClean="0">
                <a:solidFill>
                  <a:srgbClr val="FF0000"/>
                </a:solidFill>
              </a:rPr>
              <a:t>red</a:t>
            </a:r>
            <a:r>
              <a:rPr lang="en-US" i="1" dirty="0" smtClean="0"/>
              <a:t> trials).</a:t>
            </a:r>
            <a:endParaRPr lang="en-US" i="1" dirty="0"/>
          </a:p>
        </p:txBody>
      </p:sp>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9042" y="2337524"/>
            <a:ext cx="994004" cy="1083701"/>
          </a:xfrm>
          <a:prstGeom prst="rect">
            <a:avLst/>
          </a:prstGeom>
        </p:spPr>
      </p:pic>
      <p:sp>
        <p:nvSpPr>
          <p:cNvPr id="19" name="TextBox 18"/>
          <p:cNvSpPr txBox="1"/>
          <p:nvPr/>
        </p:nvSpPr>
        <p:spPr>
          <a:xfrm>
            <a:off x="3078356" y="2578177"/>
            <a:ext cx="1062054" cy="307777"/>
          </a:xfrm>
          <a:prstGeom prst="rect">
            <a:avLst/>
          </a:prstGeom>
          <a:noFill/>
        </p:spPr>
        <p:txBody>
          <a:bodyPr wrap="square" rtlCol="0">
            <a:spAutoFit/>
          </a:bodyPr>
          <a:lstStyle/>
          <a:p>
            <a:r>
              <a:rPr lang="en-US" sz="1400" dirty="0" smtClean="0"/>
              <a:t>EVENING</a:t>
            </a:r>
            <a:endParaRPr lang="en-US" sz="1400" dirty="0"/>
          </a:p>
        </p:txBody>
      </p:sp>
      <p:sp>
        <p:nvSpPr>
          <p:cNvPr id="4" name="TextBox 3"/>
          <p:cNvSpPr txBox="1"/>
          <p:nvPr/>
        </p:nvSpPr>
        <p:spPr>
          <a:xfrm>
            <a:off x="564979" y="5236354"/>
            <a:ext cx="11268222" cy="1846659"/>
          </a:xfrm>
          <a:prstGeom prst="rect">
            <a:avLst/>
          </a:prstGeom>
          <a:noFill/>
        </p:spPr>
        <p:txBody>
          <a:bodyPr wrap="square" rtlCol="0">
            <a:spAutoFit/>
          </a:bodyPr>
          <a:lstStyle/>
          <a:p>
            <a:pPr algn="ctr"/>
            <a:r>
              <a:rPr lang="en-US" sz="2400" dirty="0" smtClean="0"/>
              <a:t>Click the appropriate response to indicate how frequently the response word </a:t>
            </a:r>
            <a:r>
              <a:rPr lang="en-US" sz="2400" dirty="0" smtClean="0"/>
              <a:t>was </a:t>
            </a:r>
            <a:r>
              <a:rPr lang="en-US" sz="2400" dirty="0"/>
              <a:t>in mind during the </a:t>
            </a:r>
            <a:r>
              <a:rPr lang="en-US" sz="2400" dirty="0" smtClean="0"/>
              <a:t>hint </a:t>
            </a:r>
            <a:r>
              <a:rPr lang="en-US" sz="2400" dirty="0"/>
              <a:t>word. </a:t>
            </a:r>
            <a:r>
              <a:rPr lang="en-US" sz="2400" b="1" dirty="0"/>
              <a:t>So, </a:t>
            </a:r>
            <a:r>
              <a:rPr lang="en-US" sz="2400" dirty="0"/>
              <a:t>in the above example you would report how </a:t>
            </a:r>
            <a:r>
              <a:rPr lang="en-US" sz="2400" dirty="0" smtClean="0"/>
              <a:t>frequently (never, briefly, or often) </a:t>
            </a:r>
            <a:r>
              <a:rPr lang="en-US" sz="2400" dirty="0"/>
              <a:t>the response word “evening” was in your mind when the hint word was on the screen.</a:t>
            </a:r>
            <a:endParaRPr lang="en-US" sz="2400" b="1" dirty="0"/>
          </a:p>
          <a:p>
            <a:endParaRPr lang="en-US" dirty="0"/>
          </a:p>
        </p:txBody>
      </p:sp>
      <p:grpSp>
        <p:nvGrpSpPr>
          <p:cNvPr id="7" name="Group 6"/>
          <p:cNvGrpSpPr/>
          <p:nvPr/>
        </p:nvGrpSpPr>
        <p:grpSpPr>
          <a:xfrm>
            <a:off x="3803881" y="3307712"/>
            <a:ext cx="2972320" cy="1813191"/>
            <a:chOff x="3803881" y="3307712"/>
            <a:chExt cx="2972320" cy="1813191"/>
          </a:xfrm>
        </p:grpSpPr>
        <p:grpSp>
          <p:nvGrpSpPr>
            <p:cNvPr id="10" name="Group 9"/>
            <p:cNvGrpSpPr/>
            <p:nvPr/>
          </p:nvGrpSpPr>
          <p:grpSpPr>
            <a:xfrm>
              <a:off x="3803881" y="3307712"/>
              <a:ext cx="2972320" cy="1813191"/>
              <a:chOff x="7692788" y="2231207"/>
              <a:chExt cx="2098828" cy="1134759"/>
            </a:xfrm>
          </p:grpSpPr>
          <p:sp>
            <p:nvSpPr>
              <p:cNvPr id="11" name="Rectangle 10"/>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20172" y="2321533"/>
                <a:ext cx="1671444" cy="597114"/>
              </a:xfrm>
              <a:prstGeom prst="rect">
                <a:avLst/>
              </a:prstGeom>
              <a:noFill/>
            </p:spPr>
            <p:txBody>
              <a:bodyPr wrap="square" rtlCol="0">
                <a:spAutoFit/>
              </a:bodyPr>
              <a:lstStyle/>
              <a:p>
                <a:pPr algn="ctr"/>
                <a:r>
                  <a:rPr lang="en-US" sz="1400" dirty="0" smtClean="0"/>
                  <a:t>Did the response word come to mind when the RED/GREEN </a:t>
                </a:r>
                <a:r>
                  <a:rPr lang="en-US" sz="1400" dirty="0" smtClean="0"/>
                  <a:t>hint word was </a:t>
                </a:r>
                <a:r>
                  <a:rPr lang="en-US" sz="1400" dirty="0" smtClean="0"/>
                  <a:t>on the screen?</a:t>
                </a:r>
                <a:endParaRPr lang="en-US" sz="1400" dirty="0"/>
              </a:p>
            </p:txBody>
          </p:sp>
          <p:sp>
            <p:nvSpPr>
              <p:cNvPr id="13" name="TextBox 12"/>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4" name="TextBox 13"/>
              <p:cNvSpPr txBox="1"/>
              <p:nvPr/>
            </p:nvSpPr>
            <p:spPr>
              <a:xfrm>
                <a:off x="9044500" y="3069827"/>
                <a:ext cx="665028" cy="154094"/>
              </a:xfrm>
              <a:prstGeom prst="rect">
                <a:avLst/>
              </a:prstGeom>
              <a:noFill/>
            </p:spPr>
            <p:txBody>
              <a:bodyPr wrap="square" rtlCol="0">
                <a:spAutoFit/>
              </a:bodyPr>
              <a:lstStyle/>
              <a:p>
                <a:pPr algn="ctr"/>
                <a:r>
                  <a:rPr lang="en-US" sz="1000" dirty="0" smtClean="0"/>
                  <a:t>OFTEN</a:t>
                </a:r>
                <a:endParaRPr lang="en-US" sz="1000" dirty="0"/>
              </a:p>
            </p:txBody>
          </p:sp>
          <p:pic>
            <p:nvPicPr>
              <p:cNvPr id="17" name="Picture 2" descr="rrow computer mouse cursor icon clicking pointer Vector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31775" t="16061" r="32013" b="24674"/>
              <a:stretch/>
            </p:blipFill>
            <p:spPr bwMode="auto">
              <a:xfrm>
                <a:off x="9423661" y="3031424"/>
                <a:ext cx="63640" cy="91656"/>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TextBox 19"/>
            <p:cNvSpPr txBox="1"/>
            <p:nvPr/>
          </p:nvSpPr>
          <p:spPr>
            <a:xfrm>
              <a:off x="4898508" y="4649624"/>
              <a:ext cx="1218188" cy="246221"/>
            </a:xfrm>
            <a:prstGeom prst="rect">
              <a:avLst/>
            </a:prstGeom>
            <a:noFill/>
          </p:spPr>
          <p:txBody>
            <a:bodyPr wrap="square" rtlCol="0">
              <a:spAutoFit/>
            </a:bodyPr>
            <a:lstStyle/>
            <a:p>
              <a:pPr algn="ctr"/>
              <a:r>
                <a:rPr lang="en-US" sz="1000" smtClean="0"/>
                <a:t>BRIEFLY</a:t>
              </a:r>
              <a:endParaRPr lang="en-US" sz="1000" dirty="0"/>
            </a:p>
          </p:txBody>
        </p:sp>
        <p:sp>
          <p:nvSpPr>
            <p:cNvPr id="6" name="Donut 5"/>
            <p:cNvSpPr/>
            <p:nvPr/>
          </p:nvSpPr>
          <p:spPr>
            <a:xfrm>
              <a:off x="6154250" y="4529802"/>
              <a:ext cx="124006" cy="123977"/>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Donut 20"/>
            <p:cNvSpPr/>
            <p:nvPr/>
          </p:nvSpPr>
          <p:spPr>
            <a:xfrm>
              <a:off x="5468615" y="4528827"/>
              <a:ext cx="124006" cy="123977"/>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Donut 21"/>
            <p:cNvSpPr/>
            <p:nvPr/>
          </p:nvSpPr>
          <p:spPr>
            <a:xfrm>
              <a:off x="4794270" y="4537270"/>
              <a:ext cx="124006" cy="123977"/>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976931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0637" y="167770"/>
            <a:ext cx="7992264" cy="646331"/>
          </a:xfrm>
          <a:prstGeom prst="rect">
            <a:avLst/>
          </a:prstGeom>
          <a:noFill/>
        </p:spPr>
        <p:txBody>
          <a:bodyPr wrap="square" rtlCol="0">
            <a:spAutoFit/>
          </a:bodyPr>
          <a:lstStyle/>
          <a:p>
            <a:pPr algn="ctr"/>
            <a:r>
              <a:rPr lang="en-US" sz="3600" dirty="0" smtClean="0"/>
              <a:t>Phase 3: </a:t>
            </a:r>
            <a:r>
              <a:rPr lang="en-US" sz="3600" dirty="0"/>
              <a:t>Test </a:t>
            </a:r>
            <a:r>
              <a:rPr lang="en-US" sz="3600"/>
              <a:t>with </a:t>
            </a:r>
            <a:r>
              <a:rPr lang="en-US" sz="3600" smtClean="0"/>
              <a:t>Original Hint </a:t>
            </a:r>
            <a:r>
              <a:rPr lang="en-US" sz="3600" dirty="0"/>
              <a:t>Word</a:t>
            </a:r>
          </a:p>
        </p:txBody>
      </p:sp>
      <p:sp>
        <p:nvSpPr>
          <p:cNvPr id="4" name="TextBox 3"/>
          <p:cNvSpPr txBox="1"/>
          <p:nvPr/>
        </p:nvSpPr>
        <p:spPr>
          <a:xfrm>
            <a:off x="678460" y="799191"/>
            <a:ext cx="10932458" cy="1200329"/>
          </a:xfrm>
          <a:prstGeom prst="rect">
            <a:avLst/>
          </a:prstGeom>
          <a:noFill/>
        </p:spPr>
        <p:txBody>
          <a:bodyPr wrap="square" rtlCol="0">
            <a:spAutoFit/>
          </a:bodyPr>
          <a:lstStyle/>
          <a:p>
            <a:pPr algn="ctr"/>
            <a:r>
              <a:rPr lang="en-US" sz="2400" dirty="0"/>
              <a:t>Now we’d like to test your memory for the response words </a:t>
            </a:r>
            <a:r>
              <a:rPr lang="en-US" sz="2400" dirty="0" smtClean="0"/>
              <a:t>in the same way that we did at the very beginning of the study. In this test, </a:t>
            </a:r>
            <a:r>
              <a:rPr lang="en-US" sz="2400" dirty="0"/>
              <a:t>y</a:t>
            </a:r>
            <a:r>
              <a:rPr lang="en-US" sz="2400" dirty="0" smtClean="0"/>
              <a:t>ou </a:t>
            </a:r>
            <a:r>
              <a:rPr lang="en-US" sz="2400" dirty="0"/>
              <a:t>will be given each </a:t>
            </a:r>
            <a:r>
              <a:rPr lang="en-US" sz="2400" dirty="0" smtClean="0"/>
              <a:t>original </a:t>
            </a:r>
            <a:r>
              <a:rPr lang="en-US" sz="2400" i="1" dirty="0" smtClean="0"/>
              <a:t>Hint</a:t>
            </a:r>
            <a:r>
              <a:rPr lang="en-US" sz="2400" dirty="0" smtClean="0"/>
              <a:t> </a:t>
            </a:r>
            <a:r>
              <a:rPr lang="en-US" sz="2400" dirty="0"/>
              <a:t>word and asked to type </a:t>
            </a:r>
            <a:r>
              <a:rPr lang="en-US" sz="2400" dirty="0" smtClean="0"/>
              <a:t>the </a:t>
            </a:r>
            <a:r>
              <a:rPr lang="en-US" sz="2400" dirty="0"/>
              <a:t>associated </a:t>
            </a:r>
            <a:r>
              <a:rPr lang="en-US" sz="2400" i="1" dirty="0"/>
              <a:t>Response</a:t>
            </a:r>
            <a:r>
              <a:rPr lang="en-US" sz="2400" dirty="0"/>
              <a:t> word. </a:t>
            </a:r>
            <a:endParaRPr lang="en-GB" sz="2400" dirty="0"/>
          </a:p>
        </p:txBody>
      </p:sp>
      <p:sp>
        <p:nvSpPr>
          <p:cNvPr id="14" name="TextBox 13"/>
          <p:cNvSpPr txBox="1"/>
          <p:nvPr/>
        </p:nvSpPr>
        <p:spPr>
          <a:xfrm>
            <a:off x="401831" y="4405517"/>
            <a:ext cx="12069985" cy="2308324"/>
          </a:xfrm>
          <a:prstGeom prst="rect">
            <a:avLst/>
          </a:prstGeom>
          <a:noFill/>
        </p:spPr>
        <p:txBody>
          <a:bodyPr wrap="square" rtlCol="0">
            <a:spAutoFit/>
          </a:bodyPr>
          <a:lstStyle/>
          <a:p>
            <a:r>
              <a:rPr lang="en-US" sz="2400" b="1" dirty="0"/>
              <a:t>A few things to keep in mind:</a:t>
            </a:r>
          </a:p>
          <a:p>
            <a:endParaRPr lang="en-US" sz="2400" b="1" dirty="0"/>
          </a:p>
          <a:p>
            <a:pPr marL="285750" indent="-285750">
              <a:buFont typeface="Arial" charset="0"/>
              <a:buChar char="•"/>
            </a:pPr>
            <a:r>
              <a:rPr lang="en-US" sz="2400" b="1" dirty="0"/>
              <a:t>Type the </a:t>
            </a:r>
            <a:r>
              <a:rPr lang="en-US" sz="2400" b="1" i="1" dirty="0"/>
              <a:t>Response</a:t>
            </a:r>
            <a:r>
              <a:rPr lang="en-US" sz="2400" b="1" dirty="0"/>
              <a:t> word in the space as quickly as possible and then click Continue.</a:t>
            </a:r>
          </a:p>
          <a:p>
            <a:pPr marL="285750" indent="-285750">
              <a:buFont typeface="Arial" charset="0"/>
              <a:buChar char="•"/>
            </a:pPr>
            <a:r>
              <a:rPr lang="en-US" sz="2400" b="1" dirty="0"/>
              <a:t>If you do not know the Response word, just click Continue to move onto the next trial.</a:t>
            </a:r>
          </a:p>
          <a:p>
            <a:pPr marL="285750" indent="-285750">
              <a:buFont typeface="Arial" charset="0"/>
              <a:buChar char="•"/>
            </a:pPr>
            <a:r>
              <a:rPr lang="en-US" sz="2400" b="1" dirty="0">
                <a:solidFill>
                  <a:srgbClr val="FF0000"/>
                </a:solidFill>
              </a:rPr>
              <a:t>Please make sure to type in the word </a:t>
            </a:r>
            <a:r>
              <a:rPr lang="en-US" sz="2400" b="1" u="sng" dirty="0">
                <a:solidFill>
                  <a:srgbClr val="FF0000"/>
                </a:solidFill>
              </a:rPr>
              <a:t>correctly</a:t>
            </a:r>
            <a:r>
              <a:rPr lang="en-US" sz="2400" b="1" dirty="0">
                <a:solidFill>
                  <a:srgbClr val="FF0000"/>
                </a:solidFill>
              </a:rPr>
              <a:t> as typing mistakes are also considered </a:t>
            </a:r>
            <a:r>
              <a:rPr lang="en-US" sz="2400" b="1" dirty="0" smtClean="0">
                <a:solidFill>
                  <a:srgbClr val="FF0000"/>
                </a:solidFill>
              </a:rPr>
              <a:t>errors</a:t>
            </a:r>
            <a:r>
              <a:rPr lang="en-US" sz="2400" b="1" dirty="0">
                <a:solidFill>
                  <a:srgbClr val="FF0000"/>
                </a:solidFill>
              </a:rPr>
              <a:t>.</a:t>
            </a:r>
            <a:endParaRPr lang="en-GB" sz="2400" b="1" dirty="0">
              <a:solidFill>
                <a:srgbClr val="FF0000"/>
              </a:solidFill>
            </a:endParaRPr>
          </a:p>
        </p:txBody>
      </p:sp>
      <p:grpSp>
        <p:nvGrpSpPr>
          <p:cNvPr id="22" name="Group 21"/>
          <p:cNvGrpSpPr/>
          <p:nvPr/>
        </p:nvGrpSpPr>
        <p:grpSpPr>
          <a:xfrm>
            <a:off x="4350604" y="2220034"/>
            <a:ext cx="3600000" cy="2185483"/>
            <a:chOff x="4006459" y="2113958"/>
            <a:chExt cx="3600000" cy="2185483"/>
          </a:xfrm>
        </p:grpSpPr>
        <p:grpSp>
          <p:nvGrpSpPr>
            <p:cNvPr id="13" name="Group 12"/>
            <p:cNvGrpSpPr/>
            <p:nvPr/>
          </p:nvGrpSpPr>
          <p:grpSpPr>
            <a:xfrm>
              <a:off x="4006459" y="2113958"/>
              <a:ext cx="3600000" cy="2160000"/>
              <a:chOff x="3978751" y="2605780"/>
              <a:chExt cx="3600000" cy="2160000"/>
            </a:xfrm>
          </p:grpSpPr>
          <p:sp>
            <p:nvSpPr>
              <p:cNvPr id="6" name="Rectangle 5"/>
              <p:cNvSpPr>
                <a:spLocks noChangeAspect="1"/>
              </p:cNvSpPr>
              <p:nvPr/>
            </p:nvSpPr>
            <p:spPr>
              <a:xfrm>
                <a:off x="3978751" y="2605780"/>
                <a:ext cx="3600000" cy="21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endParaRPr lang="en-US" sz="2000" dirty="0">
                  <a:solidFill>
                    <a:schemeClr val="tx1"/>
                  </a:solidFill>
                </a:endParaRPr>
              </a:p>
              <a:p>
                <a:r>
                  <a:rPr lang="en-US" sz="1100" dirty="0">
                    <a:solidFill>
                      <a:schemeClr val="tx1"/>
                    </a:solidFill>
                  </a:rPr>
                  <a:t>            Type in the Response Word</a:t>
                </a:r>
                <a:endParaRPr lang="en-US" sz="2000" dirty="0">
                  <a:solidFill>
                    <a:schemeClr val="tx1"/>
                  </a:solidFill>
                </a:endParaRPr>
              </a:p>
            </p:txBody>
          </p:sp>
          <p:sp>
            <p:nvSpPr>
              <p:cNvPr id="2" name="Rounded Rectangle 1"/>
              <p:cNvSpPr/>
              <p:nvPr/>
            </p:nvSpPr>
            <p:spPr>
              <a:xfrm>
                <a:off x="6085949" y="3897745"/>
                <a:ext cx="896674" cy="175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evening</a:t>
                </a:r>
                <a:endParaRPr lang="en-US" sz="1100" dirty="0">
                  <a:solidFill>
                    <a:schemeClr val="tx1"/>
                  </a:solidFill>
                </a:endParaRPr>
              </a:p>
            </p:txBody>
          </p:sp>
          <p:sp>
            <p:nvSpPr>
              <p:cNvPr id="12" name="Rounded Rectangle 11"/>
              <p:cNvSpPr/>
              <p:nvPr/>
            </p:nvSpPr>
            <p:spPr>
              <a:xfrm>
                <a:off x="5395069" y="4165508"/>
                <a:ext cx="755535" cy="2217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Continue</a:t>
                </a:r>
              </a:p>
            </p:txBody>
          </p:sp>
        </p:grpSp>
        <p:cxnSp>
          <p:nvCxnSpPr>
            <p:cNvPr id="16" name="Straight Arrow Connector 15"/>
            <p:cNvCxnSpPr/>
            <p:nvPr/>
          </p:nvCxnSpPr>
          <p:spPr>
            <a:xfrm flipH="1" flipV="1">
              <a:off x="6761019" y="3581415"/>
              <a:ext cx="157017" cy="257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561994" y="3784568"/>
              <a:ext cx="956406" cy="276999"/>
            </a:xfrm>
            <a:prstGeom prst="rect">
              <a:avLst/>
            </a:prstGeom>
            <a:noFill/>
          </p:spPr>
          <p:txBody>
            <a:bodyPr wrap="square" rtlCol="0">
              <a:spAutoFit/>
            </a:bodyPr>
            <a:lstStyle/>
            <a:p>
              <a:r>
                <a:rPr lang="en-US" sz="1200">
                  <a:solidFill>
                    <a:srgbClr val="0070C0"/>
                  </a:solidFill>
                </a:rPr>
                <a:t>Type here</a:t>
              </a:r>
            </a:p>
          </p:txBody>
        </p:sp>
        <p:cxnSp>
          <p:nvCxnSpPr>
            <p:cNvPr id="19" name="Straight Arrow Connector 18"/>
            <p:cNvCxnSpPr/>
            <p:nvPr/>
          </p:nvCxnSpPr>
          <p:spPr>
            <a:xfrm flipH="1" flipV="1">
              <a:off x="5912921" y="3830911"/>
              <a:ext cx="97417" cy="20315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449387" y="4022442"/>
              <a:ext cx="1560944" cy="276999"/>
            </a:xfrm>
            <a:prstGeom prst="rect">
              <a:avLst/>
            </a:prstGeom>
            <a:noFill/>
          </p:spPr>
          <p:txBody>
            <a:bodyPr wrap="square" rtlCol="0">
              <a:spAutoFit/>
            </a:bodyPr>
            <a:lstStyle/>
            <a:p>
              <a:r>
                <a:rPr lang="en-US" sz="1200" dirty="0">
                  <a:solidFill>
                    <a:srgbClr val="0070C0"/>
                  </a:solidFill>
                </a:rPr>
                <a:t>Then click continue</a:t>
              </a:r>
            </a:p>
          </p:txBody>
        </p:sp>
      </p:grpSp>
    </p:spTree>
    <p:extLst>
      <p:ext uri="{BB962C8B-B14F-4D97-AF65-F5344CB8AC3E}">
        <p14:creationId xmlns:p14="http://schemas.microsoft.com/office/powerpoint/2010/main" val="15229128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058" y="732652"/>
            <a:ext cx="11571514" cy="4352544"/>
          </a:xfrm>
        </p:spPr>
        <p:txBody>
          <a:bodyPr>
            <a:normAutofit/>
          </a:bodyPr>
          <a:lstStyle/>
          <a:p>
            <a:pPr marL="0" indent="0">
              <a:buNone/>
            </a:pPr>
            <a:r>
              <a:rPr lang="en-US" sz="2400" dirty="0" smtClean="0"/>
              <a:t>Now we’d like </a:t>
            </a:r>
            <a:r>
              <a:rPr lang="en-US" sz="2400" dirty="0"/>
              <a:t>to test your memory for the </a:t>
            </a:r>
            <a:r>
              <a:rPr lang="en-US" sz="2400" dirty="0" smtClean="0"/>
              <a:t>response words </a:t>
            </a:r>
            <a:r>
              <a:rPr lang="en-US" sz="2400" dirty="0"/>
              <a:t>in a slightly different </a:t>
            </a:r>
            <a:r>
              <a:rPr lang="en-US" sz="2400" dirty="0" smtClean="0"/>
              <a:t>way.</a:t>
            </a:r>
            <a:endParaRPr lang="en-US" sz="2400" dirty="0"/>
          </a:p>
          <a:p>
            <a:pPr marL="0" indent="0">
              <a:buNone/>
            </a:pPr>
            <a:r>
              <a:rPr lang="en-US" sz="2400" dirty="0"/>
              <a:t>I</a:t>
            </a:r>
            <a:r>
              <a:rPr lang="en-US" sz="2400" dirty="0" smtClean="0"/>
              <a:t>nstead of the </a:t>
            </a:r>
            <a:r>
              <a:rPr lang="en-US" sz="2400" dirty="0"/>
              <a:t>original Hint </a:t>
            </a:r>
            <a:r>
              <a:rPr lang="en-US" sz="2400" dirty="0" smtClean="0"/>
              <a:t>word, </a:t>
            </a:r>
            <a:r>
              <a:rPr lang="en-US" sz="2400" dirty="0"/>
              <a:t>we </a:t>
            </a:r>
            <a:r>
              <a:rPr lang="en-US" sz="2400" dirty="0" smtClean="0"/>
              <a:t>will give </a:t>
            </a:r>
            <a:r>
              <a:rPr lang="en-US" sz="2400" dirty="0"/>
              <a:t>you </a:t>
            </a:r>
            <a:r>
              <a:rPr lang="en-US" sz="2400" dirty="0" smtClean="0"/>
              <a:t>a new associated Hint word, </a:t>
            </a:r>
            <a:r>
              <a:rPr lang="en-US" sz="2400" dirty="0"/>
              <a:t>along with the first letter of a particular Response word that is related to that hint. </a:t>
            </a:r>
            <a:endParaRPr lang="en-US" sz="2400" dirty="0" smtClean="0"/>
          </a:p>
          <a:p>
            <a:pPr marL="0" indent="0">
              <a:buNone/>
            </a:pPr>
            <a:r>
              <a:rPr lang="en-US" sz="2400" dirty="0" smtClean="0"/>
              <a:t>For </a:t>
            </a:r>
            <a:r>
              <a:rPr lang="en-US" sz="2400" dirty="0"/>
              <a:t>instance, </a:t>
            </a:r>
            <a:r>
              <a:rPr lang="en-US" sz="2400" dirty="0" smtClean="0"/>
              <a:t>you </a:t>
            </a:r>
            <a:r>
              <a:rPr lang="en-US" sz="2400" dirty="0"/>
              <a:t>might be presented with </a:t>
            </a:r>
            <a:r>
              <a:rPr lang="en-US" sz="2400" dirty="0" smtClean="0"/>
              <a:t>NIGHT-- </a:t>
            </a:r>
            <a:r>
              <a:rPr lang="en-US" sz="2400" dirty="0"/>
              <a:t>E</a:t>
            </a:r>
            <a:r>
              <a:rPr lang="en-US" sz="2400" dirty="0" smtClean="0"/>
              <a:t>____. </a:t>
            </a:r>
            <a:r>
              <a:rPr lang="en-US" sz="2400" dirty="0"/>
              <a:t>Although you didn't see </a:t>
            </a:r>
            <a:r>
              <a:rPr lang="en-US" sz="2400" dirty="0" smtClean="0"/>
              <a:t>”NIGHT" </a:t>
            </a:r>
            <a:r>
              <a:rPr lang="en-US" sz="2400" dirty="0"/>
              <a:t>at all before, you did see a Response word that is related to </a:t>
            </a:r>
            <a:r>
              <a:rPr lang="en-US" sz="2400" dirty="0" smtClean="0"/>
              <a:t>“NIGHT” and </a:t>
            </a:r>
            <a:r>
              <a:rPr lang="en-US" sz="2400" dirty="0"/>
              <a:t>that begins with the letter </a:t>
            </a:r>
            <a:r>
              <a:rPr lang="en-US" sz="2400" dirty="0" smtClean="0"/>
              <a:t>’E' </a:t>
            </a:r>
            <a:r>
              <a:rPr lang="en-US" sz="2400" dirty="0"/>
              <a:t>- namely, </a:t>
            </a:r>
            <a:r>
              <a:rPr lang="en-US" sz="2400" dirty="0" smtClean="0"/>
              <a:t>”EVENING". Try to think </a:t>
            </a:r>
            <a:r>
              <a:rPr lang="en-US" sz="2400" dirty="0"/>
              <a:t>of the </a:t>
            </a:r>
            <a:r>
              <a:rPr lang="en-US" sz="2400" dirty="0" smtClean="0"/>
              <a:t>Response </a:t>
            </a:r>
            <a:r>
              <a:rPr lang="en-US" sz="2400" dirty="0"/>
              <a:t>word that you saw before </a:t>
            </a:r>
            <a:r>
              <a:rPr lang="en-US" sz="2400" b="1" dirty="0"/>
              <a:t>that is related to </a:t>
            </a:r>
            <a:r>
              <a:rPr lang="en-US" sz="2400" b="1" dirty="0" smtClean="0"/>
              <a:t>this new Hint </a:t>
            </a:r>
            <a:r>
              <a:rPr lang="en-US" sz="2400" b="1" dirty="0"/>
              <a:t>and that begins with the letter provided. </a:t>
            </a:r>
          </a:p>
          <a:p>
            <a:endParaRPr lang="en-US" dirty="0"/>
          </a:p>
        </p:txBody>
      </p:sp>
      <p:grpSp>
        <p:nvGrpSpPr>
          <p:cNvPr id="4" name="Group 3"/>
          <p:cNvGrpSpPr/>
          <p:nvPr/>
        </p:nvGrpSpPr>
        <p:grpSpPr>
          <a:xfrm>
            <a:off x="6883982" y="4426647"/>
            <a:ext cx="3378458" cy="2126564"/>
            <a:chOff x="4006459" y="2113958"/>
            <a:chExt cx="3600000" cy="2185483"/>
          </a:xfrm>
        </p:grpSpPr>
        <p:grpSp>
          <p:nvGrpSpPr>
            <p:cNvPr id="5" name="Group 4"/>
            <p:cNvGrpSpPr/>
            <p:nvPr/>
          </p:nvGrpSpPr>
          <p:grpSpPr>
            <a:xfrm>
              <a:off x="4006459" y="2113958"/>
              <a:ext cx="3600000" cy="2160000"/>
              <a:chOff x="3978751" y="2605780"/>
              <a:chExt cx="3600000" cy="2160000"/>
            </a:xfrm>
          </p:grpSpPr>
          <p:sp>
            <p:nvSpPr>
              <p:cNvPr id="10" name="Rectangle 9"/>
              <p:cNvSpPr>
                <a:spLocks noChangeAspect="1"/>
              </p:cNvSpPr>
              <p:nvPr/>
            </p:nvSpPr>
            <p:spPr>
              <a:xfrm>
                <a:off x="3978751" y="2605780"/>
                <a:ext cx="3600000" cy="21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NIGHT- - </a:t>
                </a:r>
                <a:r>
                  <a:rPr lang="en-US" sz="2000" dirty="0">
                    <a:solidFill>
                      <a:schemeClr val="tx1"/>
                    </a:solidFill>
                  </a:rPr>
                  <a:t>E</a:t>
                </a:r>
              </a:p>
              <a:p>
                <a:pPr algn="ctr"/>
                <a:endParaRPr lang="en-US" sz="2000" dirty="0">
                  <a:solidFill>
                    <a:schemeClr val="tx1"/>
                  </a:solidFill>
                </a:endParaRPr>
              </a:p>
              <a:p>
                <a:r>
                  <a:rPr lang="en-US" sz="1100" dirty="0">
                    <a:solidFill>
                      <a:schemeClr val="tx1"/>
                    </a:solidFill>
                  </a:rPr>
                  <a:t>            Type in the Response Word</a:t>
                </a:r>
                <a:endParaRPr lang="en-US" sz="2000" dirty="0">
                  <a:solidFill>
                    <a:schemeClr val="tx1"/>
                  </a:solidFill>
                </a:endParaRPr>
              </a:p>
            </p:txBody>
          </p:sp>
          <p:sp>
            <p:nvSpPr>
              <p:cNvPr id="11" name="Rounded Rectangle 10"/>
              <p:cNvSpPr/>
              <p:nvPr/>
            </p:nvSpPr>
            <p:spPr>
              <a:xfrm>
                <a:off x="6202151" y="3960008"/>
                <a:ext cx="896674" cy="175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evening</a:t>
                </a:r>
                <a:endParaRPr lang="en-US" sz="1100" dirty="0">
                  <a:solidFill>
                    <a:schemeClr val="tx1"/>
                  </a:solidFill>
                </a:endParaRPr>
              </a:p>
            </p:txBody>
          </p:sp>
          <p:sp>
            <p:nvSpPr>
              <p:cNvPr id="12" name="Rounded Rectangle 11"/>
              <p:cNvSpPr/>
              <p:nvPr/>
            </p:nvSpPr>
            <p:spPr>
              <a:xfrm>
                <a:off x="5395069" y="4165508"/>
                <a:ext cx="930720" cy="2078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Continue</a:t>
                </a:r>
              </a:p>
            </p:txBody>
          </p:sp>
        </p:grpSp>
        <p:cxnSp>
          <p:nvCxnSpPr>
            <p:cNvPr id="6" name="Straight Arrow Connector 5"/>
            <p:cNvCxnSpPr/>
            <p:nvPr/>
          </p:nvCxnSpPr>
          <p:spPr>
            <a:xfrm flipH="1" flipV="1">
              <a:off x="6761019" y="3581415"/>
              <a:ext cx="157017" cy="257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561994" y="3784568"/>
              <a:ext cx="956406" cy="276999"/>
            </a:xfrm>
            <a:prstGeom prst="rect">
              <a:avLst/>
            </a:prstGeom>
            <a:noFill/>
          </p:spPr>
          <p:txBody>
            <a:bodyPr wrap="square" rtlCol="0">
              <a:spAutoFit/>
            </a:bodyPr>
            <a:lstStyle/>
            <a:p>
              <a:r>
                <a:rPr lang="en-US" sz="1200">
                  <a:solidFill>
                    <a:srgbClr val="0070C0"/>
                  </a:solidFill>
                </a:rPr>
                <a:t>Type here</a:t>
              </a:r>
            </a:p>
          </p:txBody>
        </p:sp>
        <p:cxnSp>
          <p:nvCxnSpPr>
            <p:cNvPr id="8" name="Straight Arrow Connector 7"/>
            <p:cNvCxnSpPr/>
            <p:nvPr/>
          </p:nvCxnSpPr>
          <p:spPr>
            <a:xfrm flipH="1" flipV="1">
              <a:off x="5912921" y="3830911"/>
              <a:ext cx="97417" cy="20315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449387" y="4022442"/>
              <a:ext cx="1560944" cy="276999"/>
            </a:xfrm>
            <a:prstGeom prst="rect">
              <a:avLst/>
            </a:prstGeom>
            <a:noFill/>
          </p:spPr>
          <p:txBody>
            <a:bodyPr wrap="square" rtlCol="0">
              <a:spAutoFit/>
            </a:bodyPr>
            <a:lstStyle/>
            <a:p>
              <a:r>
                <a:rPr lang="en-US" sz="1200" dirty="0">
                  <a:solidFill>
                    <a:srgbClr val="0070C0"/>
                  </a:solidFill>
                </a:rPr>
                <a:t>Then click continue</a:t>
              </a:r>
            </a:p>
          </p:txBody>
        </p:sp>
      </p:grpSp>
      <p:sp>
        <p:nvSpPr>
          <p:cNvPr id="20" name="Rectangle 19"/>
          <p:cNvSpPr>
            <a:spLocks noChangeAspect="1"/>
          </p:cNvSpPr>
          <p:nvPr/>
        </p:nvSpPr>
        <p:spPr>
          <a:xfrm>
            <a:off x="1338895" y="4487399"/>
            <a:ext cx="3289116" cy="19734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 EVENING</a:t>
            </a:r>
            <a:endParaRPr lang="en-US" sz="2000" dirty="0">
              <a:solidFill>
                <a:schemeClr val="tx1"/>
              </a:solidFill>
            </a:endParaRPr>
          </a:p>
          <a:p>
            <a:pPr algn="ctr"/>
            <a:endParaRPr lang="en-US" sz="2000" dirty="0">
              <a:solidFill>
                <a:schemeClr val="tx1"/>
              </a:solidFill>
            </a:endParaRPr>
          </a:p>
        </p:txBody>
      </p:sp>
      <p:sp>
        <p:nvSpPr>
          <p:cNvPr id="23" name="TextBox 22"/>
          <p:cNvSpPr txBox="1"/>
          <p:nvPr/>
        </p:nvSpPr>
        <p:spPr>
          <a:xfrm>
            <a:off x="185058" y="3586631"/>
            <a:ext cx="1973943" cy="400110"/>
          </a:xfrm>
          <a:prstGeom prst="rect">
            <a:avLst/>
          </a:prstGeom>
          <a:noFill/>
        </p:spPr>
        <p:txBody>
          <a:bodyPr wrap="square" rtlCol="0">
            <a:spAutoFit/>
          </a:bodyPr>
          <a:lstStyle/>
          <a:p>
            <a:r>
              <a:rPr lang="en-US" sz="2000" b="1" dirty="0" smtClean="0"/>
              <a:t>Example:</a:t>
            </a:r>
            <a:endParaRPr lang="en-US" sz="2000" b="1" dirty="0"/>
          </a:p>
        </p:txBody>
      </p:sp>
      <p:sp>
        <p:nvSpPr>
          <p:cNvPr id="24" name="TextBox 23"/>
          <p:cNvSpPr txBox="1"/>
          <p:nvPr/>
        </p:nvSpPr>
        <p:spPr>
          <a:xfrm>
            <a:off x="1404584" y="3586631"/>
            <a:ext cx="2953367" cy="646331"/>
          </a:xfrm>
          <a:prstGeom prst="rect">
            <a:avLst/>
          </a:prstGeom>
          <a:noFill/>
        </p:spPr>
        <p:txBody>
          <a:bodyPr wrap="square" rtlCol="0">
            <a:spAutoFit/>
          </a:bodyPr>
          <a:lstStyle/>
          <a:p>
            <a:pPr algn="ctr"/>
            <a:r>
              <a:rPr lang="en-US" b="1" dirty="0" smtClean="0">
                <a:solidFill>
                  <a:srgbClr val="0070C0"/>
                </a:solidFill>
              </a:rPr>
              <a:t>In phase 1 you learned the below pair  </a:t>
            </a:r>
            <a:endParaRPr lang="en-US" b="1" dirty="0">
              <a:solidFill>
                <a:srgbClr val="0070C0"/>
              </a:solidFill>
            </a:endParaRPr>
          </a:p>
        </p:txBody>
      </p:sp>
      <p:sp>
        <p:nvSpPr>
          <p:cNvPr id="25" name="TextBox 24"/>
          <p:cNvSpPr txBox="1"/>
          <p:nvPr/>
        </p:nvSpPr>
        <p:spPr>
          <a:xfrm>
            <a:off x="5538971" y="3601506"/>
            <a:ext cx="6441220" cy="646331"/>
          </a:xfrm>
          <a:prstGeom prst="rect">
            <a:avLst/>
          </a:prstGeom>
          <a:noFill/>
        </p:spPr>
        <p:txBody>
          <a:bodyPr wrap="square" rtlCol="0">
            <a:spAutoFit/>
          </a:bodyPr>
          <a:lstStyle/>
          <a:p>
            <a:pPr algn="ctr"/>
            <a:r>
              <a:rPr lang="en-US" b="1" dirty="0" smtClean="0">
                <a:solidFill>
                  <a:srgbClr val="0070C0"/>
                </a:solidFill>
              </a:rPr>
              <a:t>Try to recall the response word that is related to the new hint word (e.g. “Night”) and starts with the provided letter (e.g. “E”).</a:t>
            </a:r>
            <a:endParaRPr lang="en-US" b="1" dirty="0">
              <a:solidFill>
                <a:srgbClr val="0070C0"/>
              </a:solidFill>
            </a:endParaRPr>
          </a:p>
        </p:txBody>
      </p:sp>
      <p:sp>
        <p:nvSpPr>
          <p:cNvPr id="16" name="TextBox 15"/>
          <p:cNvSpPr txBox="1"/>
          <p:nvPr/>
        </p:nvSpPr>
        <p:spPr>
          <a:xfrm>
            <a:off x="2928939" y="86321"/>
            <a:ext cx="6687671" cy="646331"/>
          </a:xfrm>
          <a:prstGeom prst="rect">
            <a:avLst/>
          </a:prstGeom>
          <a:noFill/>
        </p:spPr>
        <p:txBody>
          <a:bodyPr wrap="square" rtlCol="0">
            <a:spAutoFit/>
          </a:bodyPr>
          <a:lstStyle/>
          <a:p>
            <a:pPr algn="ctr"/>
            <a:r>
              <a:rPr lang="en-US" sz="3600" dirty="0"/>
              <a:t>Phase </a:t>
            </a:r>
            <a:r>
              <a:rPr lang="en-US" sz="3600" dirty="0" smtClean="0"/>
              <a:t>3: Test with New Hint Word</a:t>
            </a:r>
            <a:endParaRPr lang="en-US" sz="3600" dirty="0"/>
          </a:p>
        </p:txBody>
      </p:sp>
    </p:spTree>
    <p:extLst>
      <p:ext uri="{BB962C8B-B14F-4D97-AF65-F5344CB8AC3E}">
        <p14:creationId xmlns:p14="http://schemas.microsoft.com/office/powerpoint/2010/main" val="18861313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4" name="TextBox 3"/>
          <p:cNvSpPr txBox="1"/>
          <p:nvPr/>
        </p:nvSpPr>
        <p:spPr>
          <a:xfrm>
            <a:off x="0" y="64168"/>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5" name="TextBox 4"/>
          <p:cNvSpPr txBox="1"/>
          <p:nvPr/>
        </p:nvSpPr>
        <p:spPr>
          <a:xfrm>
            <a:off x="144433" y="3261350"/>
            <a:ext cx="1947334" cy="369332"/>
          </a:xfrm>
          <a:prstGeom prst="rect">
            <a:avLst/>
          </a:prstGeom>
          <a:noFill/>
        </p:spPr>
        <p:txBody>
          <a:bodyPr wrap="square" rtlCol="0">
            <a:spAutoFit/>
          </a:bodyPr>
          <a:lstStyle/>
          <a:p>
            <a:pPr algn="ctr"/>
            <a:r>
              <a:rPr lang="en-US" smtClean="0"/>
              <a:t>Pay Attention</a:t>
            </a:r>
            <a:endParaRPr lang="en-US" dirty="0"/>
          </a:p>
        </p:txBody>
      </p:sp>
    </p:spTree>
    <p:extLst>
      <p:ext uri="{BB962C8B-B14F-4D97-AF65-F5344CB8AC3E}">
        <p14:creationId xmlns:p14="http://schemas.microsoft.com/office/powerpoint/2010/main" val="1532389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1" name="TextBox 10"/>
          <p:cNvSpPr txBox="1"/>
          <p:nvPr/>
        </p:nvSpPr>
        <p:spPr>
          <a:xfrm>
            <a:off x="1272545" y="572644"/>
            <a:ext cx="1947334" cy="646331"/>
          </a:xfrm>
          <a:prstGeom prst="rect">
            <a:avLst/>
          </a:prstGeom>
          <a:noFill/>
        </p:spPr>
        <p:txBody>
          <a:bodyPr wrap="square" rtlCol="0">
            <a:spAutoFit/>
          </a:bodyPr>
          <a:lstStyle/>
          <a:p>
            <a:pPr algn="ctr"/>
            <a:r>
              <a:rPr lang="en-US" dirty="0" smtClean="0"/>
              <a:t>Think of the response word!</a:t>
            </a:r>
            <a:endParaRPr lang="en-US" dirty="0"/>
          </a:p>
        </p:txBody>
      </p:sp>
      <p:sp>
        <p:nvSpPr>
          <p:cNvPr id="12" name="TextBox 11"/>
          <p:cNvSpPr txBox="1"/>
          <p:nvPr/>
        </p:nvSpPr>
        <p:spPr>
          <a:xfrm>
            <a:off x="0" y="85248"/>
            <a:ext cx="2627194" cy="369332"/>
          </a:xfrm>
          <a:prstGeom prst="rect">
            <a:avLst/>
          </a:prstGeom>
          <a:noFill/>
        </p:spPr>
        <p:txBody>
          <a:bodyPr wrap="square" rtlCol="0">
            <a:spAutoFit/>
          </a:bodyPr>
          <a:lstStyle/>
          <a:p>
            <a:r>
              <a:rPr lang="en-US" b="1" dirty="0" smtClean="0"/>
              <a:t>Example Green Hint Trial</a:t>
            </a:r>
            <a:endParaRPr lang="en-US" b="1" dirty="0"/>
          </a:p>
        </p:txBody>
      </p:sp>
    </p:spTree>
    <p:extLst>
      <p:ext uri="{BB962C8B-B14F-4D97-AF65-F5344CB8AC3E}">
        <p14:creationId xmlns:p14="http://schemas.microsoft.com/office/powerpoint/2010/main" val="1295817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3" name="TextBox 22"/>
          <p:cNvSpPr txBox="1"/>
          <p:nvPr/>
        </p:nvSpPr>
        <p:spPr>
          <a:xfrm>
            <a:off x="3175641" y="551228"/>
            <a:ext cx="1062054" cy="307777"/>
          </a:xfrm>
          <a:prstGeom prst="rect">
            <a:avLst/>
          </a:prstGeom>
          <a:noFill/>
        </p:spPr>
        <p:txBody>
          <a:bodyPr wrap="square" rtlCol="0">
            <a:spAutoFit/>
          </a:bodyPr>
          <a:lstStyle/>
          <a:p>
            <a:r>
              <a:rPr lang="en-US" sz="1400" b="1" dirty="0" smtClean="0"/>
              <a:t>EVENING</a:t>
            </a:r>
            <a:endParaRPr lang="en-US" sz="1400" b="1" dirty="0"/>
          </a:p>
        </p:txBody>
      </p:sp>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Green Hint Trial</a:t>
            </a:r>
            <a:endParaRPr lang="en-US" b="1" dirty="0"/>
          </a:p>
        </p:txBody>
      </p:sp>
    </p:spTree>
    <p:extLst>
      <p:ext uri="{BB962C8B-B14F-4D97-AF65-F5344CB8AC3E}">
        <p14:creationId xmlns:p14="http://schemas.microsoft.com/office/powerpoint/2010/main" val="11671085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3" name="TextBox 22"/>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17" name="TextBox 16"/>
          <p:cNvSpPr txBox="1"/>
          <p:nvPr/>
        </p:nvSpPr>
        <p:spPr>
          <a:xfrm>
            <a:off x="1984636" y="3325572"/>
            <a:ext cx="1947334" cy="646331"/>
          </a:xfrm>
          <a:prstGeom prst="rect">
            <a:avLst/>
          </a:prstGeom>
          <a:noFill/>
        </p:spPr>
        <p:txBody>
          <a:bodyPr wrap="square" rtlCol="0">
            <a:spAutoFit/>
          </a:bodyPr>
          <a:lstStyle/>
          <a:p>
            <a:pPr algn="ctr"/>
            <a:r>
              <a:rPr lang="en-US" dirty="0" smtClean="0"/>
              <a:t>Continue thinking of response word</a:t>
            </a:r>
            <a:endParaRPr lang="en-US" dirty="0"/>
          </a:p>
        </p:txBody>
      </p:sp>
    </p:spTree>
    <p:extLst>
      <p:ext uri="{BB962C8B-B14F-4D97-AF65-F5344CB8AC3E}">
        <p14:creationId xmlns:p14="http://schemas.microsoft.com/office/powerpoint/2010/main" val="4785244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5" name="TextBox 14"/>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grpSp>
        <p:nvGrpSpPr>
          <p:cNvPr id="4" name="Group 3"/>
          <p:cNvGrpSpPr/>
          <p:nvPr/>
        </p:nvGrpSpPr>
        <p:grpSpPr>
          <a:xfrm>
            <a:off x="3598332" y="2243970"/>
            <a:ext cx="2561601" cy="1134759"/>
            <a:chOff x="7692788" y="2231207"/>
            <a:chExt cx="2561601" cy="1134759"/>
          </a:xfrm>
        </p:grpSpPr>
        <p:sp>
          <p:nvSpPr>
            <p:cNvPr id="35" name="Rectangle 34"/>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8172494" y="2282950"/>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37" name="TextBox 36"/>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38" name="TextBox 37"/>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40" name="Straight Connector 39"/>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 descr="rrow computer mouse cursor icon clicking pointer Vector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27" name="TextBox 26"/>
          <p:cNvSpPr txBox="1"/>
          <p:nvPr/>
        </p:nvSpPr>
        <p:spPr>
          <a:xfrm>
            <a:off x="3175641" y="1864875"/>
            <a:ext cx="3433289" cy="369332"/>
          </a:xfrm>
          <a:prstGeom prst="rect">
            <a:avLst/>
          </a:prstGeom>
          <a:noFill/>
        </p:spPr>
        <p:txBody>
          <a:bodyPr wrap="square" rtlCol="0">
            <a:spAutoFit/>
          </a:bodyPr>
          <a:lstStyle/>
          <a:p>
            <a:pPr algn="ctr"/>
            <a:r>
              <a:rPr lang="en-US" smtClean="0"/>
              <a:t>Slide to </a:t>
            </a:r>
            <a:r>
              <a:rPr lang="en-US" dirty="0" smtClean="0"/>
              <a:t>answer!</a:t>
            </a:r>
            <a:endParaRPr lang="en-US" dirty="0"/>
          </a:p>
        </p:txBody>
      </p:sp>
    </p:spTree>
    <p:extLst>
      <p:ext uri="{BB962C8B-B14F-4D97-AF65-F5344CB8AC3E}">
        <p14:creationId xmlns:p14="http://schemas.microsoft.com/office/powerpoint/2010/main" val="18012470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4" name="TextBox 3"/>
          <p:cNvSpPr txBox="1"/>
          <p:nvPr/>
        </p:nvSpPr>
        <p:spPr>
          <a:xfrm>
            <a:off x="0" y="64168"/>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5" name="TextBox 4"/>
          <p:cNvSpPr txBox="1"/>
          <p:nvPr/>
        </p:nvSpPr>
        <p:spPr>
          <a:xfrm>
            <a:off x="144433" y="3261350"/>
            <a:ext cx="1947334" cy="369332"/>
          </a:xfrm>
          <a:prstGeom prst="rect">
            <a:avLst/>
          </a:prstGeom>
          <a:noFill/>
        </p:spPr>
        <p:txBody>
          <a:bodyPr wrap="square" rtlCol="0">
            <a:spAutoFit/>
          </a:bodyPr>
          <a:lstStyle/>
          <a:p>
            <a:pPr algn="ctr"/>
            <a:r>
              <a:rPr lang="en-US" smtClean="0"/>
              <a:t>Pay Attention</a:t>
            </a:r>
            <a:endParaRPr lang="en-US" dirty="0"/>
          </a:p>
        </p:txBody>
      </p:sp>
      <p:sp>
        <p:nvSpPr>
          <p:cNvPr id="3" name="TextBox 2"/>
          <p:cNvSpPr txBox="1"/>
          <p:nvPr/>
        </p:nvSpPr>
        <p:spPr>
          <a:xfrm>
            <a:off x="144433" y="878541"/>
            <a:ext cx="2957355" cy="461665"/>
          </a:xfrm>
          <a:prstGeom prst="rect">
            <a:avLst/>
          </a:prstGeom>
          <a:noFill/>
        </p:spPr>
        <p:txBody>
          <a:bodyPr wrap="square" rtlCol="0">
            <a:spAutoFit/>
          </a:bodyPr>
          <a:lstStyle/>
          <a:p>
            <a:r>
              <a:rPr lang="en-US" sz="2400" b="1" dirty="0" smtClean="0"/>
              <a:t>OR</a:t>
            </a:r>
            <a:r>
              <a:rPr lang="en-US" b="1" dirty="0" smtClean="0"/>
              <a:t>, if the hint word is red</a:t>
            </a:r>
            <a:r>
              <a:rPr lang="mr-IN" b="1" dirty="0" smtClean="0"/>
              <a:t>…</a:t>
            </a:r>
            <a:endParaRPr lang="en-US" b="1" dirty="0"/>
          </a:p>
        </p:txBody>
      </p:sp>
    </p:spTree>
    <p:extLst>
      <p:ext uri="{BB962C8B-B14F-4D97-AF65-F5344CB8AC3E}">
        <p14:creationId xmlns:p14="http://schemas.microsoft.com/office/powerpoint/2010/main" val="12775200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1" name="TextBox 10"/>
          <p:cNvSpPr txBox="1"/>
          <p:nvPr/>
        </p:nvSpPr>
        <p:spPr>
          <a:xfrm>
            <a:off x="894433" y="518802"/>
            <a:ext cx="1947334" cy="646331"/>
          </a:xfrm>
          <a:prstGeom prst="rect">
            <a:avLst/>
          </a:prstGeom>
          <a:noFill/>
        </p:spPr>
        <p:txBody>
          <a:bodyPr wrap="square" rtlCol="0">
            <a:spAutoFit/>
          </a:bodyPr>
          <a:lstStyle/>
          <a:p>
            <a:pPr algn="ctr"/>
            <a:r>
              <a:rPr lang="en-US" dirty="0" smtClean="0"/>
              <a:t>DO NOT think of response word!</a:t>
            </a:r>
            <a:endParaRPr lang="en-US" dirty="0"/>
          </a:p>
        </p:txBody>
      </p:sp>
      <p:sp>
        <p:nvSpPr>
          <p:cNvPr id="12" name="TextBox 11"/>
          <p:cNvSpPr txBox="1"/>
          <p:nvPr/>
        </p:nvSpPr>
        <p:spPr>
          <a:xfrm>
            <a:off x="0" y="85248"/>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4" name="TextBox 3"/>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7384986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3" name="TextBox 22"/>
          <p:cNvSpPr txBox="1"/>
          <p:nvPr/>
        </p:nvSpPr>
        <p:spPr>
          <a:xfrm>
            <a:off x="3175641" y="551228"/>
            <a:ext cx="1062054" cy="307777"/>
          </a:xfrm>
          <a:prstGeom prst="rect">
            <a:avLst/>
          </a:prstGeom>
          <a:noFill/>
        </p:spPr>
        <p:txBody>
          <a:bodyPr wrap="square" rtlCol="0">
            <a:spAutoFit/>
          </a:bodyPr>
          <a:lstStyle/>
          <a:p>
            <a:r>
              <a:rPr lang="en-US" sz="1400" b="1" dirty="0" smtClean="0"/>
              <a:t>EVENING</a:t>
            </a:r>
            <a:endParaRPr lang="en-US" sz="1400" b="1" dirty="0"/>
          </a:p>
        </p:txBody>
      </p:sp>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7" name="TextBox 16"/>
          <p:cNvSpPr txBox="1"/>
          <p:nvPr/>
        </p:nvSpPr>
        <p:spPr>
          <a:xfrm>
            <a:off x="1575919" y="3325572"/>
            <a:ext cx="2898930" cy="646331"/>
          </a:xfrm>
          <a:prstGeom prst="rect">
            <a:avLst/>
          </a:prstGeom>
          <a:noFill/>
        </p:spPr>
        <p:txBody>
          <a:bodyPr wrap="square" rtlCol="0">
            <a:spAutoFit/>
          </a:bodyPr>
          <a:lstStyle/>
          <a:p>
            <a:pPr algn="ctr"/>
            <a:r>
              <a:rPr lang="en-US" dirty="0"/>
              <a:t>I</a:t>
            </a:r>
            <a:r>
              <a:rPr lang="en-US" dirty="0" smtClean="0"/>
              <a:t>f it </a:t>
            </a:r>
            <a:r>
              <a:rPr lang="en-US" b="1" dirty="0" smtClean="0"/>
              <a:t>accidentally</a:t>
            </a:r>
            <a:r>
              <a:rPr lang="en-US" dirty="0" smtClean="0"/>
              <a:t> comes to mind, try to push it out!</a:t>
            </a:r>
            <a:endParaRPr lang="en-US" dirty="0"/>
          </a:p>
        </p:txBody>
      </p:sp>
      <p:sp>
        <p:nvSpPr>
          <p:cNvPr id="19" name="TextBox 18"/>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638999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864" y="393892"/>
            <a:ext cx="11812248" cy="4524315"/>
          </a:xfrm>
          <a:prstGeom prst="rect">
            <a:avLst/>
          </a:prstGeom>
        </p:spPr>
        <p:txBody>
          <a:bodyPr wrap="square">
            <a:spAutoFit/>
          </a:bodyPr>
          <a:lstStyle/>
          <a:p>
            <a:r>
              <a:rPr lang="en-US" sz="2400" dirty="0"/>
              <a:t>If the hint word was red, then you should have tried to block the response word from coming to mind. You may not always succeed in blocking the response word. </a:t>
            </a:r>
            <a:r>
              <a:rPr lang="en-US" sz="2400" b="1" dirty="0"/>
              <a:t>Try to be honest! </a:t>
            </a:r>
            <a:r>
              <a:rPr lang="en-US" sz="2400" dirty="0"/>
              <a:t>Did it come to mind at all during that time</a:t>
            </a:r>
            <a:r>
              <a:rPr lang="en-US" sz="2400" dirty="0" smtClean="0"/>
              <a:t>?</a:t>
            </a:r>
          </a:p>
          <a:p>
            <a:endParaRPr lang="en-US" sz="2400" dirty="0"/>
          </a:p>
          <a:p>
            <a:endParaRPr lang="en-US" sz="2400" dirty="0" smtClean="0"/>
          </a:p>
          <a:p>
            <a:endParaRPr lang="en-US" sz="2400" dirty="0"/>
          </a:p>
          <a:p>
            <a:endParaRPr lang="en-US" sz="2400" dirty="0" smtClean="0"/>
          </a:p>
          <a:p>
            <a:endParaRPr lang="en-US" sz="2400" dirty="0" smtClean="0"/>
          </a:p>
          <a:p>
            <a:endParaRPr lang="en-US" sz="2400" dirty="0"/>
          </a:p>
          <a:p>
            <a:r>
              <a:rPr lang="en-US" sz="2400" dirty="0"/>
              <a:t>If the hint word was green, then you should have tried to think of the response word. You may not always succeed in remembering the response word. </a:t>
            </a:r>
            <a:r>
              <a:rPr lang="en-US" sz="2400" b="1" dirty="0"/>
              <a:t>Try to be honest! </a:t>
            </a:r>
            <a:r>
              <a:rPr lang="en-US" sz="2400" dirty="0"/>
              <a:t>Did it come to mind at all during that time</a:t>
            </a:r>
            <a:r>
              <a:rPr lang="en-US" sz="2400" dirty="0" smtClean="0"/>
              <a:t>?</a:t>
            </a:r>
            <a:endParaRPr lang="en-US" sz="2400" dirty="0"/>
          </a:p>
        </p:txBody>
      </p:sp>
      <p:sp>
        <p:nvSpPr>
          <p:cNvPr id="4" name="Rectangle 3"/>
          <p:cNvSpPr>
            <a:spLocks noChangeAspect="1"/>
          </p:cNvSpPr>
          <p:nvPr/>
        </p:nvSpPr>
        <p:spPr>
          <a:xfrm>
            <a:off x="2241537" y="1656334"/>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C00000"/>
                </a:solidFill>
              </a:rPr>
              <a:t>ROBE</a:t>
            </a:r>
            <a:endParaRPr lang="en-US" sz="2400" dirty="0">
              <a:solidFill>
                <a:srgbClr val="C00000"/>
              </a:solidFill>
            </a:endParaRPr>
          </a:p>
          <a:p>
            <a:pPr algn="ctr"/>
            <a:endParaRPr lang="en-US" sz="2000" dirty="0">
              <a:solidFill>
                <a:schemeClr val="tx1"/>
              </a:solidFill>
            </a:endParaRPr>
          </a:p>
        </p:txBody>
      </p:sp>
      <p:sp>
        <p:nvSpPr>
          <p:cNvPr id="5" name="Rectangle 4"/>
          <p:cNvSpPr>
            <a:spLocks noChangeAspect="1"/>
          </p:cNvSpPr>
          <p:nvPr/>
        </p:nvSpPr>
        <p:spPr>
          <a:xfrm>
            <a:off x="2432816" y="5148131"/>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B050"/>
                </a:solidFill>
              </a:rPr>
              <a:t>ROBE</a:t>
            </a:r>
            <a:endParaRPr lang="en-US" sz="2400" dirty="0">
              <a:solidFill>
                <a:srgbClr val="00B050"/>
              </a:solidFill>
            </a:endParaRPr>
          </a:p>
          <a:p>
            <a:pPr algn="ctr"/>
            <a:endParaRPr lang="en-US" sz="2000" dirty="0">
              <a:solidFill>
                <a:schemeClr val="tx1"/>
              </a:solidFill>
            </a:endParaRPr>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0410" y="1465794"/>
            <a:ext cx="994004" cy="1083701"/>
          </a:xfrm>
          <a:prstGeom prst="rect">
            <a:avLst/>
          </a:prstGeom>
        </p:spPr>
      </p:pic>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1197" y="4665686"/>
            <a:ext cx="994004" cy="1083701"/>
          </a:xfrm>
          <a:prstGeom prst="rect">
            <a:avLst/>
          </a:prstGeom>
        </p:spPr>
      </p:pic>
      <p:sp>
        <p:nvSpPr>
          <p:cNvPr id="24" name="Cross 23"/>
          <p:cNvSpPr>
            <a:spLocks noChangeAspect="1"/>
          </p:cNvSpPr>
          <p:nvPr/>
        </p:nvSpPr>
        <p:spPr>
          <a:xfrm rot="2680583">
            <a:off x="5214351" y="1740062"/>
            <a:ext cx="327249" cy="327273"/>
          </a:xfrm>
          <a:prstGeom prst="plus">
            <a:avLst>
              <a:gd name="adj" fmla="val 4239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075423" y="5019856"/>
            <a:ext cx="1062054" cy="307777"/>
          </a:xfrm>
          <a:prstGeom prst="rect">
            <a:avLst/>
          </a:prstGeom>
          <a:noFill/>
        </p:spPr>
        <p:txBody>
          <a:bodyPr wrap="square" rtlCol="0">
            <a:spAutoFit/>
          </a:bodyPr>
          <a:lstStyle/>
          <a:p>
            <a:r>
              <a:rPr lang="en-US" sz="1400" dirty="0" smtClean="0"/>
              <a:t>EVENING</a:t>
            </a:r>
            <a:endParaRPr lang="en-US" sz="1400" dirty="0"/>
          </a:p>
        </p:txBody>
      </p:sp>
      <p:grpSp>
        <p:nvGrpSpPr>
          <p:cNvPr id="26" name="Group 25"/>
          <p:cNvGrpSpPr/>
          <p:nvPr/>
        </p:nvGrpSpPr>
        <p:grpSpPr>
          <a:xfrm>
            <a:off x="5498199" y="1531520"/>
            <a:ext cx="2972320" cy="1813191"/>
            <a:chOff x="3803881" y="3307712"/>
            <a:chExt cx="2972320" cy="1813191"/>
          </a:xfrm>
        </p:grpSpPr>
        <p:grpSp>
          <p:nvGrpSpPr>
            <p:cNvPr id="27" name="Group 26"/>
            <p:cNvGrpSpPr/>
            <p:nvPr/>
          </p:nvGrpSpPr>
          <p:grpSpPr>
            <a:xfrm>
              <a:off x="3803881" y="3307712"/>
              <a:ext cx="2972320" cy="1813191"/>
              <a:chOff x="7692788" y="2231207"/>
              <a:chExt cx="2098828" cy="1134759"/>
            </a:xfrm>
          </p:grpSpPr>
          <p:sp>
            <p:nvSpPr>
              <p:cNvPr id="32" name="Rectangle 31"/>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8120172" y="2321533"/>
                <a:ext cx="1671444" cy="597114"/>
              </a:xfrm>
              <a:prstGeom prst="rect">
                <a:avLst/>
              </a:prstGeom>
              <a:noFill/>
            </p:spPr>
            <p:txBody>
              <a:bodyPr wrap="square" rtlCol="0">
                <a:spAutoFit/>
              </a:bodyPr>
              <a:lstStyle/>
              <a:p>
                <a:pPr algn="ctr"/>
                <a:r>
                  <a:rPr lang="en-US" sz="1400" dirty="0" smtClean="0"/>
                  <a:t>Did the response word come to mind when the RED/GREEN </a:t>
                </a:r>
                <a:r>
                  <a:rPr lang="en-US" sz="1400" dirty="0" smtClean="0"/>
                  <a:t>hint word was </a:t>
                </a:r>
                <a:r>
                  <a:rPr lang="en-US" sz="1400" dirty="0" smtClean="0"/>
                  <a:t>on the screen?</a:t>
                </a:r>
                <a:endParaRPr lang="en-US" sz="1400" dirty="0"/>
              </a:p>
            </p:txBody>
          </p:sp>
          <p:sp>
            <p:nvSpPr>
              <p:cNvPr id="34" name="TextBox 33"/>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35" name="TextBox 34"/>
              <p:cNvSpPr txBox="1"/>
              <p:nvPr/>
            </p:nvSpPr>
            <p:spPr>
              <a:xfrm>
                <a:off x="9044500" y="3069827"/>
                <a:ext cx="665028" cy="154094"/>
              </a:xfrm>
              <a:prstGeom prst="rect">
                <a:avLst/>
              </a:prstGeom>
              <a:noFill/>
            </p:spPr>
            <p:txBody>
              <a:bodyPr wrap="square" rtlCol="0">
                <a:spAutoFit/>
              </a:bodyPr>
              <a:lstStyle/>
              <a:p>
                <a:pPr algn="ctr"/>
                <a:r>
                  <a:rPr lang="en-US" sz="1000" dirty="0" smtClean="0"/>
                  <a:t>OFTEN</a:t>
                </a:r>
                <a:endParaRPr lang="en-US" sz="1000" dirty="0"/>
              </a:p>
            </p:txBody>
          </p:sp>
          <p:pic>
            <p:nvPicPr>
              <p:cNvPr id="36" name="Picture 2" descr="rrow computer mouse cursor icon clicking pointer Vector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31775" t="16061" r="32013" b="24674"/>
              <a:stretch/>
            </p:blipFill>
            <p:spPr bwMode="auto">
              <a:xfrm>
                <a:off x="8455145" y="3039599"/>
                <a:ext cx="63640" cy="91656"/>
              </a:xfrm>
              <a:prstGeom prst="rect">
                <a:avLst/>
              </a:prstGeom>
              <a:noFill/>
              <a:extLst>
                <a:ext uri="{909E8E84-426E-40DD-AFC4-6F175D3DCCD1}">
                  <a14:hiddenFill xmlns:a14="http://schemas.microsoft.com/office/drawing/2010/main">
                    <a:solidFill>
                      <a:srgbClr val="FFFFFF"/>
                    </a:solidFill>
                  </a14:hiddenFill>
                </a:ext>
              </a:extLst>
            </p:spPr>
          </p:pic>
        </p:grpSp>
        <p:sp>
          <p:nvSpPr>
            <p:cNvPr id="28" name="TextBox 27"/>
            <p:cNvSpPr txBox="1"/>
            <p:nvPr/>
          </p:nvSpPr>
          <p:spPr>
            <a:xfrm>
              <a:off x="4898508" y="4649624"/>
              <a:ext cx="1218188" cy="246221"/>
            </a:xfrm>
            <a:prstGeom prst="rect">
              <a:avLst/>
            </a:prstGeom>
            <a:noFill/>
          </p:spPr>
          <p:txBody>
            <a:bodyPr wrap="square" rtlCol="0">
              <a:spAutoFit/>
            </a:bodyPr>
            <a:lstStyle/>
            <a:p>
              <a:pPr algn="ctr"/>
              <a:r>
                <a:rPr lang="en-US" sz="1000" smtClean="0"/>
                <a:t>BRIEFLY</a:t>
              </a:r>
              <a:endParaRPr lang="en-US" sz="1000" dirty="0"/>
            </a:p>
          </p:txBody>
        </p:sp>
        <p:sp>
          <p:nvSpPr>
            <p:cNvPr id="29" name="Donut 28"/>
            <p:cNvSpPr/>
            <p:nvPr/>
          </p:nvSpPr>
          <p:spPr>
            <a:xfrm>
              <a:off x="6154250" y="4529802"/>
              <a:ext cx="124006" cy="123977"/>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Donut 29"/>
            <p:cNvSpPr/>
            <p:nvPr/>
          </p:nvSpPr>
          <p:spPr>
            <a:xfrm>
              <a:off x="5468615" y="4528827"/>
              <a:ext cx="124006" cy="123977"/>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Donut 30"/>
            <p:cNvSpPr/>
            <p:nvPr/>
          </p:nvSpPr>
          <p:spPr>
            <a:xfrm>
              <a:off x="4794270" y="4537270"/>
              <a:ext cx="124006" cy="123977"/>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37" name="Group 36"/>
          <p:cNvGrpSpPr/>
          <p:nvPr/>
        </p:nvGrpSpPr>
        <p:grpSpPr>
          <a:xfrm>
            <a:off x="5498199" y="4847748"/>
            <a:ext cx="2972320" cy="1813191"/>
            <a:chOff x="3803881" y="3307712"/>
            <a:chExt cx="2972320" cy="1813191"/>
          </a:xfrm>
        </p:grpSpPr>
        <p:grpSp>
          <p:nvGrpSpPr>
            <p:cNvPr id="38" name="Group 37"/>
            <p:cNvGrpSpPr/>
            <p:nvPr/>
          </p:nvGrpSpPr>
          <p:grpSpPr>
            <a:xfrm>
              <a:off x="3803881" y="3307712"/>
              <a:ext cx="2972320" cy="1813191"/>
              <a:chOff x="7692788" y="2231207"/>
              <a:chExt cx="2098828" cy="1134759"/>
            </a:xfrm>
          </p:grpSpPr>
          <p:sp>
            <p:nvSpPr>
              <p:cNvPr id="43" name="Rectangle 42"/>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8120172" y="2321533"/>
                <a:ext cx="1671444" cy="597114"/>
              </a:xfrm>
              <a:prstGeom prst="rect">
                <a:avLst/>
              </a:prstGeom>
              <a:noFill/>
            </p:spPr>
            <p:txBody>
              <a:bodyPr wrap="square" rtlCol="0">
                <a:spAutoFit/>
              </a:bodyPr>
              <a:lstStyle/>
              <a:p>
                <a:pPr algn="ctr"/>
                <a:r>
                  <a:rPr lang="en-US" sz="1400" dirty="0" smtClean="0"/>
                  <a:t>Did the response word come to mind when the RED/GREEN </a:t>
                </a:r>
                <a:r>
                  <a:rPr lang="en-US" sz="1400" dirty="0" smtClean="0"/>
                  <a:t>hint word was </a:t>
                </a:r>
                <a:r>
                  <a:rPr lang="en-US" sz="1400" dirty="0" smtClean="0"/>
                  <a:t>on the screen?</a:t>
                </a:r>
                <a:endParaRPr lang="en-US" sz="1400" dirty="0"/>
              </a:p>
            </p:txBody>
          </p:sp>
          <p:sp>
            <p:nvSpPr>
              <p:cNvPr id="45" name="TextBox 44"/>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46" name="TextBox 45"/>
              <p:cNvSpPr txBox="1"/>
              <p:nvPr/>
            </p:nvSpPr>
            <p:spPr>
              <a:xfrm>
                <a:off x="9044500" y="3069827"/>
                <a:ext cx="665028" cy="154094"/>
              </a:xfrm>
              <a:prstGeom prst="rect">
                <a:avLst/>
              </a:prstGeom>
              <a:noFill/>
            </p:spPr>
            <p:txBody>
              <a:bodyPr wrap="square" rtlCol="0">
                <a:spAutoFit/>
              </a:bodyPr>
              <a:lstStyle/>
              <a:p>
                <a:pPr algn="ctr"/>
                <a:r>
                  <a:rPr lang="en-US" sz="1000" dirty="0" smtClean="0"/>
                  <a:t>OFTEN</a:t>
                </a:r>
                <a:endParaRPr lang="en-US" sz="1000" dirty="0"/>
              </a:p>
            </p:txBody>
          </p:sp>
          <p:pic>
            <p:nvPicPr>
              <p:cNvPr id="47" name="Picture 2" descr="rrow computer mouse cursor icon clicking pointer Vector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31775" t="16061" r="32013" b="24674"/>
              <a:stretch/>
            </p:blipFill>
            <p:spPr bwMode="auto">
              <a:xfrm>
                <a:off x="9423661" y="3031424"/>
                <a:ext cx="63640" cy="91656"/>
              </a:xfrm>
              <a:prstGeom prst="rect">
                <a:avLst/>
              </a:prstGeom>
              <a:noFill/>
              <a:extLst>
                <a:ext uri="{909E8E84-426E-40DD-AFC4-6F175D3DCCD1}">
                  <a14:hiddenFill xmlns:a14="http://schemas.microsoft.com/office/drawing/2010/main">
                    <a:solidFill>
                      <a:srgbClr val="FFFFFF"/>
                    </a:solidFill>
                  </a14:hiddenFill>
                </a:ext>
              </a:extLst>
            </p:spPr>
          </p:pic>
        </p:grpSp>
        <p:sp>
          <p:nvSpPr>
            <p:cNvPr id="39" name="TextBox 38"/>
            <p:cNvSpPr txBox="1"/>
            <p:nvPr/>
          </p:nvSpPr>
          <p:spPr>
            <a:xfrm>
              <a:off x="4898508" y="4649624"/>
              <a:ext cx="1218188" cy="246221"/>
            </a:xfrm>
            <a:prstGeom prst="rect">
              <a:avLst/>
            </a:prstGeom>
            <a:noFill/>
          </p:spPr>
          <p:txBody>
            <a:bodyPr wrap="square" rtlCol="0">
              <a:spAutoFit/>
            </a:bodyPr>
            <a:lstStyle/>
            <a:p>
              <a:pPr algn="ctr"/>
              <a:r>
                <a:rPr lang="en-US" sz="1000" smtClean="0"/>
                <a:t>BRIEFLY</a:t>
              </a:r>
              <a:endParaRPr lang="en-US" sz="1000" dirty="0"/>
            </a:p>
          </p:txBody>
        </p:sp>
        <p:sp>
          <p:nvSpPr>
            <p:cNvPr id="40" name="Donut 39"/>
            <p:cNvSpPr/>
            <p:nvPr/>
          </p:nvSpPr>
          <p:spPr>
            <a:xfrm>
              <a:off x="6154250" y="4529802"/>
              <a:ext cx="124006" cy="123977"/>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Donut 40"/>
            <p:cNvSpPr/>
            <p:nvPr/>
          </p:nvSpPr>
          <p:spPr>
            <a:xfrm>
              <a:off x="5468615" y="4528827"/>
              <a:ext cx="124006" cy="123977"/>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2" name="Donut 41"/>
            <p:cNvSpPr/>
            <p:nvPr/>
          </p:nvSpPr>
          <p:spPr>
            <a:xfrm>
              <a:off x="4794270" y="4537270"/>
              <a:ext cx="124006" cy="123977"/>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591322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7" name="TextBox 16"/>
          <p:cNvSpPr txBox="1"/>
          <p:nvPr/>
        </p:nvSpPr>
        <p:spPr>
          <a:xfrm>
            <a:off x="1984636" y="3325572"/>
            <a:ext cx="1947334" cy="923330"/>
          </a:xfrm>
          <a:prstGeom prst="rect">
            <a:avLst/>
          </a:prstGeom>
          <a:noFill/>
        </p:spPr>
        <p:txBody>
          <a:bodyPr wrap="square" rtlCol="0">
            <a:spAutoFit/>
          </a:bodyPr>
          <a:lstStyle/>
          <a:p>
            <a:pPr algn="ctr"/>
            <a:r>
              <a:rPr lang="en-US" dirty="0" smtClean="0"/>
              <a:t>Continue to block the response word.</a:t>
            </a:r>
            <a:endParaRPr lang="en-US" dirty="0"/>
          </a:p>
        </p:txBody>
      </p:sp>
      <p:sp>
        <p:nvSpPr>
          <p:cNvPr id="10" name="TextBox 9"/>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8904110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15" name="TextBox 14"/>
          <p:cNvSpPr txBox="1"/>
          <p:nvPr/>
        </p:nvSpPr>
        <p:spPr>
          <a:xfrm>
            <a:off x="3807478" y="3261350"/>
            <a:ext cx="1947334" cy="369332"/>
          </a:xfrm>
          <a:prstGeom prst="rect">
            <a:avLst/>
          </a:prstGeom>
          <a:noFill/>
        </p:spPr>
        <p:txBody>
          <a:bodyPr wrap="square" rtlCol="0">
            <a:spAutoFit/>
          </a:bodyPr>
          <a:lstStyle/>
          <a:p>
            <a:pPr algn="ctr"/>
            <a:r>
              <a:rPr lang="en-US" smtClean="0"/>
              <a:t>Pay Attention</a:t>
            </a:r>
            <a:endParaRPr lang="en-US" dirty="0"/>
          </a:p>
        </p:txBody>
      </p:sp>
      <p:sp>
        <p:nvSpPr>
          <p:cNvPr id="10" name="TextBox 9"/>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4315862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15" name="TextBox 14"/>
          <p:cNvSpPr txBox="1"/>
          <p:nvPr/>
        </p:nvSpPr>
        <p:spPr>
          <a:xfrm>
            <a:off x="3807478" y="3261350"/>
            <a:ext cx="1947334" cy="369332"/>
          </a:xfrm>
          <a:prstGeom prst="rect">
            <a:avLst/>
          </a:prstGeom>
          <a:noFill/>
        </p:spPr>
        <p:txBody>
          <a:bodyPr wrap="square" rtlCol="0">
            <a:spAutoFit/>
          </a:bodyPr>
          <a:lstStyle/>
          <a:p>
            <a:pPr algn="ctr"/>
            <a:r>
              <a:rPr lang="en-US" smtClean="0"/>
              <a:t>Pay Attention</a:t>
            </a:r>
            <a:endParaRPr lang="en-US" dirty="0"/>
          </a:p>
        </p:txBody>
      </p:sp>
      <p:sp>
        <p:nvSpPr>
          <p:cNvPr id="10" name="TextBox 9"/>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
        <p:nvSpPr>
          <p:cNvPr id="11" name="TextBox 10"/>
          <p:cNvSpPr txBox="1"/>
          <p:nvPr/>
        </p:nvSpPr>
        <p:spPr>
          <a:xfrm>
            <a:off x="4859087" y="1820804"/>
            <a:ext cx="3433289" cy="369332"/>
          </a:xfrm>
          <a:prstGeom prst="rect">
            <a:avLst/>
          </a:prstGeom>
          <a:noFill/>
        </p:spPr>
        <p:txBody>
          <a:bodyPr wrap="square" rtlCol="0">
            <a:spAutoFit/>
          </a:bodyPr>
          <a:lstStyle/>
          <a:p>
            <a:pPr algn="ctr"/>
            <a:r>
              <a:rPr lang="en-US" dirty="0" smtClean="0"/>
              <a:t>Slide to answer!</a:t>
            </a:r>
            <a:endParaRPr lang="en-US" dirty="0"/>
          </a:p>
        </p:txBody>
      </p:sp>
      <p:grpSp>
        <p:nvGrpSpPr>
          <p:cNvPr id="12" name="Group 11"/>
          <p:cNvGrpSpPr/>
          <p:nvPr/>
        </p:nvGrpSpPr>
        <p:grpSpPr>
          <a:xfrm>
            <a:off x="5359899" y="2251642"/>
            <a:ext cx="2561601" cy="1134759"/>
            <a:chOff x="7692788" y="2231207"/>
            <a:chExt cx="2561601" cy="1134759"/>
          </a:xfrm>
        </p:grpSpPr>
        <p:sp>
          <p:nvSpPr>
            <p:cNvPr id="13" name="Rectangle 12"/>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172494" y="2282950"/>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18" name="TextBox 17"/>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9" name="TextBox 18"/>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20" name="Straight Connector 19"/>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 descr="rrow computer mouse cursor icon clicking pointer Vector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34272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5" name="TextBox 14"/>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27" name="TextBox 26"/>
          <p:cNvSpPr txBox="1"/>
          <p:nvPr/>
        </p:nvSpPr>
        <p:spPr>
          <a:xfrm>
            <a:off x="3175641" y="1864875"/>
            <a:ext cx="3433289" cy="369332"/>
          </a:xfrm>
          <a:prstGeom prst="rect">
            <a:avLst/>
          </a:prstGeom>
          <a:noFill/>
        </p:spPr>
        <p:txBody>
          <a:bodyPr wrap="square" rtlCol="0">
            <a:spAutoFit/>
          </a:bodyPr>
          <a:lstStyle/>
          <a:p>
            <a:pPr algn="ctr"/>
            <a:r>
              <a:rPr lang="en-US" dirty="0" smtClean="0"/>
              <a:t>Click to answer</a:t>
            </a:r>
            <a:endParaRPr lang="en-US" dirty="0"/>
          </a:p>
        </p:txBody>
      </p:sp>
      <p:grpSp>
        <p:nvGrpSpPr>
          <p:cNvPr id="17" name="Group 16"/>
          <p:cNvGrpSpPr/>
          <p:nvPr/>
        </p:nvGrpSpPr>
        <p:grpSpPr>
          <a:xfrm>
            <a:off x="3706668" y="2307041"/>
            <a:ext cx="2059824" cy="989067"/>
            <a:chOff x="3803880" y="3271148"/>
            <a:chExt cx="2939157" cy="1849755"/>
          </a:xfrm>
        </p:grpSpPr>
        <p:grpSp>
          <p:nvGrpSpPr>
            <p:cNvPr id="18" name="Group 17"/>
            <p:cNvGrpSpPr/>
            <p:nvPr/>
          </p:nvGrpSpPr>
          <p:grpSpPr>
            <a:xfrm>
              <a:off x="3803880" y="3271148"/>
              <a:ext cx="2939157" cy="1849755"/>
              <a:chOff x="7692788" y="2208324"/>
              <a:chExt cx="2075411" cy="1157642"/>
            </a:xfrm>
          </p:grpSpPr>
          <p:sp>
            <p:nvSpPr>
              <p:cNvPr id="25" name="Rectangle 24"/>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8096755" y="2208324"/>
                <a:ext cx="1671444" cy="828537"/>
              </a:xfrm>
              <a:prstGeom prst="rect">
                <a:avLst/>
              </a:prstGeom>
              <a:noFill/>
            </p:spPr>
            <p:txBody>
              <a:bodyPr wrap="square" rtlCol="0">
                <a:spAutoFit/>
              </a:bodyPr>
              <a:lstStyle/>
              <a:p>
                <a:pPr algn="ctr"/>
                <a:r>
                  <a:rPr lang="en-US" sz="1000" dirty="0" smtClean="0"/>
                  <a:t>Did the response word come to mind when the RED/GREEN </a:t>
                </a:r>
                <a:r>
                  <a:rPr lang="en-US" sz="1000" dirty="0" smtClean="0"/>
                  <a:t>hint word was </a:t>
                </a:r>
                <a:r>
                  <a:rPr lang="en-US" sz="1000" dirty="0" smtClean="0"/>
                  <a:t>on the screen?</a:t>
                </a:r>
                <a:endParaRPr lang="en-US" sz="1000" dirty="0"/>
              </a:p>
            </p:txBody>
          </p:sp>
          <p:sp>
            <p:nvSpPr>
              <p:cNvPr id="28" name="TextBox 27"/>
              <p:cNvSpPr txBox="1"/>
              <p:nvPr/>
            </p:nvSpPr>
            <p:spPr>
              <a:xfrm>
                <a:off x="7692788" y="3072856"/>
                <a:ext cx="1458229" cy="134832"/>
              </a:xfrm>
              <a:prstGeom prst="rect">
                <a:avLst/>
              </a:prstGeom>
              <a:noFill/>
            </p:spPr>
            <p:txBody>
              <a:bodyPr wrap="square" rtlCol="0">
                <a:spAutoFit/>
              </a:bodyPr>
              <a:lstStyle/>
              <a:p>
                <a:pPr algn="ctr"/>
                <a:r>
                  <a:rPr lang="en-US" sz="800" smtClean="0"/>
                  <a:t>NEVER</a:t>
                </a:r>
                <a:endParaRPr lang="en-US" sz="800" dirty="0"/>
              </a:p>
            </p:txBody>
          </p:sp>
          <p:sp>
            <p:nvSpPr>
              <p:cNvPr id="30" name="TextBox 29"/>
              <p:cNvSpPr txBox="1"/>
              <p:nvPr/>
            </p:nvSpPr>
            <p:spPr>
              <a:xfrm>
                <a:off x="9044500" y="3069827"/>
                <a:ext cx="665028" cy="134832"/>
              </a:xfrm>
              <a:prstGeom prst="rect">
                <a:avLst/>
              </a:prstGeom>
              <a:noFill/>
            </p:spPr>
            <p:txBody>
              <a:bodyPr wrap="square" rtlCol="0">
                <a:spAutoFit/>
              </a:bodyPr>
              <a:lstStyle/>
              <a:p>
                <a:pPr algn="ctr"/>
                <a:r>
                  <a:rPr lang="en-US" sz="800" dirty="0" smtClean="0"/>
                  <a:t>OFTEN</a:t>
                </a:r>
                <a:endParaRPr lang="en-US" sz="800" dirty="0"/>
              </a:p>
            </p:txBody>
          </p:sp>
          <p:pic>
            <p:nvPicPr>
              <p:cNvPr id="31" name="Picture 2" descr="rrow computer mouse cursor icon clicking pointer Vector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31775" t="16061" r="32013" b="24674"/>
              <a:stretch/>
            </p:blipFill>
            <p:spPr bwMode="auto">
              <a:xfrm>
                <a:off x="9107384" y="2973534"/>
                <a:ext cx="63640" cy="91656"/>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TextBox 18"/>
            <p:cNvSpPr txBox="1"/>
            <p:nvPr/>
          </p:nvSpPr>
          <p:spPr>
            <a:xfrm>
              <a:off x="4898508" y="4649624"/>
              <a:ext cx="1218188" cy="215444"/>
            </a:xfrm>
            <a:prstGeom prst="rect">
              <a:avLst/>
            </a:prstGeom>
            <a:noFill/>
          </p:spPr>
          <p:txBody>
            <a:bodyPr wrap="square" rtlCol="0">
              <a:spAutoFit/>
            </a:bodyPr>
            <a:lstStyle/>
            <a:p>
              <a:pPr algn="ctr"/>
              <a:r>
                <a:rPr lang="en-US" sz="800" smtClean="0"/>
                <a:t>BRIEFLY</a:t>
              </a:r>
              <a:endParaRPr lang="en-US" sz="800" dirty="0"/>
            </a:p>
          </p:txBody>
        </p:sp>
        <p:sp>
          <p:nvSpPr>
            <p:cNvPr id="20" name="Donut 19"/>
            <p:cNvSpPr/>
            <p:nvPr/>
          </p:nvSpPr>
          <p:spPr>
            <a:xfrm>
              <a:off x="6154251" y="4529799"/>
              <a:ext cx="91333" cy="136809"/>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Donut 22"/>
            <p:cNvSpPr/>
            <p:nvPr/>
          </p:nvSpPr>
          <p:spPr>
            <a:xfrm>
              <a:off x="5468615" y="4528827"/>
              <a:ext cx="90891" cy="132422"/>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Donut 23"/>
            <p:cNvSpPr/>
            <p:nvPr/>
          </p:nvSpPr>
          <p:spPr>
            <a:xfrm>
              <a:off x="4794270" y="4537269"/>
              <a:ext cx="91333" cy="136809"/>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1146774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10" name="TextBox 9"/>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
        <p:nvSpPr>
          <p:cNvPr id="11" name="TextBox 10"/>
          <p:cNvSpPr txBox="1"/>
          <p:nvPr/>
        </p:nvSpPr>
        <p:spPr>
          <a:xfrm>
            <a:off x="3163721" y="1927796"/>
            <a:ext cx="3433289" cy="369332"/>
          </a:xfrm>
          <a:prstGeom prst="rect">
            <a:avLst/>
          </a:prstGeom>
          <a:noFill/>
        </p:spPr>
        <p:txBody>
          <a:bodyPr wrap="square" rtlCol="0">
            <a:spAutoFit/>
          </a:bodyPr>
          <a:lstStyle/>
          <a:p>
            <a:pPr algn="ctr"/>
            <a:r>
              <a:rPr lang="en-US" smtClean="0"/>
              <a:t>Click to answer</a:t>
            </a:r>
            <a:endParaRPr lang="en-US" dirty="0"/>
          </a:p>
        </p:txBody>
      </p:sp>
      <p:grpSp>
        <p:nvGrpSpPr>
          <p:cNvPr id="25" name="Group 24"/>
          <p:cNvGrpSpPr/>
          <p:nvPr/>
        </p:nvGrpSpPr>
        <p:grpSpPr>
          <a:xfrm>
            <a:off x="3708302" y="2255551"/>
            <a:ext cx="2060133" cy="1005799"/>
            <a:chOff x="3803880" y="3239856"/>
            <a:chExt cx="2939599" cy="1881048"/>
          </a:xfrm>
        </p:grpSpPr>
        <p:grpSp>
          <p:nvGrpSpPr>
            <p:cNvPr id="26" name="Group 25"/>
            <p:cNvGrpSpPr/>
            <p:nvPr/>
          </p:nvGrpSpPr>
          <p:grpSpPr>
            <a:xfrm>
              <a:off x="3803880" y="3239856"/>
              <a:ext cx="2939599" cy="1881048"/>
              <a:chOff x="7692788" y="2188740"/>
              <a:chExt cx="2075723" cy="1177226"/>
            </a:xfrm>
          </p:grpSpPr>
          <p:sp>
            <p:nvSpPr>
              <p:cNvPr id="31" name="Rectangle 30"/>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8097067" y="2188740"/>
                <a:ext cx="1671444" cy="828537"/>
              </a:xfrm>
              <a:prstGeom prst="rect">
                <a:avLst/>
              </a:prstGeom>
              <a:noFill/>
            </p:spPr>
            <p:txBody>
              <a:bodyPr wrap="square" rtlCol="0">
                <a:spAutoFit/>
              </a:bodyPr>
              <a:lstStyle/>
              <a:p>
                <a:pPr algn="ctr"/>
                <a:r>
                  <a:rPr lang="en-US" sz="1000" dirty="0" smtClean="0"/>
                  <a:t>Did the response word come to mind when the RED/GREEN </a:t>
                </a:r>
                <a:r>
                  <a:rPr lang="en-US" sz="1000" dirty="0" smtClean="0"/>
                  <a:t>hint word was </a:t>
                </a:r>
                <a:r>
                  <a:rPr lang="en-US" sz="1000" dirty="0" smtClean="0"/>
                  <a:t>on the screen?</a:t>
                </a:r>
                <a:endParaRPr lang="en-US" sz="1000" dirty="0"/>
              </a:p>
            </p:txBody>
          </p:sp>
          <p:sp>
            <p:nvSpPr>
              <p:cNvPr id="33" name="TextBox 32"/>
              <p:cNvSpPr txBox="1"/>
              <p:nvPr/>
            </p:nvSpPr>
            <p:spPr>
              <a:xfrm>
                <a:off x="7692788" y="3072856"/>
                <a:ext cx="1458229" cy="134832"/>
              </a:xfrm>
              <a:prstGeom prst="rect">
                <a:avLst/>
              </a:prstGeom>
              <a:noFill/>
            </p:spPr>
            <p:txBody>
              <a:bodyPr wrap="square" rtlCol="0">
                <a:spAutoFit/>
              </a:bodyPr>
              <a:lstStyle/>
              <a:p>
                <a:pPr algn="ctr"/>
                <a:r>
                  <a:rPr lang="en-US" sz="800" smtClean="0"/>
                  <a:t>NEVER</a:t>
                </a:r>
                <a:endParaRPr lang="en-US" sz="800" dirty="0"/>
              </a:p>
            </p:txBody>
          </p:sp>
          <p:sp>
            <p:nvSpPr>
              <p:cNvPr id="34" name="TextBox 33"/>
              <p:cNvSpPr txBox="1"/>
              <p:nvPr/>
            </p:nvSpPr>
            <p:spPr>
              <a:xfrm>
                <a:off x="9044500" y="3069827"/>
                <a:ext cx="665028" cy="134832"/>
              </a:xfrm>
              <a:prstGeom prst="rect">
                <a:avLst/>
              </a:prstGeom>
              <a:noFill/>
            </p:spPr>
            <p:txBody>
              <a:bodyPr wrap="square" rtlCol="0">
                <a:spAutoFit/>
              </a:bodyPr>
              <a:lstStyle/>
              <a:p>
                <a:pPr algn="ctr"/>
                <a:r>
                  <a:rPr lang="en-US" sz="800" dirty="0" smtClean="0"/>
                  <a:t>OFTEN</a:t>
                </a:r>
                <a:endParaRPr lang="en-US" sz="800" dirty="0"/>
              </a:p>
            </p:txBody>
          </p:sp>
          <p:pic>
            <p:nvPicPr>
              <p:cNvPr id="35" name="Picture 2" descr="rrow computer mouse cursor icon clicking pointer Vector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31775" t="16061" r="32013" b="24674"/>
              <a:stretch/>
            </p:blipFill>
            <p:spPr bwMode="auto">
              <a:xfrm>
                <a:off x="9095376" y="2968798"/>
                <a:ext cx="63640" cy="91656"/>
              </a:xfrm>
              <a:prstGeom prst="rect">
                <a:avLst/>
              </a:prstGeom>
              <a:noFill/>
              <a:extLst>
                <a:ext uri="{909E8E84-426E-40DD-AFC4-6F175D3DCCD1}">
                  <a14:hiddenFill xmlns:a14="http://schemas.microsoft.com/office/drawing/2010/main">
                    <a:solidFill>
                      <a:srgbClr val="FFFFFF"/>
                    </a:solidFill>
                  </a14:hiddenFill>
                </a:ext>
              </a:extLst>
            </p:spPr>
          </p:pic>
        </p:grpSp>
        <p:sp>
          <p:nvSpPr>
            <p:cNvPr id="27" name="TextBox 26"/>
            <p:cNvSpPr txBox="1"/>
            <p:nvPr/>
          </p:nvSpPr>
          <p:spPr>
            <a:xfrm>
              <a:off x="4898508" y="4649624"/>
              <a:ext cx="1218188" cy="215444"/>
            </a:xfrm>
            <a:prstGeom prst="rect">
              <a:avLst/>
            </a:prstGeom>
            <a:noFill/>
          </p:spPr>
          <p:txBody>
            <a:bodyPr wrap="square" rtlCol="0">
              <a:spAutoFit/>
            </a:bodyPr>
            <a:lstStyle/>
            <a:p>
              <a:pPr algn="ctr"/>
              <a:r>
                <a:rPr lang="en-US" sz="800" smtClean="0"/>
                <a:t>BRIEFLY</a:t>
              </a:r>
              <a:endParaRPr lang="en-US" sz="800" dirty="0"/>
            </a:p>
          </p:txBody>
        </p:sp>
        <p:sp>
          <p:nvSpPr>
            <p:cNvPr id="28" name="Donut 27"/>
            <p:cNvSpPr/>
            <p:nvPr/>
          </p:nvSpPr>
          <p:spPr>
            <a:xfrm>
              <a:off x="6154251" y="4529801"/>
              <a:ext cx="91333" cy="136809"/>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Donut 28"/>
            <p:cNvSpPr/>
            <p:nvPr/>
          </p:nvSpPr>
          <p:spPr>
            <a:xfrm>
              <a:off x="5468615" y="4528825"/>
              <a:ext cx="91333" cy="136809"/>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Donut 29"/>
            <p:cNvSpPr/>
            <p:nvPr/>
          </p:nvSpPr>
          <p:spPr>
            <a:xfrm>
              <a:off x="4794270" y="4537269"/>
              <a:ext cx="91333" cy="136809"/>
            </a:xfrm>
            <a:prstGeom prst="donu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191133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Edited to be less text heavy each page</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1892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6996" y="65211"/>
            <a:ext cx="9144000" cy="646331"/>
          </a:xfrm>
          <a:prstGeom prst="rect">
            <a:avLst/>
          </a:prstGeom>
          <a:noFill/>
        </p:spPr>
        <p:txBody>
          <a:bodyPr wrap="square" rtlCol="0">
            <a:spAutoFit/>
          </a:bodyPr>
          <a:lstStyle/>
          <a:p>
            <a:pPr algn="ctr"/>
            <a:r>
              <a:rPr lang="en-US" sz="3600" dirty="0" smtClean="0"/>
              <a:t>Rate your experience </a:t>
            </a:r>
            <a:endParaRPr lang="en-US" sz="3600" dirty="0"/>
          </a:p>
        </p:txBody>
      </p:sp>
      <p:sp>
        <p:nvSpPr>
          <p:cNvPr id="3" name="TextBox 2"/>
          <p:cNvSpPr txBox="1"/>
          <p:nvPr/>
        </p:nvSpPr>
        <p:spPr>
          <a:xfrm>
            <a:off x="738612" y="658652"/>
            <a:ext cx="10932458" cy="4062651"/>
          </a:xfrm>
          <a:prstGeom prst="rect">
            <a:avLst/>
          </a:prstGeom>
          <a:noFill/>
        </p:spPr>
        <p:txBody>
          <a:bodyPr wrap="square" rtlCol="0">
            <a:spAutoFit/>
          </a:bodyPr>
          <a:lstStyle/>
          <a:p>
            <a:pPr algn="ctr"/>
            <a:r>
              <a:rPr lang="en-US" sz="2400" dirty="0" smtClean="0"/>
              <a:t>After each red/green hint word, we will ask you to report whether or not the response word actually came to mind. </a:t>
            </a:r>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smtClean="0"/>
          </a:p>
          <a:p>
            <a:pPr marL="285750" indent="-285750">
              <a:buFont typeface="Arial" charset="0"/>
              <a:buChar char="•"/>
            </a:pPr>
            <a:endParaRPr lang="en-US" b="1" dirty="0"/>
          </a:p>
        </p:txBody>
      </p:sp>
      <p:sp>
        <p:nvSpPr>
          <p:cNvPr id="5" name="Rectangle 4"/>
          <p:cNvSpPr>
            <a:spLocks noChangeAspect="1"/>
          </p:cNvSpPr>
          <p:nvPr/>
        </p:nvSpPr>
        <p:spPr>
          <a:xfrm>
            <a:off x="2140167" y="3264285"/>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B050"/>
                </a:solidFill>
              </a:rPr>
              <a:t>ROBE</a:t>
            </a:r>
            <a:endParaRPr lang="en-US" sz="2400" dirty="0">
              <a:solidFill>
                <a:srgbClr val="00B050"/>
              </a:solidFill>
            </a:endParaRPr>
          </a:p>
          <a:p>
            <a:pPr algn="ctr"/>
            <a:endParaRPr lang="en-US" sz="2000" dirty="0">
              <a:solidFill>
                <a:schemeClr val="tx1"/>
              </a:solidFill>
            </a:endParaRPr>
          </a:p>
        </p:txBody>
      </p:sp>
      <p:grpSp>
        <p:nvGrpSpPr>
          <p:cNvPr id="10" name="Group 9"/>
          <p:cNvGrpSpPr/>
          <p:nvPr/>
        </p:nvGrpSpPr>
        <p:grpSpPr>
          <a:xfrm>
            <a:off x="3803880" y="3307712"/>
            <a:ext cx="3627690" cy="1813191"/>
            <a:chOff x="7692788" y="2231207"/>
            <a:chExt cx="2561601" cy="1134759"/>
          </a:xfrm>
        </p:grpSpPr>
        <p:sp>
          <p:nvSpPr>
            <p:cNvPr id="11" name="Rectangle 10"/>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20172" y="2321533"/>
              <a:ext cx="1671444" cy="462282"/>
            </a:xfrm>
            <a:prstGeom prst="rect">
              <a:avLst/>
            </a:prstGeom>
            <a:noFill/>
          </p:spPr>
          <p:txBody>
            <a:bodyPr wrap="square" rtlCol="0">
              <a:spAutoFit/>
            </a:bodyPr>
            <a:lstStyle/>
            <a:p>
              <a:pPr algn="ctr"/>
              <a:r>
                <a:rPr lang="en-US" sz="1400" dirty="0" smtClean="0"/>
                <a:t>When the RED/GREEN hint word was on, how often was the response word in mind?</a:t>
              </a:r>
              <a:endParaRPr lang="en-US" sz="1400" dirty="0"/>
            </a:p>
          </p:txBody>
        </p:sp>
        <p:sp>
          <p:nvSpPr>
            <p:cNvPr id="13" name="TextBox 12"/>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4" name="TextBox 13"/>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15" name="Straight Connector 14"/>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2" descr="rrow computer mouse cursor icon clicking pointer Vector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TextBox 7"/>
          <p:cNvSpPr txBox="1"/>
          <p:nvPr/>
        </p:nvSpPr>
        <p:spPr>
          <a:xfrm>
            <a:off x="3998978" y="1758598"/>
            <a:ext cx="3644704" cy="1477328"/>
          </a:xfrm>
          <a:prstGeom prst="rect">
            <a:avLst/>
          </a:prstGeom>
          <a:noFill/>
        </p:spPr>
        <p:txBody>
          <a:bodyPr wrap="square" rtlCol="0">
            <a:spAutoFit/>
          </a:bodyPr>
          <a:lstStyle/>
          <a:p>
            <a:pPr algn="ctr"/>
            <a:r>
              <a:rPr lang="en-US" i="1" dirty="0" smtClean="0"/>
              <a:t>Be honest and try to assess how successful you were in either thinking of the response word (after </a:t>
            </a:r>
            <a:r>
              <a:rPr lang="en-US" i="1" dirty="0" smtClean="0">
                <a:solidFill>
                  <a:srgbClr val="00B050"/>
                </a:solidFill>
              </a:rPr>
              <a:t>green </a:t>
            </a:r>
            <a:r>
              <a:rPr lang="en-US" i="1" dirty="0" smtClean="0"/>
              <a:t>trials) or blocking the response word (after </a:t>
            </a:r>
            <a:r>
              <a:rPr lang="en-US" i="1" dirty="0" smtClean="0">
                <a:solidFill>
                  <a:srgbClr val="FF0000"/>
                </a:solidFill>
              </a:rPr>
              <a:t>red</a:t>
            </a:r>
            <a:r>
              <a:rPr lang="en-US" i="1" dirty="0" smtClean="0"/>
              <a:t> trials).</a:t>
            </a:r>
            <a:endParaRPr lang="en-US" i="1" dirty="0"/>
          </a:p>
        </p:txBody>
      </p:sp>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9042" y="2337524"/>
            <a:ext cx="994004" cy="1083701"/>
          </a:xfrm>
          <a:prstGeom prst="rect">
            <a:avLst/>
          </a:prstGeom>
        </p:spPr>
      </p:pic>
      <p:sp>
        <p:nvSpPr>
          <p:cNvPr id="19" name="TextBox 18"/>
          <p:cNvSpPr txBox="1"/>
          <p:nvPr/>
        </p:nvSpPr>
        <p:spPr>
          <a:xfrm>
            <a:off x="3078356" y="2578177"/>
            <a:ext cx="1062054" cy="307777"/>
          </a:xfrm>
          <a:prstGeom prst="rect">
            <a:avLst/>
          </a:prstGeom>
          <a:noFill/>
        </p:spPr>
        <p:txBody>
          <a:bodyPr wrap="square" rtlCol="0">
            <a:spAutoFit/>
          </a:bodyPr>
          <a:lstStyle/>
          <a:p>
            <a:r>
              <a:rPr lang="en-US" sz="1400" dirty="0" smtClean="0"/>
              <a:t>EVENING</a:t>
            </a:r>
            <a:endParaRPr lang="en-US" sz="1400" dirty="0"/>
          </a:p>
        </p:txBody>
      </p:sp>
      <p:sp>
        <p:nvSpPr>
          <p:cNvPr id="4" name="TextBox 3"/>
          <p:cNvSpPr txBox="1"/>
          <p:nvPr/>
        </p:nvSpPr>
        <p:spPr>
          <a:xfrm>
            <a:off x="582331" y="5473018"/>
            <a:ext cx="11268222" cy="1477328"/>
          </a:xfrm>
          <a:prstGeom prst="rect">
            <a:avLst/>
          </a:prstGeom>
          <a:noFill/>
        </p:spPr>
        <p:txBody>
          <a:bodyPr wrap="square" rtlCol="0">
            <a:spAutoFit/>
          </a:bodyPr>
          <a:lstStyle/>
          <a:p>
            <a:pPr algn="ctr"/>
            <a:r>
              <a:rPr lang="en-US" sz="2400" dirty="0"/>
              <a:t>Use the sliding scale to rate how frequently the response word was in mind during the display of the hint word. </a:t>
            </a:r>
            <a:r>
              <a:rPr lang="en-US" sz="2400" b="1" dirty="0"/>
              <a:t>So, </a:t>
            </a:r>
            <a:r>
              <a:rPr lang="en-US" sz="2400" dirty="0"/>
              <a:t>in the above example you would report how often the response word “evening” was in your mind when the hint word was on the screen.</a:t>
            </a:r>
            <a:endParaRPr lang="en-US" sz="2400" b="1" dirty="0"/>
          </a:p>
          <a:p>
            <a:endParaRPr lang="en-US" dirty="0"/>
          </a:p>
        </p:txBody>
      </p:sp>
    </p:spTree>
    <p:extLst>
      <p:ext uri="{BB962C8B-B14F-4D97-AF65-F5344CB8AC3E}">
        <p14:creationId xmlns:p14="http://schemas.microsoft.com/office/powerpoint/2010/main" val="1663327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864" y="393892"/>
            <a:ext cx="11812248" cy="4524315"/>
          </a:xfrm>
          <a:prstGeom prst="rect">
            <a:avLst/>
          </a:prstGeom>
        </p:spPr>
        <p:txBody>
          <a:bodyPr wrap="square">
            <a:spAutoFit/>
          </a:bodyPr>
          <a:lstStyle/>
          <a:p>
            <a:r>
              <a:rPr lang="en-US" sz="2400" dirty="0"/>
              <a:t>If the hint word was red, then you should have tried to block the response word from coming to mind. You may not always succeed in blocking the response word. </a:t>
            </a:r>
            <a:r>
              <a:rPr lang="en-US" sz="2400" b="1" dirty="0"/>
              <a:t>Try to be honest! </a:t>
            </a:r>
            <a:r>
              <a:rPr lang="en-US" sz="2400" dirty="0"/>
              <a:t>Did it come to mind at all during that time</a:t>
            </a:r>
            <a:r>
              <a:rPr lang="en-US" sz="2400" dirty="0" smtClean="0"/>
              <a:t>?</a:t>
            </a:r>
          </a:p>
          <a:p>
            <a:endParaRPr lang="en-US" sz="2400" dirty="0"/>
          </a:p>
          <a:p>
            <a:endParaRPr lang="en-US" sz="2400" dirty="0" smtClean="0"/>
          </a:p>
          <a:p>
            <a:endParaRPr lang="en-US" sz="2400" dirty="0"/>
          </a:p>
          <a:p>
            <a:endParaRPr lang="en-US" sz="2400" dirty="0" smtClean="0"/>
          </a:p>
          <a:p>
            <a:endParaRPr lang="en-US" sz="2400" dirty="0" smtClean="0"/>
          </a:p>
          <a:p>
            <a:endParaRPr lang="en-US" sz="2400" dirty="0"/>
          </a:p>
          <a:p>
            <a:r>
              <a:rPr lang="en-US" sz="2400" dirty="0"/>
              <a:t>If the hint word was green, then you should have tried to think of the response word. You may not always succeed in remembering the response word. </a:t>
            </a:r>
            <a:r>
              <a:rPr lang="en-US" sz="2400" b="1" dirty="0"/>
              <a:t>Try to be honest! </a:t>
            </a:r>
            <a:r>
              <a:rPr lang="en-US" sz="2400" dirty="0"/>
              <a:t>Did it come to mind at all during that time</a:t>
            </a:r>
            <a:r>
              <a:rPr lang="en-US" sz="2400" dirty="0" smtClean="0"/>
              <a:t>?</a:t>
            </a:r>
            <a:endParaRPr lang="en-US" sz="2400" dirty="0"/>
          </a:p>
        </p:txBody>
      </p:sp>
      <p:sp>
        <p:nvSpPr>
          <p:cNvPr id="4" name="Rectangle 3"/>
          <p:cNvSpPr>
            <a:spLocks noChangeAspect="1"/>
          </p:cNvSpPr>
          <p:nvPr/>
        </p:nvSpPr>
        <p:spPr>
          <a:xfrm>
            <a:off x="2241537" y="1656334"/>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C00000"/>
                </a:solidFill>
              </a:rPr>
              <a:t>ROBE</a:t>
            </a:r>
            <a:endParaRPr lang="en-US" sz="2400" dirty="0">
              <a:solidFill>
                <a:srgbClr val="C00000"/>
              </a:solidFill>
            </a:endParaRPr>
          </a:p>
          <a:p>
            <a:pPr algn="ctr"/>
            <a:endParaRPr lang="en-US" sz="2000" dirty="0">
              <a:solidFill>
                <a:schemeClr val="tx1"/>
              </a:solidFill>
            </a:endParaRPr>
          </a:p>
        </p:txBody>
      </p:sp>
      <p:sp>
        <p:nvSpPr>
          <p:cNvPr id="5" name="Rectangle 4"/>
          <p:cNvSpPr>
            <a:spLocks noChangeAspect="1"/>
          </p:cNvSpPr>
          <p:nvPr/>
        </p:nvSpPr>
        <p:spPr>
          <a:xfrm>
            <a:off x="2432816" y="5148131"/>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B050"/>
                </a:solidFill>
              </a:rPr>
              <a:t>ROBE</a:t>
            </a:r>
            <a:endParaRPr lang="en-US" sz="2400" dirty="0">
              <a:solidFill>
                <a:srgbClr val="00B050"/>
              </a:solidFill>
            </a:endParaRPr>
          </a:p>
          <a:p>
            <a:pPr algn="ctr"/>
            <a:endParaRPr lang="en-US" sz="2000" dirty="0">
              <a:solidFill>
                <a:schemeClr val="tx1"/>
              </a:solidFill>
            </a:endParaRPr>
          </a:p>
        </p:txBody>
      </p:sp>
      <p:grpSp>
        <p:nvGrpSpPr>
          <p:cNvPr id="6" name="Group 5"/>
          <p:cNvGrpSpPr/>
          <p:nvPr/>
        </p:nvGrpSpPr>
        <p:grpSpPr>
          <a:xfrm>
            <a:off x="5756153" y="1493984"/>
            <a:ext cx="3627690" cy="1813191"/>
            <a:chOff x="7692788" y="2231207"/>
            <a:chExt cx="2561601" cy="1134759"/>
          </a:xfrm>
        </p:grpSpPr>
        <p:sp>
          <p:nvSpPr>
            <p:cNvPr id="7" name="Rectangle 6"/>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120172" y="2321533"/>
              <a:ext cx="1671444" cy="462282"/>
            </a:xfrm>
            <a:prstGeom prst="rect">
              <a:avLst/>
            </a:prstGeom>
            <a:noFill/>
          </p:spPr>
          <p:txBody>
            <a:bodyPr wrap="square" rtlCol="0">
              <a:spAutoFit/>
            </a:bodyPr>
            <a:lstStyle/>
            <a:p>
              <a:pPr algn="ctr"/>
              <a:r>
                <a:rPr lang="en-US" sz="1400" dirty="0" smtClean="0"/>
                <a:t>When the RED/GREEN hint word was on, how often was the response word in mind?</a:t>
              </a:r>
              <a:endParaRPr lang="en-US" sz="1400" dirty="0"/>
            </a:p>
          </p:txBody>
        </p:sp>
        <p:sp>
          <p:nvSpPr>
            <p:cNvPr id="9" name="TextBox 8"/>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0" name="TextBox 9"/>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11" name="Straight Connector 10"/>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8600252"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rrow computer mouse cursor icon clicking pointer Vector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 13"/>
          <p:cNvGrpSpPr/>
          <p:nvPr/>
        </p:nvGrpSpPr>
        <p:grpSpPr>
          <a:xfrm>
            <a:off x="6115988" y="4908291"/>
            <a:ext cx="3627690" cy="1813191"/>
            <a:chOff x="7692788" y="2231207"/>
            <a:chExt cx="2561601" cy="1134759"/>
          </a:xfrm>
        </p:grpSpPr>
        <p:sp>
          <p:nvSpPr>
            <p:cNvPr id="15" name="Rectangle 14"/>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120172" y="2321533"/>
              <a:ext cx="1671444" cy="462282"/>
            </a:xfrm>
            <a:prstGeom prst="rect">
              <a:avLst/>
            </a:prstGeom>
            <a:noFill/>
          </p:spPr>
          <p:txBody>
            <a:bodyPr wrap="square" rtlCol="0">
              <a:spAutoFit/>
            </a:bodyPr>
            <a:lstStyle/>
            <a:p>
              <a:pPr algn="ctr"/>
              <a:r>
                <a:rPr lang="en-US" sz="1400" dirty="0" smtClean="0"/>
                <a:t>When the RED/GREEN hint word was on, how often was the response word in mind?</a:t>
              </a:r>
              <a:endParaRPr lang="en-US" sz="1400" dirty="0"/>
            </a:p>
          </p:txBody>
        </p:sp>
        <p:sp>
          <p:nvSpPr>
            <p:cNvPr id="17" name="TextBox 16"/>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8" name="TextBox 17"/>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19" name="Straight Connector 18"/>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097745"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 descr="rrow computer mouse cursor icon clicking pointer Vector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0410" y="1465794"/>
            <a:ext cx="994004" cy="1083701"/>
          </a:xfrm>
          <a:prstGeom prst="rect">
            <a:avLst/>
          </a:prstGeom>
        </p:spPr>
      </p:pic>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1197" y="4665686"/>
            <a:ext cx="994004" cy="1083701"/>
          </a:xfrm>
          <a:prstGeom prst="rect">
            <a:avLst/>
          </a:prstGeom>
        </p:spPr>
      </p:pic>
      <p:sp>
        <p:nvSpPr>
          <p:cNvPr id="24" name="Cross 23"/>
          <p:cNvSpPr>
            <a:spLocks noChangeAspect="1"/>
          </p:cNvSpPr>
          <p:nvPr/>
        </p:nvSpPr>
        <p:spPr>
          <a:xfrm rot="2680583">
            <a:off x="5214351" y="1740062"/>
            <a:ext cx="327249" cy="327273"/>
          </a:xfrm>
          <a:prstGeom prst="plus">
            <a:avLst>
              <a:gd name="adj" fmla="val 4239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075423" y="5019856"/>
            <a:ext cx="1062054" cy="307777"/>
          </a:xfrm>
          <a:prstGeom prst="rect">
            <a:avLst/>
          </a:prstGeom>
          <a:noFill/>
        </p:spPr>
        <p:txBody>
          <a:bodyPr wrap="square" rtlCol="0">
            <a:spAutoFit/>
          </a:bodyPr>
          <a:lstStyle/>
          <a:p>
            <a:r>
              <a:rPr lang="en-US" sz="1400" dirty="0" smtClean="0"/>
              <a:t>EVENING</a:t>
            </a:r>
            <a:endParaRPr lang="en-US" sz="1400" dirty="0"/>
          </a:p>
        </p:txBody>
      </p:sp>
    </p:spTree>
    <p:extLst>
      <p:ext uri="{BB962C8B-B14F-4D97-AF65-F5344CB8AC3E}">
        <p14:creationId xmlns:p14="http://schemas.microsoft.com/office/powerpoint/2010/main" val="54520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9349" y="451944"/>
            <a:ext cx="7811146" cy="954107"/>
          </a:xfrm>
          <a:prstGeom prst="rect">
            <a:avLst/>
          </a:prstGeom>
          <a:noFill/>
        </p:spPr>
        <p:txBody>
          <a:bodyPr wrap="square" rtlCol="0">
            <a:spAutoFit/>
          </a:bodyPr>
          <a:lstStyle/>
          <a:p>
            <a:r>
              <a:rPr lang="en-US" sz="3200" b="1" dirty="0" smtClean="0"/>
              <a:t>On </a:t>
            </a:r>
            <a:r>
              <a:rPr lang="en-US" sz="3200" b="1" dirty="0" smtClean="0">
                <a:solidFill>
                  <a:srgbClr val="00B050"/>
                </a:solidFill>
              </a:rPr>
              <a:t>Green</a:t>
            </a:r>
            <a:r>
              <a:rPr lang="en-US" sz="3200" b="1" dirty="0" smtClean="0"/>
              <a:t> trials try to:</a:t>
            </a:r>
          </a:p>
          <a:p>
            <a:pPr marL="514350" indent="-514350">
              <a:buAutoNum type="arabicPeriod"/>
            </a:pPr>
            <a:r>
              <a:rPr lang="en-US" sz="2400" b="1" dirty="0" smtClean="0"/>
              <a:t>Quickly THINK of the response word and keep it in mind</a:t>
            </a:r>
          </a:p>
        </p:txBody>
      </p:sp>
      <p:sp>
        <p:nvSpPr>
          <p:cNvPr id="5" name="TextBox 4"/>
          <p:cNvSpPr txBox="1"/>
          <p:nvPr/>
        </p:nvSpPr>
        <p:spPr>
          <a:xfrm>
            <a:off x="1379349" y="1553285"/>
            <a:ext cx="7811146" cy="2431435"/>
          </a:xfrm>
          <a:prstGeom prst="rect">
            <a:avLst/>
          </a:prstGeom>
          <a:noFill/>
        </p:spPr>
        <p:txBody>
          <a:bodyPr wrap="square" rtlCol="0">
            <a:spAutoFit/>
          </a:bodyPr>
          <a:lstStyle/>
          <a:p>
            <a:r>
              <a:rPr lang="en-US" sz="3200" b="1" dirty="0" smtClean="0"/>
              <a:t>On </a:t>
            </a:r>
            <a:r>
              <a:rPr lang="en-US" sz="3200" b="1" dirty="0" smtClean="0">
                <a:solidFill>
                  <a:srgbClr val="C00000"/>
                </a:solidFill>
              </a:rPr>
              <a:t>RED</a:t>
            </a:r>
            <a:r>
              <a:rPr lang="en-US" sz="3200" b="1" dirty="0" smtClean="0">
                <a:solidFill>
                  <a:srgbClr val="00B050"/>
                </a:solidFill>
              </a:rPr>
              <a:t> </a:t>
            </a:r>
            <a:r>
              <a:rPr lang="en-US" sz="3200" b="1" dirty="0" smtClean="0"/>
              <a:t>trials try to:</a:t>
            </a:r>
          </a:p>
          <a:p>
            <a:pPr marL="514350" indent="-514350">
              <a:buAutoNum type="arabicPeriod"/>
            </a:pPr>
            <a:r>
              <a:rPr lang="en-US" sz="2400" b="1" dirty="0" smtClean="0"/>
              <a:t>NOT THINK of the response word</a:t>
            </a:r>
          </a:p>
          <a:p>
            <a:pPr marL="514350" indent="-514350">
              <a:buAutoNum type="arabicPeriod"/>
            </a:pPr>
            <a:r>
              <a:rPr lang="en-US" sz="2400" b="1" dirty="0" smtClean="0"/>
              <a:t>Remain focused on the red hint word the entire time and do not try to distract yourself with other thoughts</a:t>
            </a:r>
          </a:p>
          <a:p>
            <a:pPr marL="514350" indent="-514350">
              <a:buAutoNum type="arabicPeriod"/>
            </a:pPr>
            <a:r>
              <a:rPr lang="en-US" sz="2400" b="1" dirty="0" smtClean="0"/>
              <a:t>If the response word accidentally comes to mind try to actively push it out of mind</a:t>
            </a:r>
          </a:p>
        </p:txBody>
      </p:sp>
    </p:spTree>
    <p:extLst>
      <p:ext uri="{BB962C8B-B14F-4D97-AF65-F5344CB8AC3E}">
        <p14:creationId xmlns:p14="http://schemas.microsoft.com/office/powerpoint/2010/main" val="2017384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17198</TotalTime>
  <Words>2002</Words>
  <Application>Microsoft Macintosh PowerPoint</Application>
  <PresentationFormat>Widescreen</PresentationFormat>
  <Paragraphs>298</Paragraphs>
  <Slides>32</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Calibri</vt:lpstr>
      <vt:lpstr>Calibri Light</vt:lpstr>
      <vt:lpstr>Mangal</vt:lpstr>
      <vt:lpstr>Symbol</vt:lpstr>
      <vt:lpstr>Times New Roman</vt:lpstr>
      <vt:lpstr>Arial</vt:lpstr>
      <vt:lpstr>Office Theme</vt:lpstr>
      <vt:lpstr>New slides for multi-choice int</vt:lpstr>
      <vt:lpstr>PowerPoint Presentation</vt:lpstr>
      <vt:lpstr>PowerPoint Presentation</vt:lpstr>
      <vt:lpstr>PowerPoint Presentation</vt:lpstr>
      <vt:lpstr>PowerPoint Presentation</vt:lpstr>
      <vt:lpstr>Edited to be less text heavy each page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Instructions</dc:title>
  <dc:creator>Kelsey K Sundby</dc:creator>
  <cp:lastModifiedBy>Kelsey K Sundby</cp:lastModifiedBy>
  <cp:revision>84</cp:revision>
  <dcterms:created xsi:type="dcterms:W3CDTF">2020-08-06T19:26:59Z</dcterms:created>
  <dcterms:modified xsi:type="dcterms:W3CDTF">2020-09-06T20:30:03Z</dcterms:modified>
</cp:coreProperties>
</file>